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5" r:id="rId6"/>
    <p:sldId id="268" r:id="rId7"/>
    <p:sldId id="266" r:id="rId8"/>
    <p:sldId id="267" r:id="rId9"/>
    <p:sldId id="260" r:id="rId10"/>
    <p:sldId id="274" r:id="rId11"/>
    <p:sldId id="261" r:id="rId12"/>
    <p:sldId id="262" r:id="rId13"/>
    <p:sldId id="263" r:id="rId14"/>
    <p:sldId id="264" r:id="rId15"/>
    <p:sldId id="269" r:id="rId16"/>
    <p:sldId id="270" r:id="rId17"/>
    <p:sldId id="271" r:id="rId18"/>
    <p:sldId id="272" r:id="rId19"/>
    <p:sldId id="273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Экономические системы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54120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19256" cy="5505475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/>
              <a:t>Гражданин П. много лет проживает в трёхкомнатной квартире, в которой ранее жили его родители. Какая дополнительная информация позволит сделать вывод о том, что эта квартира является его собственностью?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  	 </a:t>
            </a:r>
            <a:r>
              <a:rPr lang="ru-RU" dirty="0" smtClean="0"/>
              <a:t>1)Гражданин </a:t>
            </a:r>
            <a:r>
              <a:rPr lang="ru-RU" dirty="0"/>
              <a:t>произвёл в квартире дорогой ремонт.</a:t>
            </a:r>
          </a:p>
          <a:p>
            <a:pPr marL="0" indent="0">
              <a:buNone/>
            </a:pPr>
            <a:r>
              <a:rPr lang="ru-RU" dirty="0" smtClean="0"/>
              <a:t>  </a:t>
            </a:r>
            <a:r>
              <a:rPr lang="ru-RU" dirty="0"/>
              <a:t>	 2) </a:t>
            </a:r>
            <a:r>
              <a:rPr lang="ru-RU" dirty="0" smtClean="0"/>
              <a:t>Гражданин </a:t>
            </a:r>
            <a:r>
              <a:rPr lang="ru-RU" dirty="0"/>
              <a:t>имеет право продать эту квартиру.</a:t>
            </a:r>
          </a:p>
          <a:p>
            <a:pPr marL="0" indent="0">
              <a:buNone/>
            </a:pPr>
            <a:r>
              <a:rPr lang="ru-RU" dirty="0" smtClean="0"/>
              <a:t>  </a:t>
            </a:r>
            <a:r>
              <a:rPr lang="ru-RU" dirty="0"/>
              <a:t>	 3) </a:t>
            </a:r>
            <a:r>
              <a:rPr lang="ru-RU" dirty="0" smtClean="0"/>
              <a:t>Гражданин </a:t>
            </a:r>
            <a:r>
              <a:rPr lang="ru-RU" dirty="0"/>
              <a:t>зарегистрирован в этой квартире.</a:t>
            </a:r>
          </a:p>
          <a:p>
            <a:pPr marL="0" indent="0">
              <a:buNone/>
            </a:pPr>
            <a:r>
              <a:rPr lang="ru-RU" dirty="0" smtClean="0"/>
              <a:t>  </a:t>
            </a:r>
            <a:r>
              <a:rPr lang="ru-RU" dirty="0"/>
              <a:t>	 4) </a:t>
            </a:r>
            <a:r>
              <a:rPr lang="ru-RU" dirty="0" smtClean="0"/>
              <a:t>Вместе с гражданином в этой квартире проживает его семья.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56026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404664"/>
            <a:ext cx="8075240" cy="572149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Предприятия различных форм собственности в условиях рынка объединяет необходимость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  	 1) </a:t>
            </a:r>
            <a:r>
              <a:rPr lang="ru-RU" dirty="0" smtClean="0"/>
              <a:t>вложения </a:t>
            </a:r>
            <a:r>
              <a:rPr lang="ru-RU" dirty="0"/>
              <a:t>средств в покупку земли</a:t>
            </a:r>
          </a:p>
          <a:p>
            <a:pPr marL="0" indent="0">
              <a:buNone/>
            </a:pPr>
            <a:r>
              <a:rPr lang="ru-RU" dirty="0" smtClean="0"/>
              <a:t>  </a:t>
            </a:r>
            <a:r>
              <a:rPr lang="ru-RU" dirty="0"/>
              <a:t>	 2) </a:t>
            </a:r>
            <a:r>
              <a:rPr lang="ru-RU" dirty="0" smtClean="0"/>
              <a:t>уплаты </a:t>
            </a:r>
            <a:r>
              <a:rPr lang="ru-RU" dirty="0"/>
              <a:t>налогов в государственный бюджет</a:t>
            </a:r>
          </a:p>
          <a:p>
            <a:pPr marL="0" indent="0">
              <a:buNone/>
            </a:pPr>
            <a:r>
              <a:rPr lang="ru-RU" dirty="0" smtClean="0"/>
              <a:t>  </a:t>
            </a:r>
            <a:r>
              <a:rPr lang="ru-RU" dirty="0"/>
              <a:t>	 3) </a:t>
            </a:r>
            <a:r>
              <a:rPr lang="ru-RU" dirty="0" smtClean="0"/>
              <a:t>приобретения </a:t>
            </a:r>
            <a:r>
              <a:rPr lang="ru-RU" dirty="0"/>
              <a:t>оборудования за рубежом</a:t>
            </a:r>
          </a:p>
          <a:p>
            <a:pPr marL="0" indent="0">
              <a:buNone/>
            </a:pPr>
            <a:r>
              <a:rPr lang="ru-RU" dirty="0" smtClean="0"/>
              <a:t>  </a:t>
            </a:r>
            <a:r>
              <a:rPr lang="ru-RU" dirty="0"/>
              <a:t>	 4) </a:t>
            </a:r>
            <a:r>
              <a:rPr lang="ru-RU" dirty="0" smtClean="0"/>
              <a:t>ежегодной </a:t>
            </a:r>
            <a:r>
              <a:rPr lang="ru-RU" dirty="0"/>
              <a:t>выплаты дивидендов по акциям</a:t>
            </a:r>
          </a:p>
        </p:txBody>
      </p:sp>
    </p:spTree>
    <p:extLst>
      <p:ext uri="{BB962C8B-B14F-4D97-AF65-F5344CB8AC3E}">
        <p14:creationId xmlns:p14="http://schemas.microsoft.com/office/powerpoint/2010/main" val="12565757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363272" cy="5649491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/>
              <a:t>Предприятие выпускает и распространяет среди своих работников ценные бумаги, дающие право на получение дивидендов по итогам года.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Какой из перечисленных ниже признаков характеризует форму собственности данного предприятия?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  	 1) </a:t>
            </a:r>
            <a:r>
              <a:rPr lang="ru-RU" dirty="0" smtClean="0"/>
              <a:t>предприятие </a:t>
            </a:r>
            <a:r>
              <a:rPr lang="ru-RU" dirty="0"/>
              <a:t>находится в индивидуальной частной собственности</a:t>
            </a:r>
          </a:p>
          <a:p>
            <a:pPr marL="0" indent="0">
              <a:buNone/>
            </a:pPr>
            <a:r>
              <a:rPr lang="ru-RU" dirty="0" smtClean="0"/>
              <a:t>  </a:t>
            </a:r>
            <a:r>
              <a:rPr lang="ru-RU" dirty="0"/>
              <a:t>	 2) </a:t>
            </a:r>
            <a:r>
              <a:rPr lang="ru-RU" dirty="0" smtClean="0"/>
              <a:t>работники </a:t>
            </a:r>
            <a:r>
              <a:rPr lang="ru-RU" dirty="0"/>
              <a:t>предприятия являются сособственниками-акционерами</a:t>
            </a:r>
          </a:p>
          <a:p>
            <a:pPr marL="0" indent="0">
              <a:buNone/>
            </a:pPr>
            <a:r>
              <a:rPr lang="ru-RU" dirty="0" smtClean="0"/>
              <a:t>  </a:t>
            </a:r>
            <a:r>
              <a:rPr lang="ru-RU" dirty="0"/>
              <a:t>	 3) </a:t>
            </a:r>
            <a:r>
              <a:rPr lang="ru-RU" dirty="0" smtClean="0"/>
              <a:t>собственником </a:t>
            </a:r>
            <a:r>
              <a:rPr lang="ru-RU" dirty="0"/>
              <a:t>предприятия выступает государство</a:t>
            </a:r>
          </a:p>
          <a:p>
            <a:pPr marL="0" indent="0">
              <a:buNone/>
            </a:pPr>
            <a:r>
              <a:rPr lang="ru-RU" dirty="0" smtClean="0"/>
              <a:t>  </a:t>
            </a:r>
            <a:r>
              <a:rPr lang="ru-RU" dirty="0"/>
              <a:t>	 4) </a:t>
            </a:r>
            <a:r>
              <a:rPr lang="ru-RU" dirty="0" smtClean="0"/>
              <a:t>предприятие </a:t>
            </a:r>
            <a:r>
              <a:rPr lang="ru-RU" dirty="0"/>
              <a:t>имеет льготы по налогу на прибыль</a:t>
            </a:r>
          </a:p>
        </p:txBody>
      </p:sp>
    </p:spTree>
    <p:extLst>
      <p:ext uri="{BB962C8B-B14F-4D97-AF65-F5344CB8AC3E}">
        <p14:creationId xmlns:p14="http://schemas.microsoft.com/office/powerpoint/2010/main" val="1444350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435280" cy="557748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/>
              <a:t>Верны ли следующие суждения о собственности?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А. Владельцы акций предприятия не являются собственниками этого предприятия, а только получают право на ежегодные дивиденды.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Б. Кооперативная собственность связана с трудовым участием собственников.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  </a:t>
            </a:r>
            <a:r>
              <a:rPr lang="ru-RU" dirty="0" smtClean="0"/>
              <a:t> </a:t>
            </a:r>
            <a:r>
              <a:rPr lang="ru-RU" dirty="0"/>
              <a:t>1) </a:t>
            </a:r>
            <a:r>
              <a:rPr lang="ru-RU" dirty="0" smtClean="0"/>
              <a:t>верно </a:t>
            </a:r>
            <a:r>
              <a:rPr lang="ru-RU" dirty="0"/>
              <a:t>только </a:t>
            </a:r>
            <a:r>
              <a:rPr lang="ru-RU" dirty="0" smtClean="0"/>
              <a:t>А  </a:t>
            </a:r>
            <a:r>
              <a:rPr lang="ru-RU" dirty="0"/>
              <a:t>	</a:t>
            </a:r>
            <a:r>
              <a:rPr lang="ru-RU" dirty="0" smtClean="0"/>
              <a:t>                </a:t>
            </a:r>
            <a:r>
              <a:rPr lang="ru-RU" dirty="0"/>
              <a:t>2) </a:t>
            </a:r>
            <a:r>
              <a:rPr lang="ru-RU" dirty="0" smtClean="0"/>
              <a:t>верно </a:t>
            </a:r>
            <a:r>
              <a:rPr lang="ru-RU" dirty="0"/>
              <a:t>только Б</a:t>
            </a:r>
          </a:p>
          <a:p>
            <a:pPr marL="0" indent="0">
              <a:buNone/>
            </a:pPr>
            <a:r>
              <a:rPr lang="ru-RU" dirty="0" smtClean="0"/>
              <a:t>  3</a:t>
            </a:r>
            <a:r>
              <a:rPr lang="ru-RU" dirty="0"/>
              <a:t>) </a:t>
            </a:r>
            <a:r>
              <a:rPr lang="ru-RU" dirty="0" smtClean="0"/>
              <a:t>верны </a:t>
            </a:r>
            <a:r>
              <a:rPr lang="ru-RU" dirty="0"/>
              <a:t>оба </a:t>
            </a:r>
            <a:r>
              <a:rPr lang="ru-RU" dirty="0" smtClean="0"/>
              <a:t>суждения  </a:t>
            </a:r>
            <a:r>
              <a:rPr lang="ru-RU" dirty="0"/>
              <a:t>	 4) </a:t>
            </a:r>
            <a:r>
              <a:rPr lang="ru-RU" dirty="0" smtClean="0"/>
              <a:t>оба </a:t>
            </a:r>
            <a:r>
              <a:rPr lang="ru-RU" dirty="0"/>
              <a:t>суждения неверны</a:t>
            </a:r>
          </a:p>
        </p:txBody>
      </p:sp>
    </p:spTree>
    <p:extLst>
      <p:ext uri="{BB962C8B-B14F-4D97-AF65-F5344CB8AC3E}">
        <p14:creationId xmlns:p14="http://schemas.microsoft.com/office/powerpoint/2010/main" val="29533064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/>
              <a:t>Кооперативная</a:t>
            </a:r>
            <a:r>
              <a:rPr lang="ru-RU" dirty="0"/>
              <a:t> </a:t>
            </a:r>
            <a:r>
              <a:rPr lang="ru-RU" b="1" dirty="0"/>
              <a:t>собственность</a:t>
            </a:r>
            <a:r>
              <a:rPr lang="ru-RU" dirty="0"/>
              <a:t> - </a:t>
            </a:r>
            <a:r>
              <a:rPr lang="ru-RU" b="1" dirty="0"/>
              <a:t>это</a:t>
            </a:r>
            <a:r>
              <a:rPr lang="ru-RU" dirty="0"/>
              <a:t> разновидность коллективной </a:t>
            </a:r>
            <a:r>
              <a:rPr lang="ru-RU" b="1" dirty="0"/>
              <a:t>собственности</a:t>
            </a:r>
            <a:r>
              <a:rPr lang="ru-RU" dirty="0"/>
              <a:t>, </a:t>
            </a:r>
            <a:r>
              <a:rPr lang="ru-RU" b="1" dirty="0"/>
              <a:t>собственность</a:t>
            </a:r>
            <a:r>
              <a:rPr lang="ru-RU" dirty="0"/>
              <a:t> членов коллектива, добровольно объединившихся для совместной деятельности в какой-либо сфере на основе совместного использования материальных и денежных средств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98364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476672"/>
            <a:ext cx="8496944" cy="6264696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dirty="0"/>
              <a:t>Верны ли следующие суждения о предприятиях различных форм собственности?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i="1" dirty="0"/>
              <a:t>Предприятия различных форм собственности (государственные, индивидуальные, акционерные) должны</a:t>
            </a:r>
          </a:p>
          <a:p>
            <a:pPr marL="0" indent="0">
              <a:buNone/>
            </a:pPr>
            <a:r>
              <a:rPr lang="ru-RU" dirty="0" smtClean="0"/>
              <a:t>А</a:t>
            </a:r>
            <a:r>
              <a:rPr lang="ru-RU" dirty="0"/>
              <a:t>. заключать трудовые договоры с наёмными работниками.</a:t>
            </a:r>
          </a:p>
          <a:p>
            <a:pPr marL="0" indent="0">
              <a:buNone/>
            </a:pPr>
            <a:r>
              <a:rPr lang="ru-RU" dirty="0" smtClean="0"/>
              <a:t>Б</a:t>
            </a:r>
            <a:r>
              <a:rPr lang="ru-RU" dirty="0"/>
              <a:t>. ежегодно выплачивать дивиденды по ценным бумагам.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  </a:t>
            </a:r>
            <a:r>
              <a:rPr lang="ru-RU" dirty="0" smtClean="0"/>
              <a:t>1</a:t>
            </a:r>
            <a:r>
              <a:rPr lang="ru-RU" dirty="0"/>
              <a:t>) </a:t>
            </a:r>
            <a:r>
              <a:rPr lang="ru-RU" dirty="0" smtClean="0"/>
              <a:t>верно </a:t>
            </a:r>
            <a:r>
              <a:rPr lang="ru-RU" dirty="0"/>
              <a:t>только </a:t>
            </a:r>
            <a:r>
              <a:rPr lang="ru-RU" dirty="0" smtClean="0"/>
              <a:t>А </a:t>
            </a:r>
            <a:r>
              <a:rPr lang="ru-RU" dirty="0"/>
              <a:t>	 2) </a:t>
            </a:r>
            <a:r>
              <a:rPr lang="ru-RU" dirty="0" smtClean="0"/>
              <a:t>верно </a:t>
            </a:r>
            <a:r>
              <a:rPr lang="ru-RU" dirty="0"/>
              <a:t>только Б</a:t>
            </a:r>
          </a:p>
          <a:p>
            <a:pPr marL="0" indent="0">
              <a:buNone/>
            </a:pPr>
            <a:r>
              <a:rPr lang="ru-RU" dirty="0" smtClean="0"/>
              <a:t>  3</a:t>
            </a:r>
            <a:r>
              <a:rPr lang="ru-RU" dirty="0"/>
              <a:t>) </a:t>
            </a:r>
            <a:r>
              <a:rPr lang="ru-RU" dirty="0" smtClean="0"/>
              <a:t>верны </a:t>
            </a:r>
            <a:r>
              <a:rPr lang="ru-RU" dirty="0"/>
              <a:t>оба </a:t>
            </a:r>
            <a:r>
              <a:rPr lang="ru-RU" dirty="0" smtClean="0"/>
              <a:t>суждения 4</a:t>
            </a:r>
            <a:r>
              <a:rPr lang="ru-RU" dirty="0"/>
              <a:t>) </a:t>
            </a:r>
            <a:r>
              <a:rPr lang="ru-RU" dirty="0" smtClean="0"/>
              <a:t>оба </a:t>
            </a:r>
            <a:r>
              <a:rPr lang="ru-RU" dirty="0"/>
              <a:t>суждения неверны</a:t>
            </a:r>
          </a:p>
        </p:txBody>
      </p:sp>
    </p:spTree>
    <p:extLst>
      <p:ext uri="{BB962C8B-B14F-4D97-AF65-F5344CB8AC3E}">
        <p14:creationId xmlns:p14="http://schemas.microsoft.com/office/powerpoint/2010/main" val="11770368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476672"/>
            <a:ext cx="8640960" cy="604867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/>
              <a:t>Верны ли следующие суждения об индивидуальном частном предприятии?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А. Индивидуальное частное предприятие уплачивает налоги в государственный бюджет.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Б. Индивидуальное частное предприятие выпускает ценные бумаги и продаёт их на фондовом рынке.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</a:t>
            </a:r>
            <a:r>
              <a:rPr lang="ru-RU" dirty="0"/>
              <a:t>1) </a:t>
            </a:r>
            <a:r>
              <a:rPr lang="ru-RU" dirty="0" smtClean="0"/>
              <a:t>верно </a:t>
            </a:r>
            <a:r>
              <a:rPr lang="ru-RU" dirty="0"/>
              <a:t>только </a:t>
            </a:r>
            <a:r>
              <a:rPr lang="ru-RU" dirty="0" smtClean="0"/>
              <a:t>А  </a:t>
            </a:r>
            <a:r>
              <a:rPr lang="ru-RU" dirty="0"/>
              <a:t>	 2) </a:t>
            </a:r>
            <a:r>
              <a:rPr lang="ru-RU" dirty="0" smtClean="0"/>
              <a:t>верно </a:t>
            </a:r>
            <a:r>
              <a:rPr lang="ru-RU" dirty="0"/>
              <a:t>только Б</a:t>
            </a:r>
          </a:p>
          <a:p>
            <a:pPr marL="0" indent="0">
              <a:buNone/>
            </a:pPr>
            <a:r>
              <a:rPr lang="ru-RU" dirty="0" smtClean="0"/>
              <a:t>  </a:t>
            </a:r>
            <a:r>
              <a:rPr lang="ru-RU" dirty="0"/>
              <a:t>3) </a:t>
            </a:r>
            <a:r>
              <a:rPr lang="ru-RU" dirty="0" smtClean="0"/>
              <a:t>верны </a:t>
            </a:r>
            <a:r>
              <a:rPr lang="ru-RU" dirty="0"/>
              <a:t>оба </a:t>
            </a:r>
            <a:r>
              <a:rPr lang="ru-RU" dirty="0" smtClean="0"/>
              <a:t>суждения 4</a:t>
            </a:r>
            <a:r>
              <a:rPr lang="ru-RU" dirty="0"/>
              <a:t>) </a:t>
            </a:r>
            <a:r>
              <a:rPr lang="ru-RU" dirty="0" smtClean="0"/>
              <a:t>оба </a:t>
            </a:r>
            <a:r>
              <a:rPr lang="ru-RU" dirty="0"/>
              <a:t>суждения неверны</a:t>
            </a:r>
          </a:p>
        </p:txBody>
      </p:sp>
    </p:spTree>
    <p:extLst>
      <p:ext uri="{BB962C8B-B14F-4D97-AF65-F5344CB8AC3E}">
        <p14:creationId xmlns:p14="http://schemas.microsoft.com/office/powerpoint/2010/main" val="33827342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435280" cy="604867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>Верны </a:t>
            </a:r>
            <a:r>
              <a:rPr lang="ru-RU" dirty="0"/>
              <a:t>ли следующие суждения о государственной собственности?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А</a:t>
            </a:r>
            <a:r>
              <a:rPr lang="ru-RU" dirty="0"/>
              <a:t>. Государственная собственность может сохраняться в условиях рынка.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Б. Акционерное общество является одним из видов государственного предприятия.</a:t>
            </a:r>
          </a:p>
          <a:p>
            <a:pPr marL="0" indent="0">
              <a:buNone/>
            </a:pPr>
            <a:endParaRPr lang="ru-RU" dirty="0"/>
          </a:p>
          <a:p>
            <a:pPr marL="514350" indent="-514350">
              <a:buAutoNum type="arabicParenR"/>
            </a:pPr>
            <a:r>
              <a:rPr lang="ru-RU" dirty="0" smtClean="0"/>
              <a:t>верно </a:t>
            </a:r>
            <a:r>
              <a:rPr lang="ru-RU" dirty="0"/>
              <a:t>только </a:t>
            </a:r>
            <a:r>
              <a:rPr lang="ru-RU" dirty="0" smtClean="0"/>
              <a:t>А</a:t>
            </a:r>
          </a:p>
          <a:p>
            <a:pPr marL="514350" indent="-514350">
              <a:buAutoNum type="arabicParenR"/>
            </a:pPr>
            <a:r>
              <a:rPr lang="ru-RU" dirty="0" smtClean="0"/>
              <a:t>верно </a:t>
            </a:r>
            <a:r>
              <a:rPr lang="ru-RU" dirty="0"/>
              <a:t>только Б</a:t>
            </a:r>
          </a:p>
          <a:p>
            <a:pPr marL="0" indent="0">
              <a:buNone/>
            </a:pPr>
            <a:r>
              <a:rPr lang="ru-RU" dirty="0" smtClean="0"/>
              <a:t>3</a:t>
            </a:r>
            <a:r>
              <a:rPr lang="ru-RU" dirty="0"/>
              <a:t>) верны оба суждения</a:t>
            </a:r>
          </a:p>
          <a:p>
            <a:pPr marL="0" indent="0">
              <a:buNone/>
            </a:pPr>
            <a:r>
              <a:rPr lang="ru-RU" dirty="0" smtClean="0"/>
              <a:t>4</a:t>
            </a:r>
            <a:r>
              <a:rPr lang="ru-RU" dirty="0"/>
              <a:t>) оба суждения неверны</a:t>
            </a:r>
          </a:p>
        </p:txBody>
      </p:sp>
    </p:spTree>
    <p:extLst>
      <p:ext uri="{BB962C8B-B14F-4D97-AF65-F5344CB8AC3E}">
        <p14:creationId xmlns:p14="http://schemas.microsoft.com/office/powerpoint/2010/main" val="382211610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/>
              <a:t>Верны ли следующие суждения о формах собственности?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А</a:t>
            </a:r>
            <a:r>
              <a:rPr lang="ru-RU" dirty="0"/>
              <a:t>. Одним из путей увеличения доли государственной собственности является национализация.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Б. Конкурентная борьба производителей возможна лишь в условиях частной собственности.</a:t>
            </a:r>
          </a:p>
        </p:txBody>
      </p:sp>
    </p:spTree>
    <p:extLst>
      <p:ext uri="{BB962C8B-B14F-4D97-AF65-F5344CB8AC3E}">
        <p14:creationId xmlns:p14="http://schemas.microsoft.com/office/powerpoint/2010/main" val="18100881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435280" cy="5649491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/>
              <a:t>Работники фирмы «</a:t>
            </a:r>
            <a:r>
              <a:rPr lang="ru-RU" dirty="0" err="1"/>
              <a:t>Ивушка</a:t>
            </a:r>
            <a:r>
              <a:rPr lang="ru-RU" dirty="0"/>
              <a:t>» являются её собственниками. Какая дополнительная информация позволит сделать вывод о том, что «</a:t>
            </a:r>
            <a:r>
              <a:rPr lang="ru-RU" dirty="0" err="1"/>
              <a:t>Ивушка</a:t>
            </a:r>
            <a:r>
              <a:rPr lang="ru-RU" dirty="0"/>
              <a:t>» – акционерное предприятие?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  	 1) </a:t>
            </a:r>
            <a:r>
              <a:rPr lang="ru-RU" dirty="0" smtClean="0"/>
              <a:t>Фирма </a:t>
            </a:r>
            <a:r>
              <a:rPr lang="ru-RU" dirty="0"/>
              <a:t>взяла в банке кредит на развитие производства.</a:t>
            </a:r>
          </a:p>
          <a:p>
            <a:pPr marL="0" indent="0">
              <a:buNone/>
            </a:pPr>
            <a:r>
              <a:rPr lang="ru-RU" dirty="0" smtClean="0"/>
              <a:t>  </a:t>
            </a:r>
            <a:r>
              <a:rPr lang="ru-RU" dirty="0"/>
              <a:t>	 2) </a:t>
            </a:r>
            <a:r>
              <a:rPr lang="ru-RU" dirty="0" smtClean="0"/>
              <a:t>Работники </a:t>
            </a:r>
            <a:r>
              <a:rPr lang="ru-RU" dirty="0"/>
              <a:t>получают дивиденды от имеющихся у них ценных бумаг предприятия.</a:t>
            </a:r>
          </a:p>
          <a:p>
            <a:pPr marL="0" indent="0">
              <a:buNone/>
            </a:pPr>
            <a:r>
              <a:rPr lang="ru-RU" dirty="0" smtClean="0"/>
              <a:t>  </a:t>
            </a:r>
            <a:r>
              <a:rPr lang="ru-RU" dirty="0"/>
              <a:t>	 3) </a:t>
            </a:r>
            <a:r>
              <a:rPr lang="ru-RU" dirty="0" smtClean="0"/>
              <a:t>Доходы </a:t>
            </a:r>
            <a:r>
              <a:rPr lang="ru-RU" dirty="0"/>
              <a:t>распределяются между работниками.</a:t>
            </a:r>
          </a:p>
          <a:p>
            <a:pPr marL="0" indent="0">
              <a:buNone/>
            </a:pPr>
            <a:r>
              <a:rPr lang="ru-RU" dirty="0" smtClean="0"/>
              <a:t>  </a:t>
            </a:r>
            <a:r>
              <a:rPr lang="ru-RU" dirty="0"/>
              <a:t>	 4) </a:t>
            </a:r>
            <a:r>
              <a:rPr lang="ru-RU" dirty="0" smtClean="0"/>
              <a:t>Предприятие </a:t>
            </a:r>
            <a:r>
              <a:rPr lang="ru-RU" dirty="0"/>
              <a:t>вовремя уплачивает налоги.</a:t>
            </a:r>
          </a:p>
        </p:txBody>
      </p:sp>
    </p:spTree>
    <p:extLst>
      <p:ext uri="{BB962C8B-B14F-4D97-AF65-F5344CB8AC3E}">
        <p14:creationId xmlns:p14="http://schemas.microsoft.com/office/powerpoint/2010/main" val="18595726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Какой </a:t>
            </a:r>
            <a:r>
              <a:rPr lang="ru-RU" dirty="0"/>
              <a:t>признак отличает традиционную экономику?</a:t>
            </a:r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pPr marL="0" indent="0">
              <a:buNone/>
            </a:pPr>
            <a:r>
              <a:rPr lang="ru-RU" dirty="0"/>
              <a:t>1) процветание фабричного производства</a:t>
            </a:r>
          </a:p>
          <a:p>
            <a:pPr marL="0" indent="0">
              <a:buNone/>
            </a:pPr>
            <a:r>
              <a:rPr lang="ru-RU" dirty="0"/>
              <a:t>2) централизованное ценообразование</a:t>
            </a:r>
          </a:p>
          <a:p>
            <a:pPr marL="0" indent="0">
              <a:buNone/>
            </a:pPr>
            <a:r>
              <a:rPr lang="ru-RU" dirty="0"/>
              <a:t>3) регулирование производства при помощи обычаев</a:t>
            </a:r>
          </a:p>
          <a:p>
            <a:pPr marL="0" indent="0">
              <a:buNone/>
            </a:pPr>
            <a:r>
              <a:rPr lang="ru-RU" dirty="0"/>
              <a:t>4) преобладание частной собственности на средства производства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427058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476672"/>
            <a:ext cx="8568952" cy="564949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/>
              <a:t>Верны ли следующие суждения о рыночной экономике?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А. Для рыночной экономики характерно централизованное планирование производства.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Б. Основой рыночной экономики является частная собственность на средства производства.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  </a:t>
            </a:r>
            <a:r>
              <a:rPr lang="ru-RU" dirty="0" smtClean="0"/>
              <a:t> </a:t>
            </a:r>
            <a:r>
              <a:rPr lang="ru-RU" dirty="0"/>
              <a:t>1) </a:t>
            </a:r>
            <a:r>
              <a:rPr lang="ru-RU" dirty="0" smtClean="0"/>
              <a:t>верно </a:t>
            </a:r>
            <a:r>
              <a:rPr lang="ru-RU" dirty="0"/>
              <a:t>только </a:t>
            </a:r>
            <a:r>
              <a:rPr lang="ru-RU" dirty="0" smtClean="0"/>
              <a:t>А  </a:t>
            </a:r>
            <a:r>
              <a:rPr lang="ru-RU" dirty="0"/>
              <a:t>	</a:t>
            </a:r>
            <a:r>
              <a:rPr lang="ru-RU" dirty="0" smtClean="0"/>
              <a:t>       2</a:t>
            </a:r>
            <a:r>
              <a:rPr lang="ru-RU" dirty="0"/>
              <a:t>) </a:t>
            </a:r>
            <a:r>
              <a:rPr lang="ru-RU" dirty="0" smtClean="0"/>
              <a:t>верно </a:t>
            </a:r>
            <a:r>
              <a:rPr lang="ru-RU" dirty="0"/>
              <a:t>только Б</a:t>
            </a:r>
          </a:p>
          <a:p>
            <a:pPr marL="0" indent="0">
              <a:buNone/>
            </a:pPr>
            <a:r>
              <a:rPr lang="ru-RU" dirty="0" smtClean="0"/>
              <a:t>   </a:t>
            </a:r>
            <a:r>
              <a:rPr lang="ru-RU" dirty="0"/>
              <a:t>3) </a:t>
            </a:r>
            <a:r>
              <a:rPr lang="ru-RU" dirty="0" smtClean="0"/>
              <a:t>верны </a:t>
            </a:r>
            <a:r>
              <a:rPr lang="ru-RU" dirty="0"/>
              <a:t>оба </a:t>
            </a:r>
            <a:r>
              <a:rPr lang="ru-RU" dirty="0" smtClean="0"/>
              <a:t>суждения  </a:t>
            </a:r>
            <a:r>
              <a:rPr lang="ru-RU" dirty="0"/>
              <a:t>4) </a:t>
            </a:r>
            <a:r>
              <a:rPr lang="ru-RU" dirty="0" smtClean="0"/>
              <a:t>оба </a:t>
            </a:r>
            <a:r>
              <a:rPr lang="ru-RU" dirty="0"/>
              <a:t>суждения неверны</a:t>
            </a:r>
          </a:p>
        </p:txBody>
      </p:sp>
    </p:spTree>
    <p:extLst>
      <p:ext uri="{BB962C8B-B14F-4D97-AF65-F5344CB8AC3E}">
        <p14:creationId xmlns:p14="http://schemas.microsoft.com/office/powerpoint/2010/main" val="31106171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/>
              <a:t>В стране Z предприятия самостоятельно решают, что и сколько производить, ориентируясь на поведение и пристрастия потребителей. К какому типу хозяйственных систем можно отнести экономику страны Z?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  	 1) </a:t>
            </a:r>
            <a:r>
              <a:rPr lang="ru-RU" dirty="0" smtClean="0"/>
              <a:t>плановому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  </a:t>
            </a:r>
            <a:r>
              <a:rPr lang="ru-RU" dirty="0"/>
              <a:t>	 2) </a:t>
            </a:r>
            <a:r>
              <a:rPr lang="ru-RU" dirty="0" smtClean="0"/>
              <a:t>командному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  </a:t>
            </a:r>
            <a:r>
              <a:rPr lang="ru-RU" dirty="0"/>
              <a:t>	 3) </a:t>
            </a:r>
            <a:r>
              <a:rPr lang="ru-RU" dirty="0" smtClean="0"/>
              <a:t>рыночному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  </a:t>
            </a:r>
            <a:r>
              <a:rPr lang="ru-RU" dirty="0"/>
              <a:t>	 4) </a:t>
            </a:r>
            <a:r>
              <a:rPr lang="ru-RU" dirty="0" smtClean="0"/>
              <a:t>традиционному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7769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620688"/>
            <a:ext cx="8147248" cy="550547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/>
              <a:t>В государстве Z большинство предприятий находятся в частной собственности, но существуют государственные и муниципальные предприятия. Какой из названных экономической системе присущи такие отношения собственности?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  	 1) </a:t>
            </a:r>
            <a:r>
              <a:rPr lang="ru-RU" dirty="0" smtClean="0"/>
              <a:t>традиционной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  </a:t>
            </a:r>
            <a:r>
              <a:rPr lang="ru-RU" dirty="0"/>
              <a:t>	 2) </a:t>
            </a:r>
            <a:r>
              <a:rPr lang="ru-RU" dirty="0" smtClean="0"/>
              <a:t>рыночной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  </a:t>
            </a:r>
            <a:r>
              <a:rPr lang="ru-RU" dirty="0"/>
              <a:t>	 3) </a:t>
            </a:r>
            <a:r>
              <a:rPr lang="ru-RU" dirty="0" smtClean="0"/>
              <a:t>командной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  </a:t>
            </a:r>
            <a:r>
              <a:rPr lang="ru-RU" dirty="0"/>
              <a:t>	 4) </a:t>
            </a:r>
            <a:r>
              <a:rPr lang="ru-RU" dirty="0" smtClean="0"/>
              <a:t>централизованной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12798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404664"/>
            <a:ext cx="8075240" cy="5721499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/>
              <a:t>Какой пример свидетельствует о сохранении в смешанной экономике элементов традиционной экономической системы?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  	 1) </a:t>
            </a:r>
            <a:r>
              <a:rPr lang="ru-RU" dirty="0" smtClean="0"/>
              <a:t>Использование </a:t>
            </a:r>
            <a:r>
              <a:rPr lang="ru-RU" dirty="0"/>
              <a:t>промышленными предприятиями электроэнергии, произведенной ветряными электростанциями.</a:t>
            </a:r>
          </a:p>
          <a:p>
            <a:pPr marL="0" indent="0">
              <a:buNone/>
            </a:pPr>
            <a:r>
              <a:rPr lang="ru-RU" dirty="0" smtClean="0"/>
              <a:t>  </a:t>
            </a:r>
            <a:r>
              <a:rPr lang="ru-RU" dirty="0"/>
              <a:t>	 2) </a:t>
            </a:r>
            <a:r>
              <a:rPr lang="ru-RU" dirty="0" smtClean="0"/>
              <a:t>Изготовление </a:t>
            </a:r>
            <a:r>
              <a:rPr lang="ru-RU" dirty="0"/>
              <a:t>фар для автомобилей небольшой фирмой-партнером крупного автогиганта.</a:t>
            </a:r>
          </a:p>
          <a:p>
            <a:pPr marL="0" indent="0">
              <a:buNone/>
            </a:pPr>
            <a:r>
              <a:rPr lang="ru-RU" dirty="0" smtClean="0"/>
              <a:t>  </a:t>
            </a:r>
            <a:r>
              <a:rPr lang="ru-RU" dirty="0"/>
              <a:t>	 3) </a:t>
            </a:r>
            <a:r>
              <a:rPr lang="ru-RU" dirty="0" smtClean="0"/>
              <a:t>Развитие </a:t>
            </a:r>
            <a:r>
              <a:rPr lang="ru-RU" dirty="0"/>
              <a:t>ручного ремесленного промысла – изготовление глиняных игрушек и художественных изразцов.</a:t>
            </a:r>
          </a:p>
          <a:p>
            <a:pPr marL="0" indent="0">
              <a:buNone/>
            </a:pPr>
            <a:r>
              <a:rPr lang="ru-RU" dirty="0" smtClean="0"/>
              <a:t>  </a:t>
            </a:r>
            <a:r>
              <a:rPr lang="ru-RU" dirty="0"/>
              <a:t>	 4) </a:t>
            </a:r>
            <a:r>
              <a:rPr lang="ru-RU" dirty="0" smtClean="0"/>
              <a:t>Разработка </a:t>
            </a:r>
            <a:r>
              <a:rPr lang="ru-RU" dirty="0"/>
              <a:t>текстильным предприятием новой коллекции тканей со старинным орнаментом.</a:t>
            </a:r>
          </a:p>
        </p:txBody>
      </p:sp>
    </p:spTree>
    <p:extLst>
      <p:ext uri="{BB962C8B-B14F-4D97-AF65-F5344CB8AC3E}">
        <p14:creationId xmlns:p14="http://schemas.microsoft.com/office/powerpoint/2010/main" val="38999371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/>
              <a:t>В странах с рыночной экономикой государство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  	 1) </a:t>
            </a:r>
            <a:r>
              <a:rPr lang="ru-RU" dirty="0" smtClean="0"/>
              <a:t>определяет </a:t>
            </a:r>
            <a:r>
              <a:rPr lang="ru-RU" dirty="0"/>
              <a:t>перечень производимых товаров</a:t>
            </a:r>
          </a:p>
          <a:p>
            <a:pPr marL="0" indent="0">
              <a:buNone/>
            </a:pPr>
            <a:r>
              <a:rPr lang="ru-RU" dirty="0" smtClean="0"/>
              <a:t>  </a:t>
            </a:r>
            <a:r>
              <a:rPr lang="ru-RU" dirty="0"/>
              <a:t>	 2) </a:t>
            </a:r>
            <a:r>
              <a:rPr lang="ru-RU" dirty="0" smtClean="0"/>
              <a:t>гарантирует </a:t>
            </a:r>
            <a:r>
              <a:rPr lang="ru-RU" dirty="0"/>
              <a:t>свободу предпринимательства</a:t>
            </a:r>
          </a:p>
          <a:p>
            <a:pPr marL="0" indent="0">
              <a:buNone/>
            </a:pPr>
            <a:r>
              <a:rPr lang="ru-RU" dirty="0" smtClean="0"/>
              <a:t>  </a:t>
            </a:r>
            <a:r>
              <a:rPr lang="ru-RU" dirty="0"/>
              <a:t>	 3) </a:t>
            </a:r>
            <a:r>
              <a:rPr lang="ru-RU" dirty="0" smtClean="0"/>
              <a:t>устанавливает </a:t>
            </a:r>
            <a:r>
              <a:rPr lang="ru-RU" dirty="0"/>
              <a:t>размер заработной платы работникам</a:t>
            </a:r>
          </a:p>
          <a:p>
            <a:pPr marL="0" indent="0">
              <a:buNone/>
            </a:pPr>
            <a:r>
              <a:rPr lang="ru-RU" dirty="0" smtClean="0"/>
              <a:t>  </a:t>
            </a:r>
            <a:r>
              <a:rPr lang="ru-RU" dirty="0"/>
              <a:t>	 4) </a:t>
            </a:r>
            <a:r>
              <a:rPr lang="ru-RU" dirty="0" smtClean="0"/>
              <a:t>владеет </a:t>
            </a:r>
            <a:r>
              <a:rPr lang="ru-RU" dirty="0"/>
              <a:t>большинством промышленных предприятий</a:t>
            </a:r>
          </a:p>
        </p:txBody>
      </p:sp>
    </p:spTree>
    <p:extLst>
      <p:ext uri="{BB962C8B-B14F-4D97-AF65-F5344CB8AC3E}">
        <p14:creationId xmlns:p14="http://schemas.microsoft.com/office/powerpoint/2010/main" val="33612712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404664"/>
            <a:ext cx="8147248" cy="5721499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/>
              <a:t>На уроке учитель рассказывал об особенностях рыночной и командной экономики. Сравните эти два типа экономических систем.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Выберите и запишите в первую колонку таблицы порядковые номера черт сходства, а во вторую колонку – порядковые номера черт отличия.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  	</a:t>
            </a:r>
          </a:p>
          <a:p>
            <a:pPr marL="0" indent="0">
              <a:buNone/>
            </a:pPr>
            <a:r>
              <a:rPr lang="ru-RU" dirty="0"/>
              <a:t>1) </a:t>
            </a:r>
            <a:r>
              <a:rPr lang="ru-RU" dirty="0" smtClean="0"/>
              <a:t>производство </a:t>
            </a:r>
            <a:r>
              <a:rPr lang="ru-RU" dirty="0"/>
              <a:t>товаров и услуг</a:t>
            </a:r>
          </a:p>
          <a:p>
            <a:pPr marL="0" indent="0">
              <a:buNone/>
            </a:pPr>
            <a:r>
              <a:rPr lang="ru-RU" dirty="0" smtClean="0"/>
              <a:t>2</a:t>
            </a:r>
            <a:r>
              <a:rPr lang="ru-RU" dirty="0"/>
              <a:t>) </a:t>
            </a:r>
            <a:r>
              <a:rPr lang="ru-RU" dirty="0" smtClean="0"/>
              <a:t>конкуренция </a:t>
            </a:r>
            <a:r>
              <a:rPr lang="ru-RU" dirty="0"/>
              <a:t>производителей</a:t>
            </a:r>
          </a:p>
          <a:p>
            <a:pPr marL="0" indent="0">
              <a:buNone/>
            </a:pPr>
            <a:r>
              <a:rPr lang="ru-RU" dirty="0" smtClean="0"/>
              <a:t>3</a:t>
            </a:r>
            <a:r>
              <a:rPr lang="ru-RU" dirty="0"/>
              <a:t>) </a:t>
            </a:r>
            <a:r>
              <a:rPr lang="ru-RU" dirty="0" smtClean="0"/>
              <a:t>директивное </a:t>
            </a:r>
            <a:r>
              <a:rPr lang="ru-RU" dirty="0"/>
              <a:t>управление трудовыми ресурсами</a:t>
            </a:r>
          </a:p>
          <a:p>
            <a:pPr marL="0" indent="0">
              <a:buNone/>
            </a:pPr>
            <a:r>
              <a:rPr lang="ru-RU" dirty="0" smtClean="0"/>
              <a:t>4</a:t>
            </a:r>
            <a:r>
              <a:rPr lang="ru-RU" dirty="0"/>
              <a:t>) </a:t>
            </a:r>
            <a:r>
              <a:rPr lang="ru-RU" dirty="0" smtClean="0"/>
              <a:t>решение </a:t>
            </a:r>
            <a:r>
              <a:rPr lang="ru-RU" dirty="0"/>
              <a:t>проблемы ограниченности ресурсов</a:t>
            </a:r>
          </a:p>
        </p:txBody>
      </p:sp>
    </p:spTree>
    <p:extLst>
      <p:ext uri="{BB962C8B-B14F-4D97-AF65-F5344CB8AC3E}">
        <p14:creationId xmlns:p14="http://schemas.microsoft.com/office/powerpoint/2010/main" val="33081275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Экономическая собственность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215241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476</Words>
  <Application>Microsoft Office PowerPoint</Application>
  <PresentationFormat>Экран (4:3)</PresentationFormat>
  <Paragraphs>115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Экономические системы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Экономическая собственность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Экономические системы</dc:title>
  <dc:creator>user</dc:creator>
  <cp:lastModifiedBy>user</cp:lastModifiedBy>
  <cp:revision>9</cp:revision>
  <dcterms:created xsi:type="dcterms:W3CDTF">2018-11-19T08:57:21Z</dcterms:created>
  <dcterms:modified xsi:type="dcterms:W3CDTF">2018-11-19T09:45:04Z</dcterms:modified>
</cp:coreProperties>
</file>