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3" r:id="rId2"/>
    <p:sldId id="257" r:id="rId3"/>
    <p:sldId id="286" r:id="rId4"/>
    <p:sldId id="285" r:id="rId5"/>
    <p:sldId id="288" r:id="rId6"/>
    <p:sldId id="289" r:id="rId7"/>
    <p:sldId id="301" r:id="rId8"/>
    <p:sldId id="302" r:id="rId9"/>
    <p:sldId id="294" r:id="rId10"/>
    <p:sldId id="296" r:id="rId11"/>
    <p:sldId id="297" r:id="rId12"/>
    <p:sldId id="299" r:id="rId13"/>
    <p:sldId id="295" r:id="rId14"/>
    <p:sldId id="298" r:id="rId15"/>
    <p:sldId id="291" r:id="rId16"/>
    <p:sldId id="292" r:id="rId17"/>
    <p:sldId id="293" r:id="rId18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990099"/>
    <a:srgbClr val="800000"/>
    <a:srgbClr val="FF5050"/>
    <a:srgbClr val="C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6" autoAdjust="0"/>
    <p:restoredTop sz="94660"/>
  </p:normalViewPr>
  <p:slideViewPr>
    <p:cSldViewPr>
      <p:cViewPr varScale="1">
        <p:scale>
          <a:sx n="70" d="100"/>
          <a:sy n="70" d="100"/>
        </p:scale>
        <p:origin x="-5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F0053-E43C-4EF9-8B8A-10CA89EBB8A3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F9DC7-5173-41E4-AEEB-5941FD0ADA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446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F9DC7-5173-41E4-AEEB-5941FD0ADA4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13A9C-1317-40B2-B406-444765C931DD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F9992-7541-4495-BEDB-B9DBF0354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slide" Target="slide1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ulat\Documents\Documents\Работа\Конспекты уроков\2 класс\Математик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7376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8029604" cy="1012823"/>
          </a:xfrm>
          <a:effectLst>
            <a:outerShdw blurRad="50800" dist="50800" dir="5400000" algn="ctr" rotWithShape="0">
              <a:srgbClr val="003300"/>
            </a:outerShdw>
          </a:effectLst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МКОУ «</a:t>
            </a:r>
            <a:r>
              <a:rPr lang="ru-RU" sz="31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Нижнеказанищенская</a:t>
            </a:r>
            <a:r>
              <a:rPr lang="ru-RU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сош№2 имени </a:t>
            </a:r>
            <a:r>
              <a:rPr lang="ru-RU" sz="31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Наби</a:t>
            </a:r>
            <a:r>
              <a:rPr lang="ru-RU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Ханмурзаева»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00562" y="4929198"/>
            <a:ext cx="3786214" cy="785818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l"/>
            <a:r>
              <a:rPr lang="ru-RU" b="1" dirty="0" err="1" smtClean="0">
                <a:solidFill>
                  <a:schemeClr val="tx1"/>
                </a:solidFill>
              </a:rPr>
              <a:t>Арсланалиева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Минавар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Гамзатовна</a:t>
            </a:r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1785926"/>
            <a:ext cx="6782445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Письменный приём сложения вида 45+23</a:t>
            </a:r>
            <a:endParaRPr lang="ru-RU" sz="4800" b="1" dirty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Подзаголовок 8"/>
          <p:cNvSpPr txBox="1">
            <a:spLocks/>
          </p:cNvSpPr>
          <p:nvPr/>
        </p:nvSpPr>
        <p:spPr>
          <a:xfrm>
            <a:off x="2643174" y="6286520"/>
            <a:ext cx="3071834" cy="4286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2071702" cy="2214578"/>
          </a:xfrm>
        </p:spPr>
        <p:txBody>
          <a:bodyPr>
            <a:noAutofit/>
          </a:bodyPr>
          <a:lstStyle/>
          <a:p>
            <a:r>
              <a:rPr lang="ru-RU" sz="7200" dirty="0" smtClean="0"/>
              <a:t>45</a:t>
            </a:r>
            <a:br>
              <a:rPr lang="ru-RU" sz="7200" dirty="0" smtClean="0"/>
            </a:br>
            <a:r>
              <a:rPr lang="ru-RU" sz="7200" dirty="0" smtClean="0"/>
              <a:t>23</a:t>
            </a:r>
            <a:endParaRPr lang="ru-RU" sz="72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928662" y="2714620"/>
            <a:ext cx="100013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3"/>
          <p:cNvSpPr txBox="1">
            <a:spLocks/>
          </p:cNvSpPr>
          <p:nvPr/>
        </p:nvSpPr>
        <p:spPr>
          <a:xfrm>
            <a:off x="-214346" y="428604"/>
            <a:ext cx="2071702" cy="2214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357158" y="2071678"/>
            <a:ext cx="2071702" cy="2214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68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2357422" y="1643050"/>
            <a:ext cx="6215106" cy="857256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3300"/>
                </a:solidFill>
              </a:rPr>
              <a:t>Пишу десятки под десятками , а </a:t>
            </a:r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2357422" y="2500306"/>
            <a:ext cx="6215106" cy="785818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3300"/>
                </a:solidFill>
              </a:rPr>
              <a:t>единицы под единицами</a:t>
            </a:r>
          </a:p>
        </p:txBody>
      </p:sp>
      <p:sp>
        <p:nvSpPr>
          <p:cNvPr id="14" name="Выноска со стрелкой вниз 13"/>
          <p:cNvSpPr/>
          <p:nvPr/>
        </p:nvSpPr>
        <p:spPr>
          <a:xfrm>
            <a:off x="2357422" y="3286124"/>
            <a:ext cx="6215106" cy="857256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3300"/>
                </a:solidFill>
              </a:rPr>
              <a:t>Складываю единицы</a:t>
            </a:r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2357422" y="4143380"/>
            <a:ext cx="6215106" cy="928694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3300"/>
                </a:solidFill>
              </a:rPr>
              <a:t>Складываю десятки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357422" y="5072074"/>
            <a:ext cx="6215106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3300"/>
                </a:solidFill>
              </a:rPr>
              <a:t>Читаю ответ.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14678" y="500042"/>
            <a:ext cx="4357718" cy="85725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АЛГОРИТМ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8596" y="1928802"/>
            <a:ext cx="8286808" cy="175260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Платье-4 м</a:t>
            </a:r>
          </a:p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Передник-? м, на 3 м </a:t>
            </a:r>
            <a:r>
              <a:rPr lang="en-US" sz="4000" dirty="0" smtClean="0">
                <a:solidFill>
                  <a:schemeClr val="tx1"/>
                </a:solidFill>
              </a:rPr>
              <a:t>&lt;</a:t>
            </a:r>
            <a:r>
              <a:rPr lang="ru-RU" sz="4000" dirty="0" smtClean="0">
                <a:solidFill>
                  <a:schemeClr val="tx1"/>
                </a:solidFill>
              </a:rPr>
              <a:t>, чем        ? м</a:t>
            </a:r>
            <a:endParaRPr lang="ru-RU" sz="4000" dirty="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6323025" y="2749545"/>
            <a:ext cx="78581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>
            <a:off x="4643438" y="2357430"/>
            <a:ext cx="207170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авая фигурная скобка 11"/>
          <p:cNvSpPr/>
          <p:nvPr/>
        </p:nvSpPr>
        <p:spPr>
          <a:xfrm>
            <a:off x="7000892" y="2071678"/>
            <a:ext cx="285752" cy="107157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дзаголовок 5"/>
          <p:cNvSpPr txBox="1">
            <a:spLocks/>
          </p:cNvSpPr>
          <p:nvPr/>
        </p:nvSpPr>
        <p:spPr>
          <a:xfrm>
            <a:off x="428596" y="3714752"/>
            <a:ext cx="8286808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4-3=1 (м)  на передник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r>
              <a:rPr lang="ru-RU" sz="4000" dirty="0" smtClean="0"/>
              <a:t>4+1=5 (м) всего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Подзаголовок 5"/>
          <p:cNvSpPr txBox="1">
            <a:spLocks/>
          </p:cNvSpPr>
          <p:nvPr/>
        </p:nvSpPr>
        <p:spPr>
          <a:xfrm>
            <a:off x="1071538" y="5072074"/>
            <a:ext cx="7929618" cy="928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/>
              <a:t>4+(4-3)=5 (м)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dirty="0" smtClean="0"/>
              <a:t>Ответ: 5 м ткани отрезали от куска.</a:t>
            </a:r>
          </a:p>
          <a:p>
            <a:pPr marL="742950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357158" y="285728"/>
            <a:ext cx="1428760" cy="1357322"/>
          </a:xfrm>
          <a:prstGeom prst="smileyFace">
            <a:avLst/>
          </a:prstGeom>
          <a:solidFill>
            <a:srgbClr val="00B05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357158" y="3071810"/>
            <a:ext cx="1428760" cy="1357322"/>
          </a:xfrm>
          <a:prstGeom prst="smileyFace">
            <a:avLst>
              <a:gd name="adj" fmla="val 594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285720" y="5072074"/>
            <a:ext cx="1428760" cy="1357322"/>
          </a:xfrm>
          <a:prstGeom prst="smileyFace">
            <a:avLst>
              <a:gd name="adj" fmla="val -4276"/>
            </a:avLst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00298" y="2285992"/>
            <a:ext cx="5929354" cy="236854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6600"/>
                </a:solidFill>
              </a:rPr>
              <a:t>Вы считаете, что урок прошёл для вас плодотворно, с пользой. Вы научились и можете помочь другим.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FFC000"/>
                </a:solidFill>
              </a:rPr>
              <a:t>Вы считаете, что научились, но вам ещё нужна помощь.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Вы считаете, что  вам было трудно на уроке.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/>
          <a:lstStyle/>
          <a:p>
            <a:r>
              <a:rPr lang="ru-RU" u="sng" dirty="0" smtClean="0">
                <a:solidFill>
                  <a:srgbClr val="003300"/>
                </a:solidFill>
              </a:rPr>
              <a:t>Домашнее задание</a:t>
            </a:r>
            <a:endParaRPr lang="ru-RU" u="sng" dirty="0">
              <a:solidFill>
                <a:srgbClr val="003300"/>
              </a:solidFill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642910" y="1714488"/>
            <a:ext cx="7143800" cy="3071834"/>
          </a:xfrm>
        </p:spPr>
        <p:txBody>
          <a:bodyPr/>
          <a:lstStyle/>
          <a:p>
            <a:pPr marL="514350" indent="-514350" algn="l">
              <a:buAutoNum type="arabicParenR"/>
            </a:pPr>
            <a:r>
              <a:rPr lang="ru-RU" dirty="0" smtClean="0">
                <a:solidFill>
                  <a:schemeClr val="tx1"/>
                </a:solidFill>
              </a:rPr>
              <a:t>Учебник-с.4, № 3</a:t>
            </a:r>
          </a:p>
          <a:p>
            <a:pPr marL="514350" indent="-514350" algn="l">
              <a:buAutoNum type="arabicParenR"/>
            </a:pPr>
            <a:r>
              <a:rPr lang="ru-RU" dirty="0" smtClean="0">
                <a:solidFill>
                  <a:schemeClr val="tx1"/>
                </a:solidFill>
              </a:rPr>
              <a:t>Запомнить алгоритм сложения</a:t>
            </a:r>
          </a:p>
          <a:p>
            <a:pPr marL="514350" indent="-514350" algn="l">
              <a:buAutoNum type="arabicParenR"/>
            </a:pPr>
            <a:r>
              <a:rPr lang="ru-RU" dirty="0" smtClean="0">
                <a:solidFill>
                  <a:schemeClr val="tx1"/>
                </a:solidFill>
              </a:rPr>
              <a:t>Р/т-с.3, №3.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6" name="Picture 2" descr="http://detishki.ucoz.ru/kaptinki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786058"/>
            <a:ext cx="2500330" cy="353633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428868"/>
            <a:ext cx="1143008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92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=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90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2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+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3" name="Управляющая кнопка: домой 12">
            <a:hlinkClick r:id="rId4" action="ppaction://hlinksldjump" highlightClick="1"/>
          </p:cNvPr>
          <p:cNvSpPr/>
          <p:nvPr/>
        </p:nvSpPr>
        <p:spPr>
          <a:xfrm>
            <a:off x="7929586" y="5786454"/>
            <a:ext cx="785818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428868"/>
            <a:ext cx="1143008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87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=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80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7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+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7929586" y="5786454"/>
            <a:ext cx="785818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428868"/>
            <a:ext cx="1143008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82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=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80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2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+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7929586" y="5786454"/>
            <a:ext cx="785818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428868"/>
            <a:ext cx="1143008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77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=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70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7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2428868"/>
            <a:ext cx="1071570" cy="1143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+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7929586" y="5786454"/>
            <a:ext cx="785818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7772400" cy="185738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u="sng" dirty="0" smtClean="0">
                <a:solidFill>
                  <a:srgbClr val="003300"/>
                </a:solidFill>
              </a:rPr>
              <a:t>Девиз урока: </a:t>
            </a:r>
            <a:r>
              <a:rPr lang="ru-RU" b="1" dirty="0" smtClean="0">
                <a:solidFill>
                  <a:srgbClr val="003300"/>
                </a:solidFill>
              </a:rPr>
              <a:t/>
            </a:r>
            <a:br>
              <a:rPr lang="ru-RU" b="1" dirty="0" smtClean="0">
                <a:solidFill>
                  <a:srgbClr val="003300"/>
                </a:solidFill>
              </a:rPr>
            </a:br>
            <a:r>
              <a:rPr lang="ru-RU" b="1" dirty="0" smtClean="0">
                <a:solidFill>
                  <a:srgbClr val="800000"/>
                </a:solidFill>
              </a:rPr>
              <a:t>«Знаешь – говори, не знаешь – слушай».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642910" y="2643182"/>
            <a:ext cx="8143932" cy="3857652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Мы пришли сюда </a:t>
            </a:r>
            <a:r>
              <a:rPr lang="ru-RU" sz="4000" b="1" dirty="0" err="1" smtClean="0">
                <a:solidFill>
                  <a:srgbClr val="C00000"/>
                </a:solidFill>
              </a:rPr>
              <a:t>уч</a:t>
            </a:r>
            <a:r>
              <a:rPr lang="ru-RU" sz="4000" b="1" dirty="0" smtClean="0">
                <a:solidFill>
                  <a:srgbClr val="C00000"/>
                </a:solidFill>
              </a:rPr>
              <a:t>…</a:t>
            </a:r>
            <a:r>
              <a:rPr lang="ru-RU" sz="4000" b="1" dirty="0" smtClean="0">
                <a:solidFill>
                  <a:schemeClr val="tx1"/>
                </a:solidFill>
              </a:rPr>
              <a:t>        .</a:t>
            </a:r>
            <a:endParaRPr lang="ru-RU" sz="4000" dirty="0" smtClean="0">
              <a:solidFill>
                <a:schemeClr val="tx1"/>
              </a:solidFill>
            </a:endParaRP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Не лениться, а</a:t>
            </a:r>
            <a:r>
              <a:rPr lang="ru-RU" sz="4000" b="1" dirty="0" smtClean="0">
                <a:solidFill>
                  <a:srgbClr val="C00000"/>
                </a:solidFill>
              </a:rPr>
              <a:t> тру…          </a:t>
            </a:r>
            <a:r>
              <a:rPr lang="ru-RU" sz="4000" b="1" dirty="0" smtClean="0">
                <a:solidFill>
                  <a:schemeClr val="tx1"/>
                </a:solidFill>
              </a:rPr>
              <a:t>.</a:t>
            </a:r>
            <a:endParaRPr lang="ru-RU" sz="4000" dirty="0" smtClean="0">
              <a:solidFill>
                <a:schemeClr val="tx1"/>
              </a:solidFill>
            </a:endParaRP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Только тот кто много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</a:rPr>
              <a:t>зна</a:t>
            </a:r>
            <a:r>
              <a:rPr lang="ru-RU" sz="4000" b="1" dirty="0" smtClean="0">
                <a:solidFill>
                  <a:srgbClr val="C00000"/>
                </a:solidFill>
              </a:rPr>
              <a:t>… </a:t>
            </a:r>
            <a:endParaRPr lang="ru-RU" sz="4000" dirty="0" smtClean="0">
              <a:solidFill>
                <a:srgbClr val="C00000"/>
              </a:solidFill>
            </a:endParaRPr>
          </a:p>
          <a:p>
            <a:pPr algn="l"/>
            <a:r>
              <a:rPr lang="ru-RU" sz="4000" b="1" dirty="0" smtClean="0">
                <a:solidFill>
                  <a:schemeClr val="tx1"/>
                </a:solidFill>
              </a:rPr>
              <a:t> В жизни что-то </a:t>
            </a:r>
            <a:r>
              <a:rPr lang="ru-RU" sz="4000" b="1" dirty="0" err="1" smtClean="0">
                <a:solidFill>
                  <a:srgbClr val="C00000"/>
                </a:solidFill>
              </a:rPr>
              <a:t>дости</a:t>
            </a:r>
            <a:r>
              <a:rPr lang="ru-RU" sz="4000" b="1" dirty="0" smtClean="0">
                <a:solidFill>
                  <a:srgbClr val="C00000"/>
                </a:solidFill>
              </a:rPr>
              <a:t>…     </a:t>
            </a:r>
            <a:r>
              <a:rPr lang="ru-RU" sz="4000" b="1" dirty="0" smtClean="0">
                <a:solidFill>
                  <a:schemeClr val="tx1"/>
                </a:solidFill>
              </a:rPr>
              <a:t>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2" name="Подзаголовок 10"/>
          <p:cNvSpPr txBox="1">
            <a:spLocks/>
          </p:cNvSpPr>
          <p:nvPr/>
        </p:nvSpPr>
        <p:spPr>
          <a:xfrm>
            <a:off x="571472" y="3071810"/>
            <a:ext cx="7500990" cy="3000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одзаголовок 10"/>
          <p:cNvSpPr txBox="1">
            <a:spLocks/>
          </p:cNvSpPr>
          <p:nvPr/>
        </p:nvSpPr>
        <p:spPr>
          <a:xfrm>
            <a:off x="4286248" y="2643182"/>
            <a:ext cx="3214710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иться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10"/>
          <p:cNvSpPr txBox="1">
            <a:spLocks/>
          </p:cNvSpPr>
          <p:nvPr/>
        </p:nvSpPr>
        <p:spPr>
          <a:xfrm>
            <a:off x="4000496" y="3357562"/>
            <a:ext cx="3214710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диться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Подзаголовок 10"/>
          <p:cNvSpPr txBox="1">
            <a:spLocks/>
          </p:cNvSpPr>
          <p:nvPr/>
        </p:nvSpPr>
        <p:spPr>
          <a:xfrm>
            <a:off x="5643570" y="4071942"/>
            <a:ext cx="1785950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ет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Подзаголовок 10"/>
          <p:cNvSpPr txBox="1">
            <a:spLocks/>
          </p:cNvSpPr>
          <p:nvPr/>
        </p:nvSpPr>
        <p:spPr>
          <a:xfrm>
            <a:off x="5072066" y="4786322"/>
            <a:ext cx="1785950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гает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Picture 4" descr="http://img10.proshkolu.ru/content/media/pic/std/4000000/3558000/3557318-63cdee5518d56e5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98522" y="1"/>
            <a:ext cx="1945477" cy="1928801"/>
          </a:xfrm>
          <a:prstGeom prst="rect">
            <a:avLst/>
          </a:prstGeom>
          <a:noFill/>
        </p:spPr>
      </p:pic>
      <p:pic>
        <p:nvPicPr>
          <p:cNvPr id="20" name="Picture 8" descr="http://machehasosh.ucoz.com/kartinki/0_eac20_588b3b6c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4214818"/>
            <a:ext cx="2500298" cy="241760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500034" y="214291"/>
            <a:ext cx="7772400" cy="10001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u="sng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Минута чистописания</a:t>
            </a:r>
            <a:endParaRPr kumimoji="0" lang="ru-RU" sz="4400" b="1" i="0" u="sng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714488"/>
            <a:ext cx="4420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СМОТРИ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286256"/>
            <a:ext cx="4420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ОПЯТЬ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" name="Рисунок 3" descr="3 копия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214422"/>
            <a:ext cx="2071702" cy="2180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3" descr="5 копия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857628"/>
            <a:ext cx="214314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500034" y="500042"/>
            <a:ext cx="1428760" cy="1357322"/>
          </a:xfrm>
          <a:prstGeom prst="smileyFace">
            <a:avLst/>
          </a:prstGeom>
          <a:solidFill>
            <a:srgbClr val="00B05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428596" y="2214554"/>
            <a:ext cx="1428760" cy="1357322"/>
          </a:xfrm>
          <a:prstGeom prst="smileyFace">
            <a:avLst>
              <a:gd name="adj" fmla="val 594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лыбающееся лицо 15"/>
          <p:cNvSpPr/>
          <p:nvPr/>
        </p:nvSpPr>
        <p:spPr>
          <a:xfrm>
            <a:off x="428596" y="4071942"/>
            <a:ext cx="1428760" cy="1357322"/>
          </a:xfrm>
          <a:prstGeom prst="smileyFace">
            <a:avLst>
              <a:gd name="adj" fmla="val -4276"/>
            </a:avLst>
          </a:prstGeom>
          <a:solidFill>
            <a:srgbClr val="FF5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285984" y="785794"/>
            <a:ext cx="60722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6600"/>
                </a:solidFill>
              </a:rPr>
              <a:t>Получилось очень хорошо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  <a:p>
            <a:r>
              <a:rPr lang="ru-RU" sz="3600" dirty="0" smtClean="0">
                <a:solidFill>
                  <a:srgbClr val="FFC000"/>
                </a:solidFill>
              </a:rPr>
              <a:t>Получилось не очень хорошо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  <a:p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dirty="0" smtClean="0">
                <a:solidFill>
                  <a:srgbClr val="FF0000"/>
                </a:solidFill>
              </a:rPr>
              <a:t>Получилось плохо</a:t>
            </a:r>
            <a:endParaRPr lang="ru-RU" sz="3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1470025"/>
          </a:xfrm>
        </p:spPr>
        <p:txBody>
          <a:bodyPr/>
          <a:lstStyle/>
          <a:p>
            <a:r>
              <a:rPr lang="ru-RU" b="1" u="sng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Устный счёт</a:t>
            </a:r>
            <a:endParaRPr lang="ru-RU" b="1" u="sng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285984" y="1500174"/>
            <a:ext cx="928694" cy="85725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6600"/>
                </a:solidFill>
              </a:rPr>
              <a:t>-5</a:t>
            </a:r>
            <a:endParaRPr lang="ru-RU" sz="4800" dirty="0">
              <a:solidFill>
                <a:srgbClr val="0066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1928802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45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143240" y="1928802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40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857752" y="1928802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35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500826" y="1928802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30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28728" y="3429000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36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143240" y="3429000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32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857752" y="3429000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28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500826" y="3429000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24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32" name="Прямоугольник 31">
            <a:hlinkClick r:id="rId4" action="ppaction://hlinksldjump"/>
          </p:cNvPr>
          <p:cNvSpPr/>
          <p:nvPr/>
        </p:nvSpPr>
        <p:spPr>
          <a:xfrm>
            <a:off x="1428728" y="4857760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92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3143240" y="4857760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87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4857752" y="4857760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82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6500826" y="4857760"/>
            <a:ext cx="928694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</a:rPr>
              <a:t>77</a:t>
            </a:r>
            <a:endParaRPr lang="ru-RU" sz="5400" b="1" dirty="0">
              <a:solidFill>
                <a:srgbClr val="800000"/>
              </a:solidFill>
            </a:endParaRPr>
          </a:p>
        </p:txBody>
      </p:sp>
      <p:cxnSp>
        <p:nvCxnSpPr>
          <p:cNvPr id="44" name="Прямая со стрелкой 43"/>
          <p:cNvCxnSpPr/>
          <p:nvPr/>
        </p:nvCxnSpPr>
        <p:spPr>
          <a:xfrm>
            <a:off x="2500298" y="2428868"/>
            <a:ext cx="500066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4214810" y="2428868"/>
            <a:ext cx="500066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5929322" y="2428868"/>
            <a:ext cx="500066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2500298" y="3857628"/>
            <a:ext cx="500066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4286248" y="3857628"/>
            <a:ext cx="500066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929322" y="3857628"/>
            <a:ext cx="500066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2500298" y="5286388"/>
            <a:ext cx="500066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4286248" y="5286388"/>
            <a:ext cx="500066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5929322" y="5286388"/>
            <a:ext cx="500066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одзаголовок 7"/>
          <p:cNvSpPr txBox="1">
            <a:spLocks/>
          </p:cNvSpPr>
          <p:nvPr/>
        </p:nvSpPr>
        <p:spPr>
          <a:xfrm>
            <a:off x="4000496" y="1500174"/>
            <a:ext cx="928694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-5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Подзаголовок 7"/>
          <p:cNvSpPr txBox="1">
            <a:spLocks/>
          </p:cNvSpPr>
          <p:nvPr/>
        </p:nvSpPr>
        <p:spPr>
          <a:xfrm>
            <a:off x="5715008" y="1500174"/>
            <a:ext cx="928694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-5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Подзаголовок 7"/>
          <p:cNvSpPr txBox="1">
            <a:spLocks/>
          </p:cNvSpPr>
          <p:nvPr/>
        </p:nvSpPr>
        <p:spPr>
          <a:xfrm>
            <a:off x="2285984" y="4429132"/>
            <a:ext cx="928694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-5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Подзаголовок 7"/>
          <p:cNvSpPr txBox="1">
            <a:spLocks/>
          </p:cNvSpPr>
          <p:nvPr/>
        </p:nvSpPr>
        <p:spPr>
          <a:xfrm>
            <a:off x="4000496" y="4500570"/>
            <a:ext cx="928694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-5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Подзаголовок 7"/>
          <p:cNvSpPr txBox="1">
            <a:spLocks/>
          </p:cNvSpPr>
          <p:nvPr/>
        </p:nvSpPr>
        <p:spPr>
          <a:xfrm>
            <a:off x="5715008" y="4500570"/>
            <a:ext cx="928694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-5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Подзаголовок 7"/>
          <p:cNvSpPr txBox="1">
            <a:spLocks/>
          </p:cNvSpPr>
          <p:nvPr/>
        </p:nvSpPr>
        <p:spPr>
          <a:xfrm>
            <a:off x="2285984" y="3000372"/>
            <a:ext cx="928694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Подзаголовок 7"/>
          <p:cNvSpPr txBox="1">
            <a:spLocks/>
          </p:cNvSpPr>
          <p:nvPr/>
        </p:nvSpPr>
        <p:spPr>
          <a:xfrm>
            <a:off x="4000496" y="3000372"/>
            <a:ext cx="928694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Подзаголовок 7"/>
          <p:cNvSpPr txBox="1">
            <a:spLocks/>
          </p:cNvSpPr>
          <p:nvPr/>
        </p:nvSpPr>
        <p:spPr>
          <a:xfrm>
            <a:off x="5715008" y="3071810"/>
            <a:ext cx="928694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214282" y="2000240"/>
            <a:ext cx="8715436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5400" dirty="0" smtClean="0"/>
              <a:t>24+12=(20+10)+(4+2)=30+6=36</a:t>
            </a:r>
            <a:endParaRPr lang="ru-RU" sz="5400" dirty="0"/>
          </a:p>
        </p:txBody>
      </p:sp>
      <p:sp>
        <p:nvSpPr>
          <p:cNvPr id="14" name="Заголовок 11"/>
          <p:cNvSpPr txBox="1">
            <a:spLocks/>
          </p:cNvSpPr>
          <p:nvPr/>
        </p:nvSpPr>
        <p:spPr>
          <a:xfrm>
            <a:off x="0" y="3071810"/>
            <a:ext cx="114300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20  4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142844" y="3000372"/>
            <a:ext cx="642942" cy="3571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428596" y="3071810"/>
            <a:ext cx="642942" cy="2143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Заголовок 11"/>
          <p:cNvSpPr txBox="1">
            <a:spLocks/>
          </p:cNvSpPr>
          <p:nvPr/>
        </p:nvSpPr>
        <p:spPr>
          <a:xfrm>
            <a:off x="1071538" y="3071810"/>
            <a:ext cx="114300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10  2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1142976" y="3071810"/>
            <a:ext cx="571504" cy="2857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1393009" y="3107529"/>
            <a:ext cx="571504" cy="2143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Заголовок 11"/>
          <p:cNvSpPr txBox="1">
            <a:spLocks/>
          </p:cNvSpPr>
          <p:nvPr/>
        </p:nvSpPr>
        <p:spPr>
          <a:xfrm>
            <a:off x="214282" y="4357694"/>
            <a:ext cx="871543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24+12=(24+10)+2=34+2=36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5400000">
            <a:off x="1214414" y="5429264"/>
            <a:ext cx="571504" cy="2857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1464447" y="5464983"/>
            <a:ext cx="571504" cy="2143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Заголовок 11"/>
          <p:cNvSpPr txBox="1">
            <a:spLocks/>
          </p:cNvSpPr>
          <p:nvPr/>
        </p:nvSpPr>
        <p:spPr>
          <a:xfrm>
            <a:off x="1071538" y="5387975"/>
            <a:ext cx="114300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10  2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4818" name="Picture 2" descr="http://d3mlntcv38ck9k.cloudfront.net/content/konspekt_image/34762/ca389bafcf91508718a03548c0ed43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857232"/>
            <a:ext cx="967343" cy="785818"/>
          </a:xfrm>
          <a:prstGeom prst="rect">
            <a:avLst/>
          </a:prstGeom>
          <a:noFill/>
        </p:spPr>
      </p:pic>
      <p:sp>
        <p:nvSpPr>
          <p:cNvPr id="45" name="Овал 44"/>
          <p:cNvSpPr/>
          <p:nvPr/>
        </p:nvSpPr>
        <p:spPr>
          <a:xfrm>
            <a:off x="2285984" y="928670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Заголовок 11"/>
          <p:cNvSpPr txBox="1">
            <a:spLocks/>
          </p:cNvSpPr>
          <p:nvPr/>
        </p:nvSpPr>
        <p:spPr>
          <a:xfrm>
            <a:off x="2928926" y="500042"/>
            <a:ext cx="642942" cy="13271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2643174" y="928670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2643174" y="1357298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2285984" y="1357298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Picture 2" descr="http://d3mlntcv38ck9k.cloudfront.net/content/konspekt_image/34762/ca389bafcf91508718a03548c0ed43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857232"/>
            <a:ext cx="967343" cy="785818"/>
          </a:xfrm>
          <a:prstGeom prst="rect">
            <a:avLst/>
          </a:prstGeom>
          <a:noFill/>
        </p:spPr>
      </p:pic>
      <p:pic>
        <p:nvPicPr>
          <p:cNvPr id="58" name="Picture 2" descr="http://d3mlntcv38ck9k.cloudfront.net/content/konspekt_image/34762/ca389bafcf91508718a03548c0ed43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857232"/>
            <a:ext cx="967343" cy="785818"/>
          </a:xfrm>
          <a:prstGeom prst="rect">
            <a:avLst/>
          </a:prstGeom>
          <a:noFill/>
        </p:spPr>
      </p:pic>
      <p:sp>
        <p:nvSpPr>
          <p:cNvPr id="59" name="Овал 58"/>
          <p:cNvSpPr/>
          <p:nvPr/>
        </p:nvSpPr>
        <p:spPr>
          <a:xfrm>
            <a:off x="4572000" y="1357298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4572000" y="1000108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Заголовок 11"/>
          <p:cNvSpPr txBox="1">
            <a:spLocks/>
          </p:cNvSpPr>
          <p:nvPr/>
        </p:nvSpPr>
        <p:spPr>
          <a:xfrm>
            <a:off x="4786314" y="642918"/>
            <a:ext cx="500066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2" name="Picture 2" descr="http://d3mlntcv38ck9k.cloudfront.net/content/konspekt_image/34762/ca389bafcf91508718a03548c0ed43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857232"/>
            <a:ext cx="967343" cy="785818"/>
          </a:xfrm>
          <a:prstGeom prst="rect">
            <a:avLst/>
          </a:prstGeom>
          <a:noFill/>
        </p:spPr>
      </p:pic>
      <p:pic>
        <p:nvPicPr>
          <p:cNvPr id="63" name="Picture 2" descr="http://d3mlntcv38ck9k.cloudfront.net/content/konspekt_image/34762/ca389bafcf91508718a03548c0ed43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857232"/>
            <a:ext cx="967343" cy="785818"/>
          </a:xfrm>
          <a:prstGeom prst="rect">
            <a:avLst/>
          </a:prstGeom>
          <a:noFill/>
        </p:spPr>
      </p:pic>
      <p:pic>
        <p:nvPicPr>
          <p:cNvPr id="64" name="Picture 2" descr="http://d3mlntcv38ck9k.cloudfront.net/content/konspekt_image/34762/ca389bafcf91508718a03548c0ed43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857232"/>
            <a:ext cx="967343" cy="785818"/>
          </a:xfrm>
          <a:prstGeom prst="rect">
            <a:avLst/>
          </a:prstGeom>
          <a:noFill/>
        </p:spPr>
      </p:pic>
      <p:sp>
        <p:nvSpPr>
          <p:cNvPr id="65" name="Овал 64"/>
          <p:cNvSpPr/>
          <p:nvPr/>
        </p:nvSpPr>
        <p:spPr>
          <a:xfrm>
            <a:off x="8215338" y="1000108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8572528" y="1000108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8572528" y="1428736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8215338" y="1428736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8929686" y="1000108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8929686" y="1428736"/>
            <a:ext cx="214314" cy="214314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4.0.jpg"/>
          <p:cNvPicPr>
            <a:picLocks noChangeAspect="1"/>
          </p:cNvPicPr>
          <p:nvPr/>
        </p:nvPicPr>
        <p:blipFill>
          <a:blip r:embed="rId2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7171" name="Picture 17" descr="a36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1285875"/>
            <a:ext cx="340995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14" descr="f4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688" y="4286250"/>
            <a:ext cx="1071562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4" descr="f4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5357813"/>
            <a:ext cx="1096963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13"/>
          <p:cNvSpPr>
            <a:spLocks noChangeArrowheads="1"/>
          </p:cNvSpPr>
          <p:nvPr/>
        </p:nvSpPr>
        <p:spPr bwMode="auto">
          <a:xfrm>
            <a:off x="1000100" y="1500174"/>
            <a:ext cx="535785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</a:rPr>
              <a:t>Мы топаем ногами. 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Топ, топ, топ(ходьба на месте)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 </a:t>
            </a:r>
            <a:r>
              <a:rPr lang="ru-RU" sz="2400" b="1" dirty="0" smtClean="0">
                <a:solidFill>
                  <a:srgbClr val="003300"/>
                </a:solidFill>
              </a:rPr>
              <a:t>Мы </a:t>
            </a:r>
            <a:r>
              <a:rPr lang="ru-RU" sz="2400" b="1" dirty="0">
                <a:solidFill>
                  <a:srgbClr val="003300"/>
                </a:solidFill>
              </a:rPr>
              <a:t>хлопаем руками.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 Хлоп, хлоп, хлоп (хлопки в ладоши)</a:t>
            </a:r>
          </a:p>
          <a:p>
            <a:r>
              <a:rPr lang="ru-RU" sz="2400" b="1" dirty="0" smtClean="0">
                <a:solidFill>
                  <a:srgbClr val="003300"/>
                </a:solidFill>
              </a:rPr>
              <a:t>Качаем </a:t>
            </a:r>
            <a:r>
              <a:rPr lang="ru-RU" sz="2400" b="1" dirty="0">
                <a:solidFill>
                  <a:srgbClr val="003300"/>
                </a:solidFill>
              </a:rPr>
              <a:t>головой (наклоны головы влево, вправо).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 </a:t>
            </a:r>
            <a:r>
              <a:rPr lang="ru-RU" sz="2400" b="1" dirty="0" smtClean="0">
                <a:solidFill>
                  <a:srgbClr val="003300"/>
                </a:solidFill>
              </a:rPr>
              <a:t>Мы </a:t>
            </a:r>
            <a:r>
              <a:rPr lang="ru-RU" sz="2400" b="1" dirty="0">
                <a:solidFill>
                  <a:srgbClr val="003300"/>
                </a:solidFill>
              </a:rPr>
              <a:t>руки поднимаем (руки вверх).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 </a:t>
            </a:r>
            <a:r>
              <a:rPr lang="ru-RU" sz="2400" b="1" dirty="0" smtClean="0">
                <a:solidFill>
                  <a:srgbClr val="003300"/>
                </a:solidFill>
              </a:rPr>
              <a:t>Мы </a:t>
            </a:r>
            <a:r>
              <a:rPr lang="ru-RU" sz="2400" b="1" dirty="0">
                <a:solidFill>
                  <a:srgbClr val="003300"/>
                </a:solidFill>
              </a:rPr>
              <a:t>руки опускаем (руки вниз).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 </a:t>
            </a:r>
            <a:r>
              <a:rPr lang="ru-RU" sz="2400" b="1" dirty="0" smtClean="0">
                <a:solidFill>
                  <a:srgbClr val="003300"/>
                </a:solidFill>
              </a:rPr>
              <a:t>Мы </a:t>
            </a:r>
            <a:r>
              <a:rPr lang="ru-RU" sz="2400" b="1" dirty="0">
                <a:solidFill>
                  <a:srgbClr val="003300"/>
                </a:solidFill>
              </a:rPr>
              <a:t>руки разведем (руки в стороны)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 </a:t>
            </a:r>
            <a:r>
              <a:rPr lang="ru-RU" sz="2400" b="1" dirty="0" smtClean="0">
                <a:solidFill>
                  <a:srgbClr val="003300"/>
                </a:solidFill>
              </a:rPr>
              <a:t>И </a:t>
            </a:r>
            <a:r>
              <a:rPr lang="ru-RU" sz="2400" b="1" dirty="0">
                <a:solidFill>
                  <a:srgbClr val="003300"/>
                </a:solidFill>
              </a:rPr>
              <a:t>побежим кругом (бег на месте).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428604"/>
            <a:ext cx="6323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ФИЗКУЛЬТМИНУТКА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4.0.jpg"/>
          <p:cNvPicPr>
            <a:picLocks noChangeAspect="1"/>
          </p:cNvPicPr>
          <p:nvPr/>
        </p:nvPicPr>
        <p:blipFill>
          <a:blip r:embed="rId2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7171" name="Picture 17" descr="a36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214422"/>
            <a:ext cx="340995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14" descr="f4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688" y="4286250"/>
            <a:ext cx="1071562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4" descr="f4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5357813"/>
            <a:ext cx="1096963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428604"/>
            <a:ext cx="6323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ФИЗКУЛЬТМИНУТКА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785786" y="1447800"/>
            <a:ext cx="571504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 – подняться, потянуться,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Два – согнуться, разогнуться,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Три – в ладоши три хлопка,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Головою три кивка.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четыре – руки шире,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Пять – руками помахать,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Шесть – на место сесть опять.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.0.jpg"/>
          <p:cNvPicPr>
            <a:picLocks noChangeAspect="1"/>
          </p:cNvPicPr>
          <p:nvPr/>
        </p:nvPicPr>
        <p:blipFill>
          <a:blip r:embed="rId3" cstate="print"/>
          <a:srcRect r="5383" b="1396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214282" y="1928802"/>
            <a:ext cx="2500330" cy="4429156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/>
              <a:t>21 + 58=        36 + 23=         17 + 42=       82 + 15=     74 + 12=</a:t>
            </a:r>
            <a:endParaRPr lang="ru-RU" sz="4800" dirty="0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1357290" y="285728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b="1" u="sng" dirty="0" smtClean="0">
                <a:solidFill>
                  <a:srgbClr val="003300"/>
                </a:solidFill>
              </a:rPr>
              <a:t>Решите примеры с подробной записью</a:t>
            </a:r>
            <a:endParaRPr lang="ru-RU" sz="4400" b="1" u="sng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GENSWF_OUTPUT_FILE_NAME" val=" состав числа флэш"/>
  <p:tag name="ISPRING_RESOURCE_PATHS_HASH_2" val="07377fe9dfa8cd616f5eb6254e9e5c8c8db659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327</Words>
  <Application>Microsoft Office PowerPoint</Application>
  <PresentationFormat>Экран (4:3)</PresentationFormat>
  <Paragraphs>124</Paragraphs>
  <Slides>17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МКОУ «Нижнеказанищенская сош№2 имени Наби Ханмурзаева» </vt:lpstr>
      <vt:lpstr>Девиз урока:  «Знаешь – говори, не знаешь – слушай».</vt:lpstr>
      <vt:lpstr>Презентация PowerPoint</vt:lpstr>
      <vt:lpstr>Презентация PowerPoint</vt:lpstr>
      <vt:lpstr>Устный счёт</vt:lpstr>
      <vt:lpstr>24+12=(20+10)+(4+2)=30+6=36</vt:lpstr>
      <vt:lpstr>Презентация PowerPoint</vt:lpstr>
      <vt:lpstr>Презентация PowerPoint</vt:lpstr>
      <vt:lpstr>21 + 58=        36 + 23=         17 + 42=       82 + 15=     74 + 12=</vt:lpstr>
      <vt:lpstr>45 23</vt:lpstr>
      <vt:lpstr>Задача 2</vt:lpstr>
      <vt:lpstr>Вы считаете, что урок прошёл для вас плодотворно, с пользой. Вы научились и можете помочь другим.  Вы считаете, что научились, но вам ещё нужна помощь.  Вы считаете, что  вам было трудно на уроке. </vt:lpstr>
      <vt:lpstr>Домашнее задание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числа</dc:title>
  <dc:creator>Антонина</dc:creator>
  <cp:lastModifiedBy>Admin</cp:lastModifiedBy>
  <cp:revision>109</cp:revision>
  <dcterms:created xsi:type="dcterms:W3CDTF">2013-11-09T16:05:35Z</dcterms:created>
  <dcterms:modified xsi:type="dcterms:W3CDTF">2018-12-24T20:41:19Z</dcterms:modified>
</cp:coreProperties>
</file>