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3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93" r:id="rId1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07A"/>
    <a:srgbClr val="C75F09"/>
    <a:srgbClr val="CC0000"/>
    <a:srgbClr val="00823B"/>
    <a:srgbClr val="8970A8"/>
    <a:srgbClr val="C85F08"/>
    <a:srgbClr val="8368A4"/>
    <a:srgbClr val="00A200"/>
    <a:srgbClr val="006600"/>
    <a:srgbClr val="002B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80" autoAdjust="0"/>
  </p:normalViewPr>
  <p:slideViewPr>
    <p:cSldViewPr>
      <p:cViewPr varScale="1">
        <p:scale>
          <a:sx n="51" d="100"/>
          <a:sy n="51" d="100"/>
        </p:scale>
        <p:origin x="122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513" y="2348880"/>
            <a:ext cx="8229600" cy="2650306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взаимодействия учреждения дополнительного образования </a:t>
            </a:r>
            <a:r>
              <a:rPr lang="ru-RU" sz="3600" b="1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</a:t>
            </a:r>
            <a:r>
              <a:rPr lang="ru-RU" sz="3600" b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ДОО по 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проблеме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художественного  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62146"/>
            <a:ext cx="2788915" cy="24662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157192"/>
            <a:ext cx="2708231" cy="145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641179"/>
              </p:ext>
            </p:extLst>
          </p:nvPr>
        </p:nvGraphicFramePr>
        <p:xfrm>
          <a:off x="611558" y="332656"/>
          <a:ext cx="8280921" cy="6192688"/>
        </p:xfrm>
        <a:graphic>
          <a:graphicData uri="http://schemas.openxmlformats.org/drawingml/2006/table">
            <a:tbl>
              <a:tblPr firstRow="1" firstCol="1" bandRow="1"/>
              <a:tblGrid>
                <a:gridCol w="462022"/>
                <a:gridCol w="1158517"/>
                <a:gridCol w="2766075"/>
                <a:gridCol w="3894307"/>
              </a:tblGrid>
              <a:tr h="7506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 гостиная для мам и детей «Угадай, кто я?»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педагогической культуры родителей, гармонизация и гуманизация детско-родительских отношений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2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детей и родителей посвященный празднику «День народного единства» с использованием современных образовательных технологий взаимодействия с родителями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Способствовать созданию положительных эмоциональных переживаний детей и родителей через совместную деятельность, расширять представления детей о национальных праздниках; формирование патриотизма у детей; развивать продуктивную деятельность, организовывать презентацию ее результатов; создавать игровые ситуации, способствующие формированию внимательного, заботливого отношения к окружающим.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Викторина для детей и родителей «Сказочная страна»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активизировать знания детей  о сказках и расширить их кругозор;  знакомить с иллюстрациями к литературным произведениям; поощрять познавательную активность семьи; способствовать укреплению детско-родительских связей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Педагогическое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мероп-риятие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родителями и детьми старшего дошкольного возраста в рамках Семейной гостиной: «В гости к старичку 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Лесовичку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воспитание у детей экологической культуры средствами музыки и художественного творчества, гармонизация 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гуманизация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детско-родительских отношений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682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717858"/>
            <a:ext cx="7704856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Артамонова Е.В. Необычные сувениры и игрушки. Самоделки из природных материалов.-М.: Изд-во </a:t>
            </a:r>
            <a:r>
              <a:rPr lang="ru-RU" sz="1400" dirty="0" err="1">
                <a:solidFill>
                  <a:srgbClr val="000000"/>
                </a:solidFill>
              </a:rPr>
              <a:t>Эксмо</a:t>
            </a:r>
            <a:r>
              <a:rPr lang="ru-RU" sz="1400" dirty="0">
                <a:solidFill>
                  <a:srgbClr val="000000"/>
                </a:solidFill>
              </a:rPr>
              <a:t>, 2005.-64с., ил.</a:t>
            </a:r>
          </a:p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Белякова О.В. Лучшие поделки из бумаги./ Ярославль: Академия развития, 2009.- 160с., ил.- (Умелые руки).</a:t>
            </a:r>
          </a:p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Быстрицкая А. И. «Бумажная филигрань»/ М.: Айрис-пресс, 2011.- 128 с.: ил.+ </a:t>
            </a:r>
            <a:r>
              <a:rPr lang="ru-RU" sz="1400" dirty="0" err="1">
                <a:solidFill>
                  <a:srgbClr val="000000"/>
                </a:solidFill>
              </a:rPr>
              <a:t>цв</a:t>
            </a:r>
            <a:r>
              <a:rPr lang="ru-RU" sz="1400" dirty="0">
                <a:solidFill>
                  <a:srgbClr val="000000"/>
                </a:solidFill>
              </a:rPr>
              <a:t>. вклейка 16 с. – (Внимание: дети!).</a:t>
            </a:r>
          </a:p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Грушина Л.В. Озорные игрушки. </a:t>
            </a:r>
            <a:r>
              <a:rPr lang="ru-RU" sz="1400" dirty="0" err="1">
                <a:solidFill>
                  <a:srgbClr val="000000"/>
                </a:solidFill>
              </a:rPr>
              <a:t>Учебно</a:t>
            </a:r>
            <a:r>
              <a:rPr lang="ru-RU" sz="1400" dirty="0">
                <a:solidFill>
                  <a:srgbClr val="000000"/>
                </a:solidFill>
              </a:rPr>
              <a:t> – методическое пособие. ООО «Карапуз-Дидактика», 2006г.</a:t>
            </a:r>
          </a:p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Грушина Л.В. Живые игрушки. </a:t>
            </a:r>
            <a:r>
              <a:rPr lang="ru-RU" sz="1400" dirty="0" err="1">
                <a:solidFill>
                  <a:srgbClr val="000000"/>
                </a:solidFill>
              </a:rPr>
              <a:t>Учебно</a:t>
            </a:r>
            <a:r>
              <a:rPr lang="ru-RU" sz="1400" dirty="0">
                <a:solidFill>
                  <a:srgbClr val="000000"/>
                </a:solidFill>
              </a:rPr>
              <a:t> – методическое пособие. ООО «Карапуз-Дидактика», 2006г.</a:t>
            </a:r>
          </a:p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Грушина Л.В., Лыкова И.А. Азбука творчества. </a:t>
            </a:r>
            <a:r>
              <a:rPr lang="ru-RU" sz="1400" dirty="0" err="1">
                <a:solidFill>
                  <a:srgbClr val="000000"/>
                </a:solidFill>
              </a:rPr>
              <a:t>Учебно</a:t>
            </a:r>
            <a:r>
              <a:rPr lang="ru-RU" sz="1400" dirty="0">
                <a:solidFill>
                  <a:srgbClr val="000000"/>
                </a:solidFill>
              </a:rPr>
              <a:t> – методическое пособие. ООО «Карапуз-Дидактика», 2006г.</a:t>
            </a:r>
          </a:p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Зайцева А. А. «Искусство </a:t>
            </a:r>
            <a:r>
              <a:rPr lang="ru-RU" sz="1400" dirty="0" err="1">
                <a:solidFill>
                  <a:srgbClr val="000000"/>
                </a:solidFill>
              </a:rPr>
              <a:t>квиллинга</a:t>
            </a:r>
            <a:r>
              <a:rPr lang="ru-RU" sz="1400" dirty="0">
                <a:solidFill>
                  <a:srgbClr val="000000"/>
                </a:solidFill>
              </a:rPr>
              <a:t>». Магия бумажных лент/ М.: </a:t>
            </a:r>
            <a:r>
              <a:rPr lang="ru-RU" sz="1400" dirty="0" err="1">
                <a:solidFill>
                  <a:srgbClr val="000000"/>
                </a:solidFill>
              </a:rPr>
              <a:t>Эксмо</a:t>
            </a:r>
            <a:r>
              <a:rPr lang="ru-RU" sz="1400" dirty="0">
                <a:solidFill>
                  <a:srgbClr val="000000"/>
                </a:solidFill>
              </a:rPr>
              <a:t>, 2010.- 64с.: ил.-(Азбука рукоделия).</a:t>
            </a:r>
          </a:p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Кулакова Л. Цветы и вазы из бумаги. «</a:t>
            </a:r>
            <a:r>
              <a:rPr lang="ru-RU" sz="1400" dirty="0" err="1">
                <a:solidFill>
                  <a:srgbClr val="000000"/>
                </a:solidFill>
              </a:rPr>
              <a:t>Аст</a:t>
            </a:r>
            <a:r>
              <a:rPr lang="ru-RU" sz="1400" dirty="0">
                <a:solidFill>
                  <a:srgbClr val="000000"/>
                </a:solidFill>
              </a:rPr>
              <a:t>-Пресс книга», М.</a:t>
            </a:r>
          </a:p>
          <a:p>
            <a:pPr indent="5715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</a:rPr>
              <a:t>Соколова С. Сказка оригами: Игрушки из бумаги.- М.: Изд-во </a:t>
            </a:r>
            <a:r>
              <a:rPr lang="ru-RU" sz="1400" dirty="0" err="1">
                <a:solidFill>
                  <a:srgbClr val="000000"/>
                </a:solidFill>
              </a:rPr>
              <a:t>Эксмо</a:t>
            </a:r>
            <a:r>
              <a:rPr lang="ru-RU" sz="1400" dirty="0">
                <a:solidFill>
                  <a:srgbClr val="000000"/>
                </a:solidFill>
              </a:rPr>
              <a:t>; СПБ.: Валери СПД, 2004.-240с., ил. (Серия: Академия «Умелые руки».)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404664"/>
            <a:ext cx="170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470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Деятельность учреждений дополнительного образования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4318" y="1844824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 учреждений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доп.образования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в развитии личности ребенка через вовлечение его в творческий процесс. Развитие внимания, мелкой моторики, усидчивости и аккуратности оказывает, несомненно, благоприятное влияние на умственные способности ребенка. Художественный вид деятельности дает возможность ребенку выразить себя через творчество, воспитывает уважение к ручному труду. Навыки, полученные на занятиях, способствуют развитию мелкой моторики рук, что является необходимым в начальной школе.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112" y="4737465"/>
            <a:ext cx="2718048" cy="181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93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Типичная деятельность детского сада по решению проблемы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8217878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743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Возможности совместной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417638"/>
            <a:ext cx="807524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</a:rPr>
              <a:t>Развитие личности ребенка, его способностей, интересов - процесс </a:t>
            </a:r>
            <a:r>
              <a:rPr lang="ru-RU" dirty="0" smtClean="0">
                <a:solidFill>
                  <a:srgbClr val="000000"/>
                </a:solidFill>
              </a:rPr>
              <a:t>непрерывный.</a:t>
            </a:r>
            <a:r>
              <a:rPr lang="ru-RU" dirty="0" smtClean="0"/>
              <a:t> </a:t>
            </a:r>
            <a:r>
              <a:rPr lang="ru-RU" dirty="0"/>
              <a:t>Начиная с детского сада, </a:t>
            </a:r>
            <a:r>
              <a:rPr lang="ru-RU" dirty="0" smtClean="0"/>
              <a:t>центры </a:t>
            </a:r>
            <a:r>
              <a:rPr lang="ru-RU" dirty="0"/>
              <a:t>дополнительного образования </a:t>
            </a:r>
            <a:r>
              <a:rPr lang="ru-RU" dirty="0" smtClean="0"/>
              <a:t>осуществляют </a:t>
            </a:r>
            <a:r>
              <a:rPr lang="ru-RU" dirty="0"/>
              <a:t>дополнительную образовательную деятельность по художественно-эстетическому и интеллектуальному направлению</a:t>
            </a:r>
            <a:r>
              <a:rPr lang="ru-RU" dirty="0" smtClean="0"/>
              <a:t>.</a:t>
            </a:r>
            <a:r>
              <a:rPr lang="ru-RU" dirty="0"/>
              <a:t> Работа кружков позволяет максимально приблизить к ребенку и его родителям возможность получить не только базовое дошкольное образование, но и развить его индивидуальные способности, творческий потенциал. Дополнительное образование осуществляется с использованием новых подходов, сочетая в себе традиции и современность, универсальное и индивидуальное, и действительно, является фактором повышения качества образовательного процесса, развития творческих способностей.</a:t>
            </a:r>
          </a:p>
          <a:p>
            <a:pPr algn="just"/>
            <a:endParaRPr lang="ru-RU" dirty="0"/>
          </a:p>
          <a:p>
            <a:pPr algn="just"/>
            <a:endParaRPr lang="ru-RU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47" y="274638"/>
            <a:ext cx="1321093" cy="121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5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Организация взаимодействия детского сада и ДЮСШ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0446" y="980728"/>
            <a:ext cx="7992888" cy="1894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1600" dirty="0">
                <a:solidFill>
                  <a:srgbClr val="111111"/>
                </a:solidFill>
              </a:rPr>
              <a:t>Дополнительное образование способствует реализации принципа личностно-ориентированного подхода к детям, увеличению охвата воспитанников дополнительным образованием в муниципальной системе, решает важные социально-педагогические задачи, направленные на получение дошкольниками дополнительных образовательных услуг с учетом их способностей, потребностей и запросов родителей.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900" y="2861481"/>
            <a:ext cx="7920880" cy="1156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создать модель непрерывного образования в системе дошкольного и дополнительного образования. Содействовать гармоничному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развитию и </a:t>
            </a:r>
            <a:r>
              <a:rPr lang="ru-RU" sz="1600" dirty="0" smtClean="0"/>
              <a:t>творческому самовыражению </a:t>
            </a:r>
            <a:r>
              <a:rPr lang="ru-RU" sz="1600" dirty="0"/>
              <a:t>личности </a:t>
            </a:r>
            <a:r>
              <a:rPr lang="ru-RU" sz="1600" dirty="0" smtClean="0"/>
              <a:t>ребенка посредством различных видов деятельности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365104"/>
            <a:ext cx="1970658" cy="194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921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Задачи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9572" y="836712"/>
            <a:ext cx="7704856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SzPts val="1200"/>
              <a:buFont typeface="Symbol" panose="05050102010706020507" pitchFamily="18" charset="2"/>
              <a:buChar char=""/>
              <a:tabLst>
                <a:tab pos="711835" algn="l"/>
              </a:tabLst>
            </a:pP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создание условий для развития личности</a:t>
            </a:r>
            <a:r>
              <a:rPr lang="ru-RU" spc="-10" dirty="0"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обучающегося;</a:t>
            </a:r>
            <a:endParaRPr lang="ru-RU" dirty="0"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lvl="0" indent="-342900">
              <a:lnSpc>
                <a:spcPct val="150000"/>
              </a:lnSpc>
              <a:buSzPts val="1200"/>
              <a:buFont typeface="Symbol" panose="05050102010706020507" pitchFamily="18" charset="2"/>
              <a:buChar char=""/>
              <a:tabLst>
                <a:tab pos="711835" algn="l"/>
              </a:tabLst>
            </a:pP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развитие мотивации личности обучающегося к познанию и</a:t>
            </a:r>
            <a:r>
              <a:rPr lang="ru-RU" spc="-35" dirty="0"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творчеству;</a:t>
            </a:r>
            <a:endParaRPr lang="ru-RU" dirty="0"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lvl="0" indent="-342900">
              <a:lnSpc>
                <a:spcPct val="150000"/>
              </a:lnSpc>
              <a:buSzPts val="1200"/>
              <a:buFont typeface="Symbol" panose="05050102010706020507" pitchFamily="18" charset="2"/>
              <a:buChar char=""/>
              <a:tabLst>
                <a:tab pos="711835" algn="l"/>
              </a:tabLst>
            </a:pP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обеспечение эмоционального благополучия</a:t>
            </a:r>
            <a:r>
              <a:rPr lang="ru-RU" spc="-105" dirty="0"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обучающегося;</a:t>
            </a:r>
            <a:endParaRPr lang="ru-RU" dirty="0"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lvl="0" indent="-342900">
              <a:lnSpc>
                <a:spcPct val="150000"/>
              </a:lnSpc>
              <a:buSzPts val="1200"/>
              <a:buFont typeface="Symbol" panose="05050102010706020507" pitchFamily="18" charset="2"/>
              <a:buChar char=""/>
              <a:tabLst>
                <a:tab pos="711835" algn="l"/>
              </a:tabLst>
            </a:pP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приобщение обучающихся к общечеловеческим</a:t>
            </a:r>
            <a:r>
              <a:rPr lang="ru-RU" spc="-95" dirty="0"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ценностям;</a:t>
            </a:r>
            <a:endParaRPr lang="ru-RU" dirty="0"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lvl="0" indent="-342900">
              <a:lnSpc>
                <a:spcPct val="150000"/>
              </a:lnSpc>
              <a:buSzPts val="1200"/>
              <a:buFont typeface="Symbol" panose="05050102010706020507" pitchFamily="18" charset="2"/>
              <a:buChar char=""/>
              <a:tabLst>
                <a:tab pos="711835" algn="l"/>
              </a:tabLst>
            </a:pP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профилактику асоциального</a:t>
            </a:r>
            <a:r>
              <a:rPr lang="ru-RU" spc="-45" dirty="0"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поведения;</a:t>
            </a:r>
            <a:endParaRPr lang="ru-RU" dirty="0"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139700" lvl="0" indent="-342900">
              <a:lnSpc>
                <a:spcPct val="150000"/>
              </a:lnSpc>
              <a:buSzPts val="1200"/>
              <a:buFont typeface="Symbol" panose="05050102010706020507" pitchFamily="18" charset="2"/>
              <a:buChar char=""/>
              <a:tabLst>
                <a:tab pos="744855" algn="l"/>
              </a:tabLst>
            </a:pP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создание условий для социального, культурного и профессионального самоопределения, творческой самореализации личности обучающегося, его интеграции в системе мировой и отечественной</a:t>
            </a:r>
            <a:r>
              <a:rPr lang="ru-RU" spc="-5" dirty="0"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культуры;</a:t>
            </a:r>
            <a:endParaRPr lang="ru-RU" dirty="0"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146050" lvl="0" indent="-342900">
              <a:lnSpc>
                <a:spcPct val="150000"/>
              </a:lnSpc>
              <a:buSzPts val="1200"/>
              <a:buFont typeface="Symbol" panose="05050102010706020507" pitchFamily="18" charset="2"/>
              <a:buChar char=""/>
              <a:tabLst>
                <a:tab pos="755015" algn="l"/>
              </a:tabLst>
            </a:pP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целостность процесса психического и физического, умственного и духовного развития личности</a:t>
            </a:r>
            <a:r>
              <a:rPr lang="ru-RU" spc="-10" dirty="0"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обучающегося;</a:t>
            </a:r>
            <a:endParaRPr lang="ru-RU" dirty="0"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lvl="0" indent="-342900">
              <a:lnSpc>
                <a:spcPct val="150000"/>
              </a:lnSpc>
              <a:buSzPts val="1200"/>
              <a:buFont typeface="Symbol" panose="05050102010706020507" pitchFamily="18" charset="2"/>
              <a:buChar char=""/>
              <a:tabLst>
                <a:tab pos="714375" algn="l"/>
              </a:tabLst>
            </a:pP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укрепление психического и физического здоровья</a:t>
            </a:r>
            <a:r>
              <a:rPr lang="ru-RU" spc="-10" dirty="0"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ru-RU" dirty="0">
                <a:ea typeface="Times New Roman" panose="02020603050405020304" pitchFamily="18" charset="0"/>
                <a:cs typeface="Symbol" panose="05050102010706020507" pitchFamily="18" charset="2"/>
              </a:rPr>
              <a:t>обучающегося;</a:t>
            </a:r>
            <a:endParaRPr lang="ru-RU" dirty="0">
              <a:ea typeface="Symbol" panose="05050102010706020507" pitchFamily="18" charset="2"/>
              <a:cs typeface="Symbol" panose="05050102010706020507" pitchFamily="18" charset="2"/>
            </a:endParaRPr>
          </a:p>
          <a:p>
            <a:pPr>
              <a:lnSpc>
                <a:spcPct val="150000"/>
              </a:lnSpc>
            </a:pPr>
            <a:r>
              <a:rPr lang="ru-RU" dirty="0">
                <a:ea typeface="Times New Roman" panose="02020603050405020304" pitchFamily="18" charset="0"/>
              </a:rPr>
              <a:t>взаимодействие педагога дополнительного образования с</a:t>
            </a:r>
            <a:r>
              <a:rPr lang="ru-RU" spc="-35" dirty="0">
                <a:ea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</a:rPr>
              <a:t>семьей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24" y="274638"/>
            <a:ext cx="1655676" cy="110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254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  <a:ea typeface="+mn-ea"/>
                <a:cs typeface="+mn-cs"/>
              </a:rPr>
              <a:t> Принципы </a:t>
            </a:r>
            <a:endParaRPr lang="ru-RU" sz="2800" b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43087"/>
            <a:ext cx="6318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/>
              <a:t>Постепенного </a:t>
            </a:r>
            <a:r>
              <a:rPr lang="ru-RU" dirty="0"/>
              <a:t>перехода от простого к </a:t>
            </a:r>
            <a:r>
              <a:rPr lang="ru-RU" dirty="0" smtClean="0"/>
              <a:t>сложному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Добровольности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/>
              <a:t>Дифференциации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Наглядности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Доступности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08920"/>
            <a:ext cx="460851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77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Этапы взаимодействия</a:t>
            </a:r>
            <a:endParaRPr lang="ru-RU" sz="2400" b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268760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1-этап:-Информационно-аналитический.</a:t>
            </a:r>
            <a:br>
              <a:rPr lang="ru-RU" dirty="0"/>
            </a:br>
            <a:r>
              <a:rPr lang="ru-RU" dirty="0"/>
              <a:t>2-этап:-Ресурсно-организационный.</a:t>
            </a:r>
            <a:br>
              <a:rPr lang="ru-RU" dirty="0"/>
            </a:br>
            <a:r>
              <a:rPr lang="ru-RU" dirty="0"/>
              <a:t>3-этап:-Нормативно-документальный.</a:t>
            </a:r>
            <a:br>
              <a:rPr lang="ru-RU" dirty="0"/>
            </a:br>
            <a:r>
              <a:rPr lang="ru-RU" dirty="0"/>
              <a:t>4-этап:-Рекламно-информационный.</a:t>
            </a:r>
            <a:br>
              <a:rPr lang="ru-RU" dirty="0"/>
            </a:br>
            <a:r>
              <a:rPr lang="ru-RU" dirty="0"/>
              <a:t>5-этап:-Реализующий.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861864"/>
            <a:ext cx="4392488" cy="328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4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721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совместной деятельности по решению проблемы</a:t>
            </a:r>
            <a:b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+mn-lt"/>
              </a:rPr>
              <a:t>Перспективный план работы с родителями </a:t>
            </a:r>
            <a:endParaRPr lang="ru-RU" sz="2400" dirty="0">
              <a:latin typeface="+mn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82419"/>
              </p:ext>
            </p:extLst>
          </p:nvPr>
        </p:nvGraphicFramePr>
        <p:xfrm>
          <a:off x="683568" y="1052736"/>
          <a:ext cx="7571182" cy="5012819"/>
        </p:xfrm>
        <a:graphic>
          <a:graphicData uri="http://schemas.openxmlformats.org/drawingml/2006/table">
            <a:tbl>
              <a:tblPr firstRow="1" firstCol="1" bandRow="1"/>
              <a:tblGrid>
                <a:gridCol w="422423"/>
                <a:gridCol w="1059221"/>
                <a:gridCol w="2529001"/>
                <a:gridCol w="3560537"/>
              </a:tblGrid>
              <a:tr h="1534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Программное содержание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2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 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еминар-практикум для родителей «Волшебные кисточки»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улучшение социальной адаптации дошкольников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7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 – класс для детей и родителей старшего дошкольного возраста по образовательной области «Художественно-эстетическое развитие» «В мастерской художника»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Познакомить с новыми техниками изображения цветов; развивать навыки составления  композиции натюрморта, подбирать цветовую гамму, используя контрастные цвета и оттенки; закреплять знания о жанрах живописи, о труде художника; создать условия для сотворчества ребенка и родителя в достижении общей цели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9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памяток родителям: практические рекомендации по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обу-чению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технике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художест-венно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изобразительной деятельности для развития художественного творчества у дошкольников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педагогической культуры родителей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5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детско-родительская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непосред-ственная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-тельная деятельность по художественно-эстетическому развитию «Елочка»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организовать совместную деятельность родителей и детей в изготовлении аппликации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334" marR="38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3145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5605</TotalTime>
  <Words>841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Symbol</vt:lpstr>
      <vt:lpstr>Times New Roman</vt:lpstr>
      <vt:lpstr>Arial</vt:lpstr>
      <vt:lpstr>Тема Office</vt:lpstr>
      <vt:lpstr>Организация взаимодействия учреждения дополнительного образования с ДОО по проблеме художественного  развития</vt:lpstr>
      <vt:lpstr>Деятельность учреждений дополнительного образования</vt:lpstr>
      <vt:lpstr>Типичная деятельность детского сада по решению проблемы </vt:lpstr>
      <vt:lpstr>Возможности совместной деятельности</vt:lpstr>
      <vt:lpstr>Организация взаимодействия детского сада и ДЮСШ </vt:lpstr>
      <vt:lpstr>Задачи</vt:lpstr>
      <vt:lpstr> Принципы </vt:lpstr>
      <vt:lpstr>Этапы взаимодействия</vt:lpstr>
      <vt:lpstr>План совместной деятельности по решению проблемы Перспективный план работы с родителями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145</cp:revision>
  <dcterms:created xsi:type="dcterms:W3CDTF">2013-08-23T08:38:35Z</dcterms:created>
  <dcterms:modified xsi:type="dcterms:W3CDTF">2018-12-27T20:11:34Z</dcterms:modified>
</cp:coreProperties>
</file>