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3D663-3471-46DC-AF98-C2E59B86A7F7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D18A-4532-4D79-BD28-92850A83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84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3D663-3471-46DC-AF98-C2E59B86A7F7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D18A-4532-4D79-BD28-92850A83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491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3D663-3471-46DC-AF98-C2E59B86A7F7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D18A-4532-4D79-BD28-92850A83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39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3D663-3471-46DC-AF98-C2E59B86A7F7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D18A-4532-4D79-BD28-92850A83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888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3D663-3471-46DC-AF98-C2E59B86A7F7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D18A-4532-4D79-BD28-92850A83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441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3D663-3471-46DC-AF98-C2E59B86A7F7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D18A-4532-4D79-BD28-92850A83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01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3D663-3471-46DC-AF98-C2E59B86A7F7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D18A-4532-4D79-BD28-92850A83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054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3D663-3471-46DC-AF98-C2E59B86A7F7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D18A-4532-4D79-BD28-92850A83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015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3D663-3471-46DC-AF98-C2E59B86A7F7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D18A-4532-4D79-BD28-92850A83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48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3D663-3471-46DC-AF98-C2E59B86A7F7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D18A-4532-4D79-BD28-92850A83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202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3D663-3471-46DC-AF98-C2E59B86A7F7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D18A-4532-4D79-BD28-92850A83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390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3D663-3471-46DC-AF98-C2E59B86A7F7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6D18A-4532-4D79-BD28-92850A83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536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12" y="34360"/>
            <a:ext cx="9098186" cy="682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0891" y="2705799"/>
            <a:ext cx="7772400" cy="1470025"/>
          </a:xfrm>
        </p:spPr>
        <p:txBody>
          <a:bodyPr/>
          <a:lstStyle/>
          <a:p>
            <a:r>
              <a:rPr lang="ru-RU" dirty="0" smtClean="0"/>
              <a:t>Викторина </a:t>
            </a:r>
            <a:br>
              <a:rPr lang="ru-RU" dirty="0" smtClean="0"/>
            </a:br>
            <a:r>
              <a:rPr lang="ru-RU" dirty="0" smtClean="0"/>
              <a:t>«Я знаю русский язык!»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653136"/>
            <a:ext cx="5472608" cy="1752600"/>
          </a:xfrm>
        </p:spPr>
        <p:txBody>
          <a:bodyPr>
            <a:normAutofit fontScale="92500"/>
          </a:bodyPr>
          <a:lstStyle/>
          <a:p>
            <a:pPr algn="r"/>
            <a:r>
              <a:rPr lang="ru-RU" i="1" dirty="0" smtClean="0">
                <a:solidFill>
                  <a:schemeClr val="tx1"/>
                </a:solidFill>
              </a:rPr>
              <a:t>Границы моего языка означают границы моего мира.</a:t>
            </a:r>
          </a:p>
          <a:p>
            <a:pPr algn="r"/>
            <a:r>
              <a:rPr lang="ru-RU" i="1" dirty="0" smtClean="0">
                <a:solidFill>
                  <a:schemeClr val="tx1"/>
                </a:solidFill>
              </a:rPr>
              <a:t>Л</a:t>
            </a:r>
            <a:r>
              <a:rPr lang="en-US" i="1" dirty="0">
                <a:solidFill>
                  <a:schemeClr val="tx1"/>
                </a:solidFill>
              </a:rPr>
              <a:t>.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 err="1" smtClean="0">
                <a:solidFill>
                  <a:schemeClr val="tx1"/>
                </a:solidFill>
              </a:rPr>
              <a:t>Витгенштейн</a:t>
            </a:r>
            <a:endParaRPr lang="ru-RU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977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" y="34360"/>
            <a:ext cx="9098186" cy="682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2794322"/>
          </a:xfrm>
          <a:solidFill>
            <a:srgbClr val="FFFFFF">
              <a:alpha val="72157"/>
            </a:srgbClr>
          </a:solidFill>
        </p:spPr>
        <p:txBody>
          <a:bodyPr>
            <a:normAutofit/>
          </a:bodyPr>
          <a:lstStyle/>
          <a:p>
            <a:r>
              <a:rPr lang="ru-RU" sz="4000" dirty="0" smtClean="0"/>
              <a:t>Четыре из перечисленных ниже существительных могут записываться одним особым способом, а одно — нет. Какое?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2996952"/>
            <a:ext cx="5987008" cy="31292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(А) билет</a:t>
            </a:r>
          </a:p>
          <a:p>
            <a:pPr marL="0" indent="0">
              <a:buNone/>
            </a:pPr>
            <a:r>
              <a:rPr lang="ru-RU" dirty="0"/>
              <a:t> (Б) номер</a:t>
            </a:r>
          </a:p>
          <a:p>
            <a:pPr marL="0" indent="0">
              <a:buNone/>
            </a:pPr>
            <a:r>
              <a:rPr lang="ru-RU" dirty="0"/>
              <a:t> (В) параграф</a:t>
            </a:r>
          </a:p>
          <a:p>
            <a:pPr marL="0" indent="0">
              <a:buNone/>
            </a:pPr>
            <a:r>
              <a:rPr lang="ru-RU" dirty="0"/>
              <a:t> (Г) процент</a:t>
            </a:r>
          </a:p>
          <a:p>
            <a:pPr marL="0" indent="0">
              <a:buNone/>
            </a:pPr>
            <a:r>
              <a:rPr lang="ru-RU" dirty="0"/>
              <a:t> (Д) доллар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4538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" y="34360"/>
            <a:ext cx="9098186" cy="682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784976" cy="1584176"/>
          </a:xfrm>
          <a:solidFill>
            <a:srgbClr val="FFFFFF">
              <a:alpha val="72157"/>
            </a:srgbClr>
          </a:solidFill>
        </p:spPr>
        <p:txBody>
          <a:bodyPr>
            <a:normAutofit/>
          </a:bodyPr>
          <a:lstStyle/>
          <a:p>
            <a:r>
              <a:rPr lang="ru-RU" sz="4000" dirty="0"/>
              <a:t>Какое из данных слов женского рода</a:t>
            </a:r>
            <a:r>
              <a:rPr lang="ru-RU" sz="4000" dirty="0" smtClean="0"/>
              <a:t>?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2996952"/>
            <a:ext cx="5987008" cy="31292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(А) гусли </a:t>
            </a:r>
          </a:p>
          <a:p>
            <a:pPr marL="0" indent="0">
              <a:buNone/>
            </a:pPr>
            <a:r>
              <a:rPr lang="ru-RU" dirty="0" smtClean="0"/>
              <a:t> (Б) мысли</a:t>
            </a:r>
          </a:p>
          <a:p>
            <a:pPr marL="0" indent="0">
              <a:buNone/>
            </a:pPr>
            <a:r>
              <a:rPr lang="ru-RU" dirty="0" smtClean="0"/>
              <a:t> (В) мюсли</a:t>
            </a:r>
            <a:br>
              <a:rPr lang="ru-RU" dirty="0" smtClean="0"/>
            </a:br>
            <a:r>
              <a:rPr lang="ru-RU" dirty="0" smtClean="0"/>
              <a:t> (Г) ясли</a:t>
            </a:r>
            <a:br>
              <a:rPr lang="ru-RU" dirty="0" smtClean="0"/>
            </a:br>
            <a:r>
              <a:rPr lang="ru-RU" dirty="0" smtClean="0"/>
              <a:t> (Д) никакое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201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" y="34360"/>
            <a:ext cx="9098186" cy="682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07" y="349836"/>
            <a:ext cx="9144000" cy="6192688"/>
          </a:xfrm>
          <a:solidFill>
            <a:srgbClr val="FFFFFF">
              <a:alpha val="72157"/>
            </a:srgbClr>
          </a:solidFill>
        </p:spPr>
        <p:txBody>
          <a:bodyPr numCol="1">
            <a:normAutofit/>
          </a:bodyPr>
          <a:lstStyle/>
          <a:p>
            <a:pPr algn="l"/>
            <a:r>
              <a:rPr lang="ru-RU" sz="4000" dirty="0" smtClean="0"/>
              <a:t>Найдите </a:t>
            </a:r>
            <a:r>
              <a:rPr lang="ru-RU" sz="4000" dirty="0"/>
              <a:t>соответствия по происхождению слов</a:t>
            </a:r>
            <a:r>
              <a:rPr lang="ru-RU" sz="4000" dirty="0" smtClean="0"/>
              <a:t>: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3600" dirty="0"/>
              <a:t>1. Кольчуга 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2</a:t>
            </a:r>
            <a:r>
              <a:rPr lang="ru-RU" sz="3600" dirty="0"/>
              <a:t>. Ветчина 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3</a:t>
            </a:r>
            <a:r>
              <a:rPr lang="ru-RU" sz="3600" dirty="0"/>
              <a:t>. Манускрипт 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4</a:t>
            </a:r>
            <a:r>
              <a:rPr lang="ru-RU" sz="3600" dirty="0"/>
              <a:t>. Панорама 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5</a:t>
            </a:r>
            <a:r>
              <a:rPr lang="ru-RU" sz="3600" dirty="0"/>
              <a:t>. Искусный  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6</a:t>
            </a:r>
            <a:r>
              <a:rPr lang="ru-RU" sz="3600" dirty="0"/>
              <a:t>. Внезапный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63889" y="2636912"/>
            <a:ext cx="5580110" cy="3970318"/>
          </a:xfrm>
          <a:prstGeom prst="rect">
            <a:avLst/>
          </a:prstGeom>
          <a:solidFill>
            <a:srgbClr val="FFFFFF">
              <a:alpha val="69020"/>
            </a:srgbClr>
          </a:solidFill>
        </p:spPr>
        <p:txBody>
          <a:bodyPr wrap="square">
            <a:spAutoFit/>
          </a:bodyPr>
          <a:lstStyle/>
          <a:p>
            <a:r>
              <a:rPr lang="ru-RU" sz="2800" dirty="0" smtClean="0"/>
              <a:t>А) букв. «написанный рукой» </a:t>
            </a:r>
          </a:p>
          <a:p>
            <a:r>
              <a:rPr lang="ru-RU" sz="2800" dirty="0" smtClean="0"/>
              <a:t>Б) </a:t>
            </a:r>
            <a:r>
              <a:rPr lang="ru-RU" sz="2800" dirty="0" err="1" smtClean="0"/>
              <a:t>ис</a:t>
            </a:r>
            <a:r>
              <a:rPr lang="ru-RU" sz="2800" dirty="0" smtClean="0"/>
              <a:t> + </a:t>
            </a:r>
            <a:r>
              <a:rPr lang="ru-RU" sz="2800" dirty="0" err="1" smtClean="0"/>
              <a:t>кусати</a:t>
            </a:r>
            <a:r>
              <a:rPr lang="ru-RU" sz="2800" dirty="0" smtClean="0"/>
              <a:t> – «отведывать, пробовать» </a:t>
            </a:r>
          </a:p>
          <a:p>
            <a:r>
              <a:rPr lang="ru-RU" sz="2800" dirty="0" smtClean="0"/>
              <a:t>В) от КОЛО – «колесо» </a:t>
            </a:r>
          </a:p>
          <a:p>
            <a:r>
              <a:rPr lang="ru-RU" sz="2800" dirty="0" smtClean="0"/>
              <a:t>Г) от ЗАПА – «ожидание»  </a:t>
            </a:r>
          </a:p>
          <a:p>
            <a:r>
              <a:rPr lang="ru-RU" sz="2800" dirty="0" smtClean="0"/>
              <a:t>Д)  «ветхий, старый»; букв. «старое мясо»</a:t>
            </a:r>
          </a:p>
          <a:p>
            <a:r>
              <a:rPr lang="ru-RU" sz="2800" dirty="0" smtClean="0"/>
              <a:t>Е)  букв. «весь вид»; ПАН «все» + ХОРАМА «вид»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40843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" y="34360"/>
            <a:ext cx="9098186" cy="682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892480" cy="5904656"/>
          </a:xfrm>
          <a:solidFill>
            <a:srgbClr val="FFFFFF">
              <a:alpha val="72157"/>
            </a:srgb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Кольчуга</a:t>
            </a:r>
            <a:r>
              <a:rPr lang="ru-RU" sz="4000" dirty="0" smtClean="0"/>
              <a:t> от КОЛО – «колесо»,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b="1" dirty="0" smtClean="0"/>
              <a:t>Ветчина</a:t>
            </a:r>
            <a:r>
              <a:rPr lang="ru-RU" sz="4000" dirty="0" smtClean="0"/>
              <a:t> - </a:t>
            </a:r>
            <a:r>
              <a:rPr lang="ru-RU" sz="4000" dirty="0" smtClean="0"/>
              <a:t>«ветхий, старый»; букв. «старое мясо»</a:t>
            </a:r>
            <a:br>
              <a:rPr lang="ru-RU" sz="4000" dirty="0" smtClean="0"/>
            </a:br>
            <a:r>
              <a:rPr lang="ru-RU" sz="4000" b="1" dirty="0" smtClean="0"/>
              <a:t>Манускрипт</a:t>
            </a:r>
            <a:r>
              <a:rPr lang="ru-RU" sz="4000" dirty="0" smtClean="0"/>
              <a:t> - букв. «написанный рукой»</a:t>
            </a:r>
            <a:br>
              <a:rPr lang="ru-RU" sz="4000" dirty="0" smtClean="0"/>
            </a:br>
            <a:r>
              <a:rPr lang="ru-RU" sz="4000" b="1" dirty="0" smtClean="0"/>
              <a:t>Панорама</a:t>
            </a:r>
            <a:r>
              <a:rPr lang="ru-RU" sz="4000" dirty="0" smtClean="0"/>
              <a:t> – букв. «весь вид»; ПАН «все» + ХОРАМА «вид»</a:t>
            </a:r>
            <a:br>
              <a:rPr lang="ru-RU" sz="4000" dirty="0" smtClean="0"/>
            </a:br>
            <a:r>
              <a:rPr lang="ru-RU" sz="4000" b="1" dirty="0" smtClean="0"/>
              <a:t>Искусный</a:t>
            </a:r>
            <a:r>
              <a:rPr lang="ru-RU" sz="4000" dirty="0" smtClean="0"/>
              <a:t> – </a:t>
            </a:r>
            <a:r>
              <a:rPr lang="ru-RU" sz="4000" dirty="0" err="1" smtClean="0"/>
              <a:t>ис</a:t>
            </a:r>
            <a:r>
              <a:rPr lang="ru-RU" sz="4000" dirty="0" smtClean="0"/>
              <a:t> + </a:t>
            </a:r>
            <a:r>
              <a:rPr lang="ru-RU" sz="4000" dirty="0" err="1" smtClean="0"/>
              <a:t>кусати</a:t>
            </a:r>
            <a:r>
              <a:rPr lang="ru-RU" sz="4000" dirty="0" smtClean="0"/>
              <a:t> – «отведывать, пробовать» </a:t>
            </a:r>
            <a:br>
              <a:rPr lang="ru-RU" sz="4000" dirty="0" smtClean="0"/>
            </a:br>
            <a:r>
              <a:rPr lang="ru-RU" sz="4000" b="1" dirty="0" smtClean="0"/>
              <a:t>Внезапный </a:t>
            </a:r>
            <a:r>
              <a:rPr lang="ru-RU" sz="4000" dirty="0" smtClean="0"/>
              <a:t>– от ЗАПА – «ожидание».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78213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" y="34360"/>
            <a:ext cx="9098186" cy="682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784976" cy="2160240"/>
          </a:xfrm>
          <a:solidFill>
            <a:srgbClr val="FFFFFF">
              <a:alpha val="72157"/>
            </a:srgbClr>
          </a:solidFill>
        </p:spPr>
        <p:txBody>
          <a:bodyPr>
            <a:normAutofit/>
          </a:bodyPr>
          <a:lstStyle/>
          <a:p>
            <a:r>
              <a:rPr lang="ru-RU" sz="4000" dirty="0"/>
              <a:t>Польский и русский языки родственны. По-польски </a:t>
            </a:r>
            <a:r>
              <a:rPr lang="ru-RU" sz="4000" dirty="0" err="1"/>
              <a:t>Kopciuszek</a:t>
            </a:r>
            <a:r>
              <a:rPr lang="ru-RU" sz="4000" dirty="0"/>
              <a:t> (Копчушек), а по-русски — </a:t>
            </a:r>
            <a:r>
              <a:rPr lang="ru-RU" sz="4000" dirty="0" smtClean="0"/>
              <a:t>...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2996952"/>
            <a:ext cx="5987008" cy="31292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(А) Золушка</a:t>
            </a:r>
          </a:p>
          <a:p>
            <a:pPr marL="0" indent="0">
              <a:buNone/>
            </a:pPr>
            <a:r>
              <a:rPr lang="ru-RU" dirty="0" smtClean="0"/>
              <a:t> (Б) Белоснежка</a:t>
            </a:r>
          </a:p>
          <a:p>
            <a:pPr marL="0" indent="0">
              <a:buNone/>
            </a:pPr>
            <a:r>
              <a:rPr lang="ru-RU" dirty="0" smtClean="0"/>
              <a:t> (В) </a:t>
            </a:r>
            <a:r>
              <a:rPr lang="ru-RU" dirty="0" err="1" smtClean="0"/>
              <a:t>Дюймовочка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(Г) Царевна-лягушка</a:t>
            </a:r>
          </a:p>
          <a:p>
            <a:pPr marL="0" indent="0">
              <a:buNone/>
            </a:pPr>
            <a:r>
              <a:rPr lang="ru-RU" dirty="0" smtClean="0"/>
              <a:t> (Д) Курочка Ряба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529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" y="34360"/>
            <a:ext cx="9098186" cy="682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  <a:solidFill>
            <a:srgbClr val="FFFFFF">
              <a:alpha val="76078"/>
            </a:srgb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Учитель выписывал на доске слова в два столбика. Какое слово он записал в оба столбика?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3284984"/>
            <a:ext cx="6131024" cy="3345235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/>
              <a:t>(А) плановый</a:t>
            </a:r>
          </a:p>
          <a:p>
            <a:r>
              <a:rPr lang="ru-RU" dirty="0"/>
              <a:t> (Б) планерист</a:t>
            </a:r>
          </a:p>
          <a:p>
            <a:r>
              <a:rPr lang="ru-RU" dirty="0"/>
              <a:t> (В) дельтаплан</a:t>
            </a:r>
          </a:p>
          <a:p>
            <a:r>
              <a:rPr lang="ru-RU" dirty="0"/>
              <a:t> (Г) планировать</a:t>
            </a:r>
          </a:p>
          <a:p>
            <a:r>
              <a:rPr lang="ru-RU" dirty="0"/>
              <a:t> (Д) </a:t>
            </a:r>
            <a:r>
              <a:rPr lang="ru-RU" dirty="0" smtClean="0"/>
              <a:t>планомерно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49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" y="34360"/>
            <a:ext cx="9098186" cy="682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4921" y="3250200"/>
            <a:ext cx="4449986" cy="363326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(</a:t>
            </a:r>
            <a:r>
              <a:rPr lang="ru-RU" sz="4000" dirty="0"/>
              <a:t>А) </a:t>
            </a:r>
            <a:r>
              <a:rPr lang="ru-RU" sz="4000" dirty="0" smtClean="0"/>
              <a:t>плановый</a:t>
            </a:r>
          </a:p>
          <a:p>
            <a:r>
              <a:rPr lang="ru-RU" sz="4000" dirty="0" smtClean="0"/>
              <a:t>(Г) планировать</a:t>
            </a:r>
          </a:p>
          <a:p>
            <a:r>
              <a:rPr lang="ru-RU" sz="4000" dirty="0" smtClean="0"/>
              <a:t>(</a:t>
            </a:r>
            <a:r>
              <a:rPr lang="ru-RU" sz="4000" dirty="0"/>
              <a:t>Д) </a:t>
            </a:r>
            <a:r>
              <a:rPr lang="ru-RU" sz="4000" dirty="0" smtClean="0"/>
              <a:t>планомерно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3178756"/>
            <a:ext cx="4495800" cy="3705275"/>
          </a:xfrm>
        </p:spPr>
        <p:txBody>
          <a:bodyPr/>
          <a:lstStyle/>
          <a:p>
            <a:r>
              <a:rPr lang="ru-RU" sz="4000" dirty="0" smtClean="0"/>
              <a:t>(Б) планерист</a:t>
            </a:r>
          </a:p>
          <a:p>
            <a:r>
              <a:rPr lang="ru-RU" sz="4000" dirty="0" smtClean="0"/>
              <a:t> (В) дельтаплан</a:t>
            </a:r>
          </a:p>
          <a:p>
            <a:r>
              <a:rPr lang="ru-RU" sz="4000" dirty="0" smtClean="0"/>
              <a:t> (Г) планировать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500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" y="34360"/>
            <a:ext cx="9098186" cy="682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686800" cy="5040560"/>
          </a:xfrm>
          <a:solidFill>
            <a:srgbClr val="FFFFFF">
              <a:alpha val="50196"/>
            </a:srgb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Даны слова: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b="1" dirty="0" smtClean="0"/>
              <a:t>болото</a:t>
            </a:r>
            <a:r>
              <a:rPr lang="ru-RU" sz="3600" b="1" dirty="0"/>
              <a:t>, владыка, влажный, волосатый, волость, излечение, локоть, обладать, поладить, увлечение. </a:t>
            </a:r>
            <a:endParaRPr lang="ru-RU" sz="3600" b="1" dirty="0" smtClean="0"/>
          </a:p>
          <a:p>
            <a:pPr marL="0" indent="0">
              <a:buNone/>
            </a:pPr>
            <a:r>
              <a:rPr lang="ru-RU" sz="3600" dirty="0" smtClean="0"/>
              <a:t>Среди </a:t>
            </a:r>
            <a:r>
              <a:rPr lang="ru-RU" sz="3600" dirty="0"/>
              <a:t>них имеются три слова, восходящие к одному и тому же общеславянскому корню. Найдите их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52169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305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Викторина  «Я знаю русский язык!»</vt:lpstr>
      <vt:lpstr>Четыре из перечисленных ниже существительных могут записываться одним особым способом, а одно — нет. Какое?</vt:lpstr>
      <vt:lpstr>Какое из данных слов женского рода? </vt:lpstr>
      <vt:lpstr>Найдите соответствия по происхождению слов:  1. Кольчуга    2. Ветчина    3. Манускрипт    4. Панорама    5. Искусный     6. Внезапный </vt:lpstr>
      <vt:lpstr>Кольчуга от КОЛО – «колесо»,  Ветчина - «ветхий, старый»; букв. «старое мясо» Манускрипт - букв. «написанный рукой» Панорама – букв. «весь вид»; ПАН «все» + ХОРАМА «вид» Искусный – ис + кусати – «отведывать, пробовать»  Внезапный – от ЗАПА – «ожидание».</vt:lpstr>
      <vt:lpstr>Польский и русский языки родственны. По-польски Kopciuszek (Копчушек), а по-русски — ...</vt:lpstr>
      <vt:lpstr>Учитель выписывал на доске слова в два столбика. Какое слово он записал в оба столбика?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2018-12-15T19:14:57Z</dcterms:created>
  <dcterms:modified xsi:type="dcterms:W3CDTF">2018-12-15T20:27:25Z</dcterms:modified>
</cp:coreProperties>
</file>