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aveSubsetFonts="1">
  <p:sldMasterIdLst>
    <p:sldMasterId id="2147483901"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showPr>
    <p:sldAll/>
    <p:penClr>
      <a:srgbClr val="ff0000"/>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normalViewPr vertBarState="maximized" horzBarState="maximized">
    <p:restoredLeft sz="34610"/>
    <p:restoredTop sz="92446"/>
  </p:normalViewPr>
  <p:slideViewPr>
    <p:cSldViewPr>
      <p:cViewPr>
        <p:scale>
          <a:sx n="70" d="100"/>
          <a:sy n="70" d="100"/>
        </p:scale>
        <p:origin x="-1062" y="270"/>
      </p:cViewPr>
      <p:guideLst>
        <p:guide orient="horz" pos="2150"/>
        <p:guide pos="2880"/>
      </p:guideLst>
    </p:cSldViewPr>
  </p:slideViewPr>
  <p:outlineViewPr>
    <p:cViewPr>
      <p:scale>
        <a:sx n="33" d="100"/>
        <a:sy n="33" d="100"/>
      </p:scale>
      <p:origin x="0" y="2118"/>
    </p:cViewPr>
  </p:outlineViewPr>
  <p:notesTextViewPr>
    <p:cViewPr>
      <p:scale>
        <a:sx n="100" d="100"/>
        <a:sy n="100" d="100"/>
      </p:scale>
      <p:origin x="0" y="0"/>
    </p:cViewPr>
  </p:notesTextViewPr>
  <p:sorterViewPr>
    <p:cViewPr>
      <p:scale>
        <a:sx n="66" d="100"/>
        <a:sy n="66" d="100"/>
      </p:scale>
      <p:origin x="0" y="-830"/>
    </p:cViewPr>
  </p:sorterViewPr>
  <p:notesViewPr>
    <p:cSldViewPr snapToObjects="1">
      <p:cViewPr varScale="1">
        <p:scale>
          <a:sx n="100" d="100"/>
          <a:sy n="100" d="100"/>
        </p:scale>
        <p:origin x="0" y="0"/>
      </p:cViewPr>
      <p:guideLst>
        <p:guide orient="horz" pos="2874"/>
        <p:guide pos="2151"/>
      </p:guideLst>
    </p:cSldViewPr>
  </p:notesViewPr>
  <p:gridSpacing cx="73736192" cy="73736192"/>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heme" Target="theme/theme1.xml"  /><Relationship Id="rId24"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idx="0"/>
          </p:nvPr>
        </p:nvSpPr>
        <p:spPr>
          <a:xfrm>
            <a:off x="0" y="0"/>
            <a:ext cx="2971800" cy="457200"/>
          </a:xfrm>
          <a:prstGeom prst="rect">
            <a:avLst/>
          </a:prstGeom>
        </p:spPr>
        <p:txBody>
          <a:bodyPr vert="horz" lIns="91440" tIns="45720" rIns="91440" bIns="45720"/>
          <a:lstStyle>
            <a:lvl1pPr algn="l">
              <a:defRPr sz="1200"/>
            </a:lvl1pPr>
          </a:lstStyle>
          <a:p>
            <a:pPr lvl="0">
              <a:defRPr/>
            </a:pPr>
            <a:r>
              <a:rPr lang="ru-RU" altLang="en-US"/>
              <a:t/>
            </a:r>
            <a:endParaRPr lang="ru-RU" altLang="en-US"/>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a:lstStyle>
            <a:lvl1pPr algn="r">
              <a:defRPr sz="1200"/>
            </a:lvl1pPr>
          </a:lstStyle>
          <a:p>
            <a:pPr lvl="0">
              <a:defRPr/>
            </a:pPr>
            <a:fld id="{F83FD41F-415D-4ED2-8CE7-D9C516EDE286}" type="datetime1">
              <a:rPr lang="ru-RU"/>
              <a:pPr lvl="0">
                <a:defRPr/>
              </a:pPr>
              <a:t>29-12</a:t>
            </a:fld>
            <a:endParaRPr lang="ru-RU"/>
          </a:p>
        </p:txBody>
      </p:sp>
      <p:sp>
        <p:nvSpPr>
          <p:cNvPr id="4" name="Образ слайда 3"/>
          <p:cNvSpPr>
            <a:spLocks noGrp="1" noRot="1" noChangeAspect="1" noTextEdi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anchor="ctr"/>
          <a:lstStyle/>
          <a:p>
            <a:pPr lvl="0">
              <a:defRPr/>
            </a:pPr>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a:normAutofit/>
          </a:body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anchor="b"/>
          <a:lstStyle>
            <a:lvl1pPr algn="l">
              <a:defRPr sz="1200"/>
            </a:lvl1pPr>
          </a:lstStyle>
          <a:p>
            <a:pPr lvl="0">
              <a:defRPr/>
            </a:pPr>
            <a:r>
              <a:rPr lang="ru-RU" altLang="en-US"/>
              <a:t/>
            </a:r>
            <a:endParaRPr lang="ru-RU" altLang="en-US"/>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anchor="b"/>
          <a:lstStyle>
            <a:lvl1pPr algn="r">
              <a:defRPr sz="1200"/>
            </a:lvl1pPr>
          </a:lstStyle>
          <a:p>
            <a:pPr lvl="0">
              <a:defRPr/>
            </a:pPr>
            <a:fld id="{542642AD-AC6E-46DB-8338-A246CBE4F4F1}" type="slidenum">
              <a:rPr lang="ru-RU"/>
              <a:pPr lvl="0">
                <a:defRPr/>
              </a:pPr>
              <a:t>‹#›</a:t>
            </a:fld>
            <a:endParaRPr lang="ru-RU"/>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61478CF-6B76-4F33-B174-A84E2E2BC03B}" type="datetimeFigureOut">
              <a:rPr lang="ru-RU" smtClean="0"/>
              <a:pPr/>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6E01C-6363-4202-B029-5D1F4EAB5ABC}" type="slidenum">
              <a:rPr lang="ru-RU" smtClean="0"/>
              <a:pPr/>
              <a:t>‹#›</a:t>
            </a:fld>
            <a:endParaRPr lang="ru-RU"/>
          </a:p>
        </p:txBody>
      </p:sp>
    </p:spTree>
  </p:cSld>
  <p:clrMapOvr>
    <a:masterClrMapping/>
  </p:clrMapOvr>
</p:sldLayout>
</file>

<file path=ppt/slideLayouts/slideLayout10.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Заголовок и вертикальный текст"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lang="ru-RU"/>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4" name="Дата 3"/>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5" name="Нижний колонтитул 4"/>
          <p:cNvSpPr>
            <a:spLocks noGrp="1"/>
          </p:cNvSpPr>
          <p:nvPr>
            <p:ph type="ftr" sz="quarter" idx="11"/>
          </p:nvPr>
        </p:nvSpPr>
        <p:spPr/>
        <p:txBody>
          <a:bodyPr/>
          <a:lstStyle/>
          <a:p>
            <a:pPr lvl="0">
              <a:defRPr/>
            </a:pPr>
            <a:r>
              <a:rPr lang="ru-RU" altLang="en-US"/>
              <a:t/>
            </a:r>
            <a:endParaRPr lang="ru-RU" altLang="en-US"/>
          </a:p>
        </p:txBody>
      </p:sp>
      <p:sp>
        <p:nvSpPr>
          <p:cNvPr id="6" name="Номер слайда 5"/>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11.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Вертикальный заголовок и текст"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idx="0"/>
          </p:nvPr>
        </p:nvSpPr>
        <p:spPr>
          <a:xfrm>
            <a:off x="6629400" y="274638"/>
            <a:ext cx="2057400" cy="5851525"/>
          </a:xfrm>
        </p:spPr>
        <p:txBody>
          <a:bodyPr vert="eaVert"/>
          <a:lstStyle/>
          <a:p>
            <a:pPr lvl="0">
              <a:defRPr/>
            </a:pPr>
            <a:r>
              <a:rPr lang="ru-RU"/>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4" name="Дата 3"/>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5" name="Нижний колонтитул 4"/>
          <p:cNvSpPr>
            <a:spLocks noGrp="1"/>
          </p:cNvSpPr>
          <p:nvPr>
            <p:ph type="ftr" sz="quarter" idx="11"/>
          </p:nvPr>
        </p:nvSpPr>
        <p:spPr/>
        <p:txBody>
          <a:bodyPr/>
          <a:lstStyle/>
          <a:p>
            <a:pPr lvl="0">
              <a:defRPr/>
            </a:pPr>
            <a:r>
              <a:rPr lang="ru-RU" altLang="en-US"/>
              <a:t/>
            </a:r>
            <a:endParaRPr lang="ru-RU" altLang="en-US"/>
          </a:p>
        </p:txBody>
      </p:sp>
      <p:sp>
        <p:nvSpPr>
          <p:cNvPr id="6" name="Номер слайда 5"/>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61478CF-6B76-4F33-B174-A84E2E2BC03B}" type="datetimeFigureOut">
              <a:rPr lang="ru-RU" smtClean="0"/>
              <a:pPr/>
              <a:t>29.10.2015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6E01C-6363-4202-B029-5D1F4EAB5ABC}" type="slidenum">
              <a:rPr lang="ru-RU" smtClean="0"/>
              <a:pPr/>
              <a:t>‹#›</a:t>
            </a:fld>
            <a:endParaRPr lang="ru-RU"/>
          </a:p>
        </p:txBody>
      </p:sp>
    </p:spTree>
  </p:cSld>
  <p:clrMapOvr>
    <a:masterClrMapping/>
  </p:clrMapOvr>
</p:sldLayout>
</file>

<file path=ppt/slideLayouts/slideLayout3.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Заголовок раздела"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722313" y="4406900"/>
            <a:ext cx="7772400" cy="1362075"/>
          </a:xfrm>
        </p:spPr>
        <p:txBody>
          <a:bodyPr anchor="t"/>
          <a:lstStyle>
            <a:lvl1pPr algn="l">
              <a:defRPr sz="4000" b="1" cap="all"/>
            </a:lvl1pPr>
          </a:lstStyle>
          <a:p>
            <a:pPr lvl="0">
              <a:defRPr/>
            </a:pPr>
            <a:r>
              <a:rPr lang="ru-RU"/>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defRPr/>
            </a:pPr>
            <a:r>
              <a:rPr lang="ru-RU"/>
              <a:t>Образец текста</a:t>
            </a:r>
            <a:endParaRPr lang="ru-RU"/>
          </a:p>
        </p:txBody>
      </p:sp>
      <p:sp>
        <p:nvSpPr>
          <p:cNvPr id="4" name="Дата 3"/>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5" name="Нижний колонтитул 4"/>
          <p:cNvSpPr>
            <a:spLocks noGrp="1"/>
          </p:cNvSpPr>
          <p:nvPr>
            <p:ph type="ftr" sz="quarter" idx="11"/>
          </p:nvPr>
        </p:nvSpPr>
        <p:spPr/>
        <p:txBody>
          <a:bodyPr/>
          <a:lstStyle/>
          <a:p>
            <a:pPr lvl="0">
              <a:defRPr/>
            </a:pPr>
            <a:r>
              <a:rPr lang="ru-RU" altLang="en-US"/>
              <a:t/>
            </a:r>
            <a:endParaRPr lang="ru-RU" altLang="en-US"/>
          </a:p>
        </p:txBody>
      </p:sp>
      <p:sp>
        <p:nvSpPr>
          <p:cNvPr id="6" name="Номер слайда 5"/>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4.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Два объекта"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lang="ru-RU"/>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5" name="Дата 4"/>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6" name="Нижний колонтитул 5"/>
          <p:cNvSpPr>
            <a:spLocks noGrp="1"/>
          </p:cNvSpPr>
          <p:nvPr>
            <p:ph type="ftr" sz="quarter" idx="11"/>
          </p:nvPr>
        </p:nvSpPr>
        <p:spPr/>
        <p:txBody>
          <a:bodyPr/>
          <a:lstStyle/>
          <a:p>
            <a:pPr lvl="0">
              <a:defRPr/>
            </a:pPr>
            <a:r>
              <a:rPr lang="ru-RU" altLang="en-US"/>
              <a:t/>
            </a:r>
            <a:endParaRPr lang="ru-RU" altLang="en-US"/>
          </a:p>
        </p:txBody>
      </p:sp>
      <p:sp>
        <p:nvSpPr>
          <p:cNvPr id="7" name="Номер слайда 6"/>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5.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Сравнение"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lvl1pPr>
              <a:defRPr/>
            </a:lvl1pPr>
          </a:lstStyle>
          <a:p>
            <a:pPr lvl="0">
              <a:defRPr/>
            </a:pPr>
            <a:r>
              <a:rPr lang="ru-RU"/>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ru-RU"/>
              <a:t>Образец текста</a:t>
            </a:r>
            <a:endParaRPr lang="ru-RU"/>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ru-RU"/>
              <a:t>Образец текста</a:t>
            </a:r>
            <a:endParaRPr lang="ru-RU"/>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7" name="Дата 6"/>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8" name="Нижний колонтитул 7"/>
          <p:cNvSpPr>
            <a:spLocks noGrp="1"/>
          </p:cNvSpPr>
          <p:nvPr>
            <p:ph type="ftr" sz="quarter" idx="11"/>
          </p:nvPr>
        </p:nvSpPr>
        <p:spPr/>
        <p:txBody>
          <a:bodyPr/>
          <a:lstStyle/>
          <a:p>
            <a:pPr lvl="0">
              <a:defRPr/>
            </a:pPr>
            <a:r>
              <a:rPr lang="ru-RU" altLang="en-US"/>
              <a:t/>
            </a:r>
            <a:endParaRPr lang="ru-RU" altLang="en-US"/>
          </a:p>
        </p:txBody>
      </p:sp>
      <p:sp>
        <p:nvSpPr>
          <p:cNvPr id="9" name="Номер слайда 8"/>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6.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Только заголовок"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lang="ru-RU"/>
              <a:t>Образец заголовка</a:t>
            </a:r>
            <a:endParaRPr lang="ru-RU"/>
          </a:p>
        </p:txBody>
      </p:sp>
      <p:sp>
        <p:nvSpPr>
          <p:cNvPr id="3" name="Дата 2"/>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4" name="Нижний колонтитул 3"/>
          <p:cNvSpPr>
            <a:spLocks noGrp="1"/>
          </p:cNvSpPr>
          <p:nvPr>
            <p:ph type="ftr" sz="quarter" idx="11"/>
          </p:nvPr>
        </p:nvSpPr>
        <p:spPr/>
        <p:txBody>
          <a:bodyPr/>
          <a:lstStyle/>
          <a:p>
            <a:pPr lvl="0">
              <a:defRPr/>
            </a:pPr>
            <a:r>
              <a:rPr lang="ru-RU" altLang="en-US"/>
              <a:t/>
            </a:r>
            <a:endParaRPr lang="ru-RU" altLang="en-US"/>
          </a:p>
        </p:txBody>
      </p:sp>
      <p:sp>
        <p:nvSpPr>
          <p:cNvPr id="5" name="Номер слайда 4"/>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7.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Пусто" type="blank" preserve="1">
  <p:cSld name="Пусто">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3" name="Нижний колонтитул 2"/>
          <p:cNvSpPr>
            <a:spLocks noGrp="1"/>
          </p:cNvSpPr>
          <p:nvPr>
            <p:ph type="ftr" sz="quarter" idx="11"/>
          </p:nvPr>
        </p:nvSpPr>
        <p:spPr/>
        <p:txBody>
          <a:bodyPr/>
          <a:lstStyle/>
          <a:p>
            <a:pPr lvl="0">
              <a:defRPr/>
            </a:pPr>
            <a:r>
              <a:rPr lang="ru-RU" altLang="en-US"/>
              <a:t/>
            </a:r>
            <a:endParaRPr lang="ru-RU" altLang="en-US"/>
          </a:p>
        </p:txBody>
      </p:sp>
      <p:sp>
        <p:nvSpPr>
          <p:cNvPr id="4" name="Номер слайда 3"/>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8.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Объект с подписью"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457200" y="273050"/>
            <a:ext cx="3008313" cy="1162050"/>
          </a:xfrm>
        </p:spPr>
        <p:txBody>
          <a:bodyPr anchor="b"/>
          <a:lstStyle>
            <a:lvl1pPr algn="l">
              <a:defRPr sz="2000" b="1"/>
            </a:lvl1pPr>
          </a:lstStyle>
          <a:p>
            <a:pPr lvl="0">
              <a:defRPr/>
            </a:pPr>
            <a:r>
              <a:rPr lang="ru-RU"/>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ru-RU"/>
              <a:t>Образец текста</a:t>
            </a:r>
            <a:endParaRPr lang="ru-RU"/>
          </a:p>
        </p:txBody>
      </p:sp>
      <p:sp>
        <p:nvSpPr>
          <p:cNvPr id="5" name="Дата 4"/>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6" name="Нижний колонтитул 5"/>
          <p:cNvSpPr>
            <a:spLocks noGrp="1"/>
          </p:cNvSpPr>
          <p:nvPr>
            <p:ph type="ftr" sz="quarter" idx="11"/>
          </p:nvPr>
        </p:nvSpPr>
        <p:spPr/>
        <p:txBody>
          <a:bodyPr/>
          <a:lstStyle/>
          <a:p>
            <a:pPr lvl="0">
              <a:defRPr/>
            </a:pPr>
            <a:r>
              <a:rPr lang="ru-RU" altLang="en-US"/>
              <a:t/>
            </a:r>
            <a:endParaRPr lang="ru-RU" altLang="en-US"/>
          </a:p>
        </p:txBody>
      </p:sp>
      <p:sp>
        <p:nvSpPr>
          <p:cNvPr id="7" name="Номер слайда 6"/>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9.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Рисунок с подписью"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1792288" y="4800600"/>
            <a:ext cx="5486400" cy="566738"/>
          </a:xfrm>
        </p:spPr>
        <p:txBody>
          <a:bodyPr anchor="b"/>
          <a:lstStyle>
            <a:lvl1pPr algn="l">
              <a:defRPr sz="2000" b="1"/>
            </a:lvl1pPr>
          </a:lstStyle>
          <a:p>
            <a:pPr lvl="0">
              <a:defRPr/>
            </a:pPr>
            <a:r>
              <a:rPr lang="ru-RU"/>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defRPr/>
            </a:pPr>
            <a:r>
              <a:rPr lang="ru-RU" altLang="en-US"/>
              <a:t/>
            </a:r>
            <a:endParaRPr lang="ru-RU" altLang="en-US"/>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ru-RU"/>
              <a:t>Образец текста</a:t>
            </a:r>
            <a:endParaRPr lang="ru-RU"/>
          </a:p>
        </p:txBody>
      </p:sp>
      <p:sp>
        <p:nvSpPr>
          <p:cNvPr id="5" name="Дата 4"/>
          <p:cNvSpPr>
            <a:spLocks noGrp="1"/>
          </p:cNvSpPr>
          <p:nvPr>
            <p:ph type="dt" sz="half" idx="10"/>
          </p:nvPr>
        </p:nvSpPr>
        <p:spPr/>
        <p:txBody>
          <a:bodyPr/>
          <a:lstStyle/>
          <a:p>
            <a:pPr lvl="0">
              <a:defRPr/>
            </a:pPr>
            <a:fld id="{B61478CF-6B76-4F33-B174-A84E2E2BC03B}" type="datetime1">
              <a:rPr lang="ru-RU"/>
              <a:pPr lvl="0">
                <a:defRPr/>
              </a:pPr>
              <a:t>29-12</a:t>
            </a:fld>
            <a:endParaRPr lang="ru-RU"/>
          </a:p>
        </p:txBody>
      </p:sp>
      <p:sp>
        <p:nvSpPr>
          <p:cNvPr id="6" name="Нижний колонтитул 5"/>
          <p:cNvSpPr>
            <a:spLocks noGrp="1"/>
          </p:cNvSpPr>
          <p:nvPr>
            <p:ph type="ftr" sz="quarter" idx="11"/>
          </p:nvPr>
        </p:nvSpPr>
        <p:spPr/>
        <p:txBody>
          <a:bodyPr/>
          <a:lstStyle/>
          <a:p>
            <a:pPr lvl="0">
              <a:defRPr/>
            </a:pPr>
            <a:r>
              <a:rPr lang="ru-RU" altLang="en-US"/>
              <a:t/>
            </a:r>
            <a:endParaRPr lang="ru-RU" altLang="en-US"/>
          </a:p>
        </p:txBody>
      </p:sp>
      <p:sp>
        <p:nvSpPr>
          <p:cNvPr id="7" name="Номер слайда 6"/>
          <p:cNvSpPr>
            <a:spLocks noGrp="1"/>
          </p:cNvSpPr>
          <p:nvPr>
            <p:ph type="sldNum" sz="quarter" idx="12"/>
          </p:nvPr>
        </p:nvSpPr>
        <p:spPr/>
        <p:txBody>
          <a:bodyPr/>
          <a:lstStyle/>
          <a:p>
            <a:pPr lvl="0">
              <a:defRPr/>
            </a:pPr>
            <a:fld id="{0976E01C-6363-4202-B029-5D1F4EAB5ABC}"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478CF-6B76-4F33-B174-A84E2E2BC03B}" type="datetimeFigureOut">
              <a:rPr lang="ru-RU" smtClean="0"/>
              <a:pPr/>
              <a:t>29.10.2015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6E01C-6363-4202-B029-5D1F4EAB5AB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3.jpeg"  /><Relationship Id="rId3" Type="http://schemas.openxmlformats.org/officeDocument/2006/relationships/image" Target="../media/image14.jpeg"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5.jpe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6.jpe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7.jpeg"  /><Relationship Id="rId3" Type="http://schemas.openxmlformats.org/officeDocument/2006/relationships/image" Target="../media/image18.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jpeg"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png"  /><Relationship Id="rId3" Type="http://schemas.openxmlformats.org/officeDocument/2006/relationships/image" Target="../media/image21.jpeg"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2.jpeg"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 Id="rId3" Type="http://schemas.openxmlformats.org/officeDocument/2006/relationships/image" Target="../media/image4.jpe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5.png"  /><Relationship Id="rId3" Type="http://schemas.openxmlformats.org/officeDocument/2006/relationships/image" Target="../media/image6.png"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8.jpeg"  /><Relationship Id="rId3" Type="http://schemas.openxmlformats.org/officeDocument/2006/relationships/image" Target="../media/image9.jpe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0.jpe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11.jpeg"  /><Relationship Id="rId3" Type="http://schemas.openxmlformats.org/officeDocument/2006/relationships/image" Target="../media/image12.jpeg"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0"/>
          </p:nvPr>
        </p:nvSpPr>
        <p:spPr>
          <a:xfrm>
            <a:off x="179512" y="260648"/>
            <a:ext cx="8796808" cy="3528392"/>
          </a:xfrm>
          <a:solidFill>
            <a:srgbClr val="00ffff"/>
          </a:solidFill>
          <a:ln>
            <a:solidFill>
              <a:schemeClr val="accent5">
                <a:lumMod val="60000"/>
                <a:lumOff val="40000"/>
              </a:schemeClr>
            </a:solidFill>
          </a:ln>
          <a:effectLst>
            <a:glow rad="101600">
              <a:schemeClr val="accent5">
                <a:satMod val="175000"/>
                <a:alpha val="40000"/>
              </a:schemeClr>
            </a:glow>
          </a:effectLst>
        </p:spPr>
        <p:txBody>
          <a:bodyPr>
            <a:noAutofit/>
          </a:bodyPr>
          <a:lstStyle/>
          <a:p>
            <a:pPr lvl="0">
              <a:defRPr/>
            </a:pPr>
            <a:r>
              <a:rPr xmlns:mc="http://schemas.openxmlformats.org/markup-compatibility/2006" xmlns:hp="http://schemas.haansoft.com/office/presentation/8.0" lang="ru-RU" altLang="en-US" sz="2800" b="1" spc="50" mc:Ignorable="hp" hp:hslEmbossed="0">
                <a:ln w="11430"/>
                <a:solidFill>
                  <a:schemeClr val="accent4">
                    <a:lumMod val="50000"/>
                  </a:schemeClr>
                </a:solidFill>
                <a:effectLst>
                  <a:outerShdw blurRad="76200" dist="50800" dir="5400000" algn="tl" rotWithShape="0">
                    <a:srgbClr val="000000">
                      <a:alpha val="65000"/>
                    </a:srgbClr>
                  </a:outerShdw>
                </a:effectLst>
              </a:rPr>
              <a:t>Система работы</a:t>
            </a:r>
            <a:r>
              <a:rPr xmlns:mc="http://schemas.openxmlformats.org/markup-compatibility/2006" xmlns:hp="http://schemas.haansoft.com/office/presentation/8.0" lang="ru-RU" sz="2800" b="1" spc="50" mc:Ignorable="hp" hp:hslEmbossed="0">
                <a:ln w="11430"/>
                <a:solidFill>
                  <a:schemeClr val="accent4">
                    <a:lumMod val="50000"/>
                  </a:schemeClr>
                </a:solidFill>
                <a:effectLst>
                  <a:outerShdw blurRad="76200" dist="50800" dir="5400000" algn="tl" rotWithShape="0">
                    <a:srgbClr val="000000">
                      <a:alpha val="65000"/>
                    </a:srgbClr>
                  </a:outerShdw>
                </a:effectLst>
              </a:rPr>
              <a:t> по преодолению </a:t>
            </a:r>
            <a:br>
              <a:rPr xmlns:mc="http://schemas.openxmlformats.org/markup-compatibility/2006" xmlns:hp="http://schemas.haansoft.com/office/presentation/8.0" lang="ru-RU" sz="2800" b="1" spc="50" mc:Ignorable="hp" hp:hslEmbossed="0">
                <a:ln w="11430"/>
                <a:solidFill>
                  <a:schemeClr val="accent4">
                    <a:lumMod val="50000"/>
                  </a:schemeClr>
                </a:solidFill>
                <a:effectLst>
                  <a:outerShdw blurRad="76200" dist="50800" dir="5400000" algn="tl" rotWithShape="0">
                    <a:srgbClr val="000000">
                      <a:alpha val="65000"/>
                    </a:srgbClr>
                  </a:outerShdw>
                </a:effectLst>
              </a:rPr>
            </a:br>
            <a:r>
              <a:rPr xmlns:mc="http://schemas.openxmlformats.org/markup-compatibility/2006" xmlns:hp="http://schemas.haansoft.com/office/presentation/8.0" lang="ru-RU" sz="2800" b="1" spc="50" mc:Ignorable="hp" hp:hslEmbossed="0">
                <a:ln w="11430"/>
                <a:solidFill>
                  <a:schemeClr val="accent4">
                    <a:lumMod val="50000"/>
                  </a:schemeClr>
                </a:solidFill>
                <a:effectLst>
                  <a:outerShdw blurRad="76200" dist="50800" dir="5400000" algn="tl" rotWithShape="0">
                    <a:srgbClr val="000000">
                      <a:alpha val="65000"/>
                    </a:srgbClr>
                  </a:outerShdw>
                </a:effectLst>
              </a:rPr>
              <a:t>общего недоразвития речи ( ОНР)  у дете</a:t>
            </a:r>
            <a:r>
              <a:rPr xmlns:mc="http://schemas.openxmlformats.org/markup-compatibility/2006" xmlns:hp="http://schemas.haansoft.com/office/presentation/8.0" lang="ru-RU" altLang="en-US" sz="2800" b="1" spc="50" mc:Ignorable="hp" hp:hslEmbossed="0">
                <a:ln w="11430"/>
                <a:solidFill>
                  <a:schemeClr val="accent4">
                    <a:lumMod val="50000"/>
                  </a:schemeClr>
                </a:solidFill>
                <a:effectLst>
                  <a:outerShdw blurRad="76200" dist="50800" dir="5400000" algn="tl" rotWithShape="0">
                    <a:srgbClr val="000000">
                      <a:alpha val="65000"/>
                    </a:srgbClr>
                  </a:outerShdw>
                </a:effectLst>
              </a:rPr>
              <a:t>й</a:t>
            </a:r>
            <a:r>
              <a:rPr xmlns:mc="http://schemas.openxmlformats.org/markup-compatibility/2006" xmlns:hp="http://schemas.haansoft.com/office/presentation/8.0" lang="ru-RU" sz="2800" b="1" spc="50" mc:Ignorable="hp" hp:hslEmbossed="0">
                <a:ln w="11430"/>
                <a:solidFill>
                  <a:schemeClr val="accent4">
                    <a:lumMod val="50000"/>
                  </a:schemeClr>
                </a:solidFill>
                <a:effectLst>
                  <a:outerShdw blurRad="76200" dist="50800" dir="5400000" algn="tl" rotWithShape="0">
                    <a:srgbClr val="000000">
                      <a:alpha val="65000"/>
                    </a:srgbClr>
                  </a:outerShdw>
                </a:effectLst>
              </a:rPr>
              <a:t>.</a:t>
            </a:r>
            <a:endParaRPr xmlns:mc="http://schemas.openxmlformats.org/markup-compatibility/2006" xmlns:hp="http://schemas.haansoft.com/office/presentation/8.0" lang="ru-RU" sz="2800" b="1" spc="50" mc:Ignorable="hp" hp:hslEmbossed="0">
              <a:ln w="11430"/>
              <a:solidFill>
                <a:schemeClr val="accent4">
                  <a:lumMod val="50000"/>
                </a:schemeClr>
              </a:soli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191344" y="4005064"/>
            <a:ext cx="8784976" cy="2664296"/>
          </a:xfrm>
        </p:spPr>
        <p:txBody>
          <a:bodyPr>
            <a:normAutofit/>
          </a:bodyPr>
          <a:lstStyle/>
          <a:p>
            <a:pPr lvl="0">
              <a:defRPr/>
            </a:pPr>
            <a:endParaRPr xmlns:mc="http://schemas.openxmlformats.org/markup-compatibility/2006" xmlns:hp="http://schemas.haansoft.com/office/presentation/8.0" lang="ru-RU" altLang="en-US"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a:p>
            <a:pPr lvl="0">
              <a:defRPr/>
            </a:pPr>
            <a:endParaRPr xmlns:mc="http://schemas.openxmlformats.org/markup-compatibility/2006" xmlns:hp="http://schemas.haansoft.com/office/presentation/8.0" lang="ru-RU" altLang="en-US"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a:p>
            <a:pPr lvl="0">
              <a:defRPr/>
            </a:pPr>
            <a:r>
              <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учитель-логопед  Дереча Лариса Ивановна  </a:t>
            </a:r>
            <a:endPar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a:p>
            <a:pPr lvl="0">
              <a:defRPr/>
            </a:pPr>
            <a:r>
              <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г.Омск</a:t>
            </a:r>
            <a:r>
              <a:rPr xmlns:mc="http://schemas.openxmlformats.org/markup-compatibility/2006" xmlns:hp="http://schemas.haansoft.com/office/presentation/8.0" lang="ru-RU" altLang="en-US"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 </a:t>
            </a:r>
            <a:r>
              <a:rPr xmlns:mc="http://schemas.openxmlformats.org/markup-compatibility/2006" xmlns:hp="http://schemas.haansoft.com/office/presentation/8.0" lang="en-US" alt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-2018</a:t>
            </a:r>
            <a:endParaRPr xmlns:mc="http://schemas.openxmlformats.org/markup-compatibility/2006" xmlns:hp="http://schemas.haansoft.com/office/presentation/8.0" lang="en-US" alt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p:txBody>
      </p:sp>
      <p:sp>
        <p:nvSpPr>
          <p:cNvPr id="5" name="Заголовок 1"/>
          <p:cNvSpPr>
            <a:spLocks noGrp="1"/>
          </p:cNvSpPr>
          <p:nvPr/>
        </p:nvSpPr>
        <p:spPr>
          <a:xfrm flipH="1">
            <a:off x="4343400" y="2857500"/>
            <a:ext cx="457200" cy="1143000"/>
          </a:xfrm>
          <a:prstGeom prst="rect">
            <a:avLst/>
          </a:prstGeom>
        </p:spPr>
        <p:txBody>
          <a:bodyPr vert="horz" lIns="91440" tIns="45720" rIns="91440" bIns="4572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defRPr/>
            </a:pPr>
            <a:endParaRPr lang="ru-RU"/>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chemeClr val="accent5">
              <a:lumMod val="40000"/>
              <a:lumOff val="60000"/>
            </a:schemeClr>
          </a:solidFill>
        </p:spPr>
        <p:txBody>
          <a:bodyPr>
            <a:normAutofit fontScale="90000"/>
          </a:bodyPr>
          <a:lstStyle/>
          <a:p>
            <a:r>
              <a:rPr lang="ru-RU" b="1" dirty="0" smtClean="0"/>
              <a:t>Анализ образца. Целое и его части.</a:t>
            </a:r>
            <a:endParaRPr lang="ru-RU" b="1" dirty="0"/>
          </a:p>
        </p:txBody>
      </p:sp>
      <p:sp>
        <p:nvSpPr>
          <p:cNvPr id="3" name="Текст 2"/>
          <p:cNvSpPr>
            <a:spLocks noGrp="1"/>
          </p:cNvSpPr>
          <p:nvPr>
            <p:ph type="body" idx="1"/>
          </p:nvPr>
        </p:nvSpPr>
        <p:spPr>
          <a:xfrm>
            <a:off x="179512" y="1535112"/>
            <a:ext cx="5040560" cy="1533848"/>
          </a:xfrm>
        </p:spPr>
        <p:txBody>
          <a:bodyPr>
            <a:noAutofit/>
          </a:bodyPr>
          <a:lstStyle/>
          <a:p>
            <a:r>
              <a:rPr lang="ru-RU" dirty="0" smtClean="0"/>
              <a:t>«Что есть у машины?» </a:t>
            </a:r>
          </a:p>
          <a:p>
            <a:r>
              <a:rPr lang="ru-RU" b="0" dirty="0" smtClean="0"/>
              <a:t>Знать и называть части разных машин: колёса, шины, фары, руль, сиденье…</a:t>
            </a:r>
            <a:endParaRPr lang="ru-RU" b="0" dirty="0"/>
          </a:p>
        </p:txBody>
      </p:sp>
      <p:pic>
        <p:nvPicPr>
          <p:cNvPr id="1026" name="Picture 2" descr="C:\Users\Лариса\Desktop\P1030224.JPG"/>
          <p:cNvPicPr>
            <a:picLocks noGrp="1" noChangeAspect="1" noChangeArrowheads="1"/>
          </p:cNvPicPr>
          <p:nvPr>
            <p:ph sz="half" idx="2"/>
          </p:nvPr>
        </p:nvPicPr>
        <p:blipFill>
          <a:blip r:embed="rId2" cstate="print">
            <a:lum bright="-10000" contrast="30000"/>
          </a:blip>
          <a:stretch>
            <a:fillRect/>
          </a:stretch>
        </p:blipFill>
        <p:spPr bwMode="auto">
          <a:xfrm>
            <a:off x="179512" y="3212976"/>
            <a:ext cx="5040560" cy="1296144"/>
          </a:xfrm>
          <a:prstGeom prst="rect">
            <a:avLst/>
          </a:prstGeom>
          <a:noFill/>
        </p:spPr>
      </p:pic>
      <p:sp>
        <p:nvSpPr>
          <p:cNvPr id="5" name="Текст 4"/>
          <p:cNvSpPr>
            <a:spLocks noGrp="1"/>
          </p:cNvSpPr>
          <p:nvPr>
            <p:ph type="body" sz="quarter" idx="3"/>
          </p:nvPr>
        </p:nvSpPr>
        <p:spPr>
          <a:xfrm>
            <a:off x="5292080" y="1268760"/>
            <a:ext cx="3672408" cy="1872208"/>
          </a:xfrm>
        </p:spPr>
        <p:txBody>
          <a:bodyPr>
            <a:normAutofit/>
          </a:bodyPr>
          <a:lstStyle/>
          <a:p>
            <a:r>
              <a:rPr lang="ru-RU" dirty="0" smtClean="0"/>
              <a:t>Дети должны знать части окружающих предметов и объектов, употреблять их в своей речи.</a:t>
            </a:r>
          </a:p>
          <a:p>
            <a:endParaRPr lang="ru-RU" sz="1800" dirty="0"/>
          </a:p>
        </p:txBody>
      </p:sp>
      <p:sp>
        <p:nvSpPr>
          <p:cNvPr id="6" name="Содержимое 5"/>
          <p:cNvSpPr>
            <a:spLocks noGrp="1"/>
          </p:cNvSpPr>
          <p:nvPr>
            <p:ph sz="quarter" idx="4"/>
          </p:nvPr>
        </p:nvSpPr>
        <p:spPr>
          <a:xfrm>
            <a:off x="5436096" y="3140968"/>
            <a:ext cx="3456384" cy="3312368"/>
          </a:xfrm>
        </p:spPr>
        <p:txBody>
          <a:bodyPr>
            <a:normAutofit lnSpcReduction="10000"/>
          </a:bodyPr>
          <a:lstStyle/>
          <a:p>
            <a:pPr>
              <a:buNone/>
            </a:pPr>
            <a:r>
              <a:rPr lang="ru-RU" b="1" dirty="0" smtClean="0">
                <a:solidFill>
                  <a:srgbClr val="C00000"/>
                </a:solidFill>
              </a:rPr>
              <a:t>          Назови:</a:t>
            </a:r>
          </a:p>
          <a:p>
            <a:pPr>
              <a:buFont typeface="Wingdings" pitchFamily="2" charset="2"/>
              <a:buChar char="Ø"/>
            </a:pPr>
            <a:r>
              <a:rPr lang="ru-RU" dirty="0" smtClean="0"/>
              <a:t>Части стула, стола!</a:t>
            </a:r>
          </a:p>
          <a:p>
            <a:pPr>
              <a:buFont typeface="Wingdings" pitchFamily="2" charset="2"/>
              <a:buChar char="Ø"/>
            </a:pPr>
            <a:r>
              <a:rPr lang="ru-RU" dirty="0" smtClean="0"/>
              <a:t>Части  чайника, кувшина!</a:t>
            </a:r>
          </a:p>
          <a:p>
            <a:pPr>
              <a:buFont typeface="Wingdings" pitchFamily="2" charset="2"/>
              <a:buChar char="Ø"/>
            </a:pPr>
            <a:r>
              <a:rPr lang="ru-RU" dirty="0" smtClean="0"/>
              <a:t>Части  дома!</a:t>
            </a:r>
          </a:p>
          <a:p>
            <a:pPr>
              <a:buFont typeface="Wingdings" pitchFamily="2" charset="2"/>
              <a:buChar char="Ø"/>
            </a:pPr>
            <a:r>
              <a:rPr lang="ru-RU" dirty="0" smtClean="0"/>
              <a:t>Части тела  человека!</a:t>
            </a:r>
          </a:p>
          <a:p>
            <a:pPr>
              <a:buFont typeface="Wingdings" pitchFamily="2" charset="2"/>
              <a:buChar char="Ø"/>
            </a:pPr>
            <a:r>
              <a:rPr lang="ru-RU" dirty="0" smtClean="0"/>
              <a:t>Части тела любого животного или птицы!</a:t>
            </a:r>
          </a:p>
          <a:p>
            <a:pPr>
              <a:buFont typeface="Wingdings" pitchFamily="2" charset="2"/>
              <a:buChar char="Ø"/>
            </a:pPr>
            <a:endParaRPr lang="ru-RU" sz="1800" dirty="0"/>
          </a:p>
        </p:txBody>
      </p:sp>
      <p:pic>
        <p:nvPicPr>
          <p:cNvPr id="4" name="Picture 2" descr="C:\Users\Лариса\Desktop\P1030233.JPG"/>
          <p:cNvPicPr>
            <a:picLocks noChangeAspect="1" noChangeArrowheads="1"/>
          </p:cNvPicPr>
          <p:nvPr/>
        </p:nvPicPr>
        <p:blipFill>
          <a:blip r:embed="rId3" cstate="print">
            <a:lum contrast="40000"/>
          </a:blip>
          <a:srcRect/>
          <a:stretch>
            <a:fillRect/>
          </a:stretch>
        </p:blipFill>
        <p:spPr bwMode="auto">
          <a:xfrm>
            <a:off x="179512" y="4509120"/>
            <a:ext cx="5040560" cy="1800200"/>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Недостающие детали, части</a:t>
            </a:r>
            <a:endParaRPr lang="ru-RU" b="1" dirty="0"/>
          </a:p>
        </p:txBody>
      </p:sp>
      <p:sp>
        <p:nvSpPr>
          <p:cNvPr id="3" name="Текст 2"/>
          <p:cNvSpPr>
            <a:spLocks noGrp="1"/>
          </p:cNvSpPr>
          <p:nvPr>
            <p:ph type="body" idx="1"/>
          </p:nvPr>
        </p:nvSpPr>
        <p:spPr>
          <a:xfrm>
            <a:off x="251520" y="1412777"/>
            <a:ext cx="4245868" cy="576064"/>
          </a:xfrm>
        </p:spPr>
        <p:txBody>
          <a:bodyPr>
            <a:normAutofit/>
          </a:bodyPr>
          <a:lstStyle/>
          <a:p>
            <a:pPr algn="ctr"/>
            <a:r>
              <a:rPr lang="ru-RU" dirty="0" smtClean="0"/>
              <a:t>«Без чего игрушки?»</a:t>
            </a:r>
            <a:endParaRPr lang="ru-RU" dirty="0"/>
          </a:p>
        </p:txBody>
      </p:sp>
      <p:pic>
        <p:nvPicPr>
          <p:cNvPr id="1027" name="Picture 3" descr="C:\Users\Лариса\Desktop\P1030217.JPG"/>
          <p:cNvPicPr>
            <a:picLocks noGrp="1" noChangeAspect="1" noChangeArrowheads="1"/>
          </p:cNvPicPr>
          <p:nvPr>
            <p:ph sz="half" idx="2"/>
          </p:nvPr>
        </p:nvPicPr>
        <p:blipFill>
          <a:blip r:embed="rId2" cstate="print">
            <a:lum bright="-10000"/>
          </a:blip>
          <a:stretch>
            <a:fillRect/>
          </a:stretch>
        </p:blipFill>
        <p:spPr bwMode="auto">
          <a:xfrm>
            <a:off x="514114" y="2174875"/>
            <a:ext cx="3926359" cy="3951288"/>
          </a:xfrm>
          <a:prstGeom prst="rect">
            <a:avLst/>
          </a:prstGeom>
          <a:noFill/>
        </p:spPr>
      </p:pic>
      <p:sp>
        <p:nvSpPr>
          <p:cNvPr id="6" name="Содержимое 5"/>
          <p:cNvSpPr>
            <a:spLocks noGrp="1"/>
          </p:cNvSpPr>
          <p:nvPr>
            <p:ph sz="quarter" idx="4"/>
          </p:nvPr>
        </p:nvSpPr>
        <p:spPr>
          <a:xfrm>
            <a:off x="4572001" y="2060848"/>
            <a:ext cx="4248472" cy="4065315"/>
          </a:xfrm>
        </p:spPr>
        <p:txBody>
          <a:bodyPr>
            <a:normAutofit/>
          </a:bodyPr>
          <a:lstStyle/>
          <a:p>
            <a:pPr>
              <a:buNone/>
            </a:pPr>
            <a:r>
              <a:rPr lang="ru-RU" dirty="0" smtClean="0"/>
              <a:t>     Уточняются </a:t>
            </a:r>
          </a:p>
          <a:p>
            <a:pPr algn="just">
              <a:buNone/>
            </a:pPr>
            <a:r>
              <a:rPr lang="ru-RU" dirty="0" smtClean="0"/>
              <a:t>     </a:t>
            </a:r>
            <a:r>
              <a:rPr lang="ru-RU" b="1" dirty="0" smtClean="0">
                <a:solidFill>
                  <a:srgbClr val="FF0000"/>
                </a:solidFill>
              </a:rPr>
              <a:t>слова – наименования, </a:t>
            </a:r>
            <a:r>
              <a:rPr lang="ru-RU" dirty="0" smtClean="0"/>
              <a:t>знания частей предметов и умение их употреблять в правильном грамматическом оформлении, целостность  восприятия, активность зрительного внимания.</a:t>
            </a:r>
            <a:endParaRPr lang="ru-RU" dirty="0"/>
          </a:p>
        </p:txBody>
      </p:sp>
    </p:spTree>
  </p:cSld>
  <p:clrMapOvr>
    <a:masterClrMapping/>
  </p:clrMapOvr>
  <p:transition spd="slow">
    <p:wedge/>
  </p:transition>
  <p:timing>
    <p:tnLst>
      <p:par>
        <p:cTn id="1" dur="indefinite" restart="never" nodeType="tmRoot"/>
      </p:par>
    </p:tnLst>
  </p:timing>
</p:sld>
</file>

<file path=ppt/slides/slide1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457200" y="188640"/>
            <a:ext cx="8231088" cy="5472608"/>
          </a:xfrm>
        </p:spPr>
        <p:txBody>
          <a:bodyPr>
            <a:normAutofit/>
          </a:bodyPr>
          <a:lstStyle/>
          <a:p>
            <a:pPr algn="just">
              <a:defRPr/>
            </a:pPr>
            <a:r>
              <a:rPr lang="ru-RU" sz="2800">
                <a:solidFill>
                  <a:srgbClr val="002060"/>
                </a:solidFill>
              </a:rPr>
              <a:t>В результате, дети обогащают и активизируют в речи свой словарный запас. Запоминают, различают по различным признакам, внешнему виду, деталям и по предназначению предметы окружающего мира, называют их. У детей с речевыми нарушениями развиваются навыки классификации предметов, внимание, вербальная память и мышление.</a:t>
            </a:r>
            <a:endParaRPr lang="ru-RU" sz="2800">
              <a:solidFill>
                <a:srgbClr val="002060"/>
              </a:solidFill>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706090"/>
          </a:xfrm>
          <a:solidFill>
            <a:schemeClr val="accent5">
              <a:lumMod val="40000"/>
              <a:lumOff val="60000"/>
            </a:schemeClr>
          </a:solidFill>
        </p:spPr>
        <p:txBody>
          <a:bodyPr>
            <a:normAutofit/>
          </a:bodyPr>
          <a:lstStyle/>
          <a:p>
            <a:r>
              <a:rPr lang="ru-RU" sz="4000" b="1" dirty="0" smtClean="0"/>
              <a:t>Развитие навыков связной речи</a:t>
            </a:r>
            <a:endParaRPr lang="ru-RU" sz="4000" b="1" dirty="0"/>
          </a:p>
        </p:txBody>
      </p:sp>
      <p:sp>
        <p:nvSpPr>
          <p:cNvPr id="3" name="Текст 2"/>
          <p:cNvSpPr>
            <a:spLocks noGrp="1"/>
          </p:cNvSpPr>
          <p:nvPr>
            <p:ph type="body" idx="1"/>
          </p:nvPr>
        </p:nvSpPr>
        <p:spPr>
          <a:xfrm>
            <a:off x="179512" y="980728"/>
            <a:ext cx="8964488" cy="864096"/>
          </a:xfrm>
        </p:spPr>
        <p:txBody>
          <a:bodyPr>
            <a:noAutofit/>
          </a:bodyPr>
          <a:lstStyle/>
          <a:p>
            <a:pPr algn="ctr"/>
            <a:r>
              <a:rPr lang="ru-RU" dirty="0" smtClean="0">
                <a:solidFill>
                  <a:srgbClr val="C00000"/>
                </a:solidFill>
              </a:rPr>
              <a:t>Составление рассказов.  </a:t>
            </a:r>
          </a:p>
          <a:p>
            <a:pPr algn="just">
              <a:buFont typeface="Wingdings" pitchFamily="2" charset="2"/>
              <a:buChar char="ü"/>
            </a:pPr>
            <a:r>
              <a:rPr lang="ru-RU" dirty="0" smtClean="0">
                <a:solidFill>
                  <a:srgbClr val="002060"/>
                </a:solidFill>
              </a:rPr>
              <a:t> по сюжетной картинке  «Зимние забавы детей» </a:t>
            </a:r>
          </a:p>
        </p:txBody>
      </p:sp>
      <p:pic>
        <p:nvPicPr>
          <p:cNvPr id="1026" name="Picture 2" descr="C:\Users\Лариса\Desktop\P1030213.JPG"/>
          <p:cNvPicPr>
            <a:picLocks noGrp="1" noChangeAspect="1" noChangeArrowheads="1"/>
          </p:cNvPicPr>
          <p:nvPr>
            <p:ph sz="half" idx="2"/>
          </p:nvPr>
        </p:nvPicPr>
        <p:blipFill>
          <a:blip r:embed="rId2" cstate="print">
            <a:lum bright="-20000" contrast="40000"/>
          </a:blip>
          <a:stretch>
            <a:fillRect/>
          </a:stretch>
        </p:blipFill>
        <p:spPr bwMode="auto">
          <a:xfrm>
            <a:off x="2411760" y="1988840"/>
            <a:ext cx="4392488" cy="4680520"/>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404664"/>
            <a:ext cx="8712968" cy="1008112"/>
          </a:xfrm>
        </p:spPr>
        <p:txBody>
          <a:bodyPr>
            <a:normAutofit fontScale="85000" lnSpcReduction="20000"/>
          </a:bodyPr>
          <a:lstStyle/>
          <a:p>
            <a:pPr algn="just">
              <a:buFont typeface="Wingdings" pitchFamily="2" charset="2"/>
              <a:buChar char="ü"/>
            </a:pPr>
            <a:r>
              <a:rPr lang="ru-RU" b="0" dirty="0" smtClean="0"/>
              <a:t> </a:t>
            </a:r>
            <a:r>
              <a:rPr lang="ru-RU" sz="2800" dirty="0" smtClean="0">
                <a:solidFill>
                  <a:srgbClr val="002060"/>
                </a:solidFill>
              </a:rPr>
              <a:t>по серии сюжетных картинок  « Рыболов», «Весна пришла» </a:t>
            </a:r>
          </a:p>
          <a:p>
            <a:pPr algn="just"/>
            <a:endParaRPr lang="ru-RU" dirty="0" smtClean="0"/>
          </a:p>
          <a:p>
            <a:pPr algn="just"/>
            <a:r>
              <a:rPr lang="ru-RU" b="0" dirty="0" smtClean="0"/>
              <a:t> </a:t>
            </a:r>
            <a:endParaRPr lang="ru-RU" dirty="0"/>
          </a:p>
        </p:txBody>
      </p:sp>
      <p:pic>
        <p:nvPicPr>
          <p:cNvPr id="7" name="Picture 3" descr="C:\Users\Лариса\Desktop\P1030216.JPG"/>
          <p:cNvPicPr>
            <a:picLocks noGrp="1" noChangeAspect="1" noChangeArrowheads="1"/>
          </p:cNvPicPr>
          <p:nvPr>
            <p:ph sz="half" idx="2"/>
          </p:nvPr>
        </p:nvPicPr>
        <p:blipFill>
          <a:blip r:embed="rId2" cstate="print">
            <a:lum bright="-10000" contrast="40000"/>
          </a:blip>
          <a:stretch>
            <a:fillRect/>
          </a:stretch>
        </p:blipFill>
        <p:spPr bwMode="auto">
          <a:xfrm>
            <a:off x="611560" y="1268760"/>
            <a:ext cx="3888432" cy="4608512"/>
          </a:xfrm>
          <a:prstGeom prst="rect">
            <a:avLst/>
          </a:prstGeom>
          <a:noFill/>
        </p:spPr>
      </p:pic>
      <p:pic>
        <p:nvPicPr>
          <p:cNvPr id="4" name="Рисунок 3" descr="12941435541752468317.jpg"/>
          <p:cNvPicPr>
            <a:picLocks noChangeAspect="1"/>
          </p:cNvPicPr>
          <p:nvPr/>
        </p:nvPicPr>
        <p:blipFill>
          <a:blip r:embed="rId3" cstate="print"/>
          <a:stretch>
            <a:fillRect/>
          </a:stretch>
        </p:blipFill>
        <p:spPr>
          <a:xfrm>
            <a:off x="4716016" y="1340768"/>
            <a:ext cx="3960440" cy="4608512"/>
          </a:xfrm>
          <a:prstGeom prst="rect">
            <a:avLst/>
          </a:prstGeom>
        </p:spPr>
      </p:pic>
    </p:spTree>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buFont typeface="Wingdings" pitchFamily="2" charset="2"/>
              <a:buChar char="ü"/>
            </a:pPr>
            <a:r>
              <a:rPr lang="ru-RU" sz="2400" b="1" dirty="0" smtClean="0">
                <a:solidFill>
                  <a:srgbClr val="002060"/>
                </a:solidFill>
              </a:rPr>
              <a:t>по  опорным схемам из опыта работы коллег</a:t>
            </a:r>
            <a:br>
              <a:rPr lang="ru-RU" sz="2400" b="1" dirty="0" smtClean="0">
                <a:solidFill>
                  <a:srgbClr val="002060"/>
                </a:solidFill>
              </a:rPr>
            </a:br>
            <a:r>
              <a:rPr lang="ru-RU" sz="2400" b="1" dirty="0" smtClean="0">
                <a:solidFill>
                  <a:srgbClr val="002060"/>
                </a:solidFill>
              </a:rPr>
              <a:t> «Птицы»</a:t>
            </a:r>
            <a:endParaRPr lang="ru-RU" sz="2400" b="1" dirty="0">
              <a:solidFill>
                <a:srgbClr val="002060"/>
              </a:solidFill>
            </a:endParaRPr>
          </a:p>
        </p:txBody>
      </p:sp>
      <p:pic>
        <p:nvPicPr>
          <p:cNvPr id="7" name="Содержимое 6" descr="39f7ad79e7b9.jpg"/>
          <p:cNvPicPr>
            <a:picLocks noGrp="1" noChangeAspect="1"/>
          </p:cNvPicPr>
          <p:nvPr>
            <p:ph idx="1"/>
          </p:nvPr>
        </p:nvPicPr>
        <p:blipFill>
          <a:blip r:embed="rId2" cstate="print"/>
          <a:stretch>
            <a:fillRect/>
          </a:stretch>
        </p:blipFill>
        <p:spPr>
          <a:xfrm>
            <a:off x="1043608" y="1340768"/>
            <a:ext cx="6768752" cy="5040560"/>
          </a:xfrm>
        </p:spPr>
      </p:pic>
    </p:spTree>
  </p:cSld>
  <p:clrMapOvr>
    <a:masterClrMapping/>
  </p:clrMapOvr>
  <p:transition spd="slow">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3168352"/>
          </a:xfrm>
        </p:spPr>
        <p:txBody>
          <a:bodyPr>
            <a:noAutofit/>
          </a:bodyPr>
          <a:lstStyle/>
          <a:p>
            <a:pPr algn="just"/>
            <a:r>
              <a:rPr lang="ru-RU" sz="2400" dirty="0" smtClean="0">
                <a:solidFill>
                  <a:srgbClr val="002060"/>
                </a:solidFill>
              </a:rPr>
              <a:t>Методический арсенал воспитателя, работающего в группах для </a:t>
            </a:r>
            <a:br>
              <a:rPr lang="ru-RU" sz="2400" dirty="0" smtClean="0">
                <a:solidFill>
                  <a:srgbClr val="002060"/>
                </a:solidFill>
              </a:rPr>
            </a:br>
            <a:r>
              <a:rPr lang="ru-RU" sz="2400" dirty="0" smtClean="0">
                <a:solidFill>
                  <a:srgbClr val="002060"/>
                </a:solidFill>
              </a:rPr>
              <a:t>детей с ОНР содержит коррекционный блок: наглядно-дидактический материал, настольно-печатные и другие разнообразные игры и игрушки, способствующие развитию фонетико-фонематических процессов, лексико-грамматического </a:t>
            </a:r>
            <a:r>
              <a:rPr lang="ru-RU" sz="2400" dirty="0" smtClean="0">
                <a:solidFill>
                  <a:schemeClr val="accent6">
                    <a:lumMod val="50000"/>
                  </a:schemeClr>
                </a:solidFill>
              </a:rPr>
              <a:t>строя и навыков связной речи детей, нормализации  общепсихических процессов, оптимальной ориентации в дальнейшем, в окружающем  мире, в мире природы и социальных отношений.</a:t>
            </a:r>
            <a:endParaRPr lang="ru-RU" sz="2400" dirty="0">
              <a:solidFill>
                <a:schemeClr val="accent6">
                  <a:lumMod val="50000"/>
                </a:schemeClr>
              </a:solidFill>
            </a:endParaRPr>
          </a:p>
        </p:txBody>
      </p:sp>
      <p:pic>
        <p:nvPicPr>
          <p:cNvPr id="1027" name="Picture 3"/>
          <p:cNvPicPr>
            <a:picLocks noChangeAspect="1" noChangeArrowheads="1"/>
          </p:cNvPicPr>
          <p:nvPr/>
        </p:nvPicPr>
        <p:blipFill>
          <a:blip r:embed="rId2" cstate="print"/>
          <a:srcRect/>
          <a:stretch>
            <a:fillRect/>
          </a:stretch>
        </p:blipFill>
        <p:spPr bwMode="auto">
          <a:xfrm>
            <a:off x="395536" y="3501008"/>
            <a:ext cx="4104456" cy="3096344"/>
          </a:xfrm>
          <a:prstGeom prst="rect">
            <a:avLst/>
          </a:prstGeom>
          <a:noFill/>
          <a:ln w="9525">
            <a:noFill/>
            <a:miter lim="800000"/>
            <a:headEnd/>
            <a:tailEnd/>
          </a:ln>
          <a:effectLst/>
        </p:spPr>
      </p:pic>
      <p:pic>
        <p:nvPicPr>
          <p:cNvPr id="4" name="Рисунок 3" descr="3c508e0b34672d0b5628a673cd70f286.jpg.jpg"/>
          <p:cNvPicPr>
            <a:picLocks noChangeAspect="1"/>
          </p:cNvPicPr>
          <p:nvPr/>
        </p:nvPicPr>
        <p:blipFill>
          <a:blip r:embed="rId3" cstate="print"/>
          <a:stretch>
            <a:fillRect/>
          </a:stretch>
        </p:blipFill>
        <p:spPr>
          <a:xfrm>
            <a:off x="4788024" y="3501008"/>
            <a:ext cx="4032448" cy="3096344"/>
          </a:xfrm>
          <a:prstGeom prst="rect">
            <a:avLst/>
          </a:prstGeom>
        </p:spPr>
      </p:pic>
    </p:spTree>
  </p:cSld>
  <p:clrMapOvr>
    <a:masterClrMapping/>
  </p:clrMapOvr>
  <p:transition spd="slow">
    <p:wedge/>
  </p:transition>
  <p:timing>
    <p:tnLst>
      <p:par>
        <p:cTn id="1" dur="indefinite" restart="never" nodeType="tmRoot"/>
      </p:par>
    </p:tnLst>
  </p:timing>
</p:sld>
</file>

<file path=ppt/slides/slide1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191343" y="1484784"/>
            <a:ext cx="8712968" cy="2520280"/>
          </a:xfrm>
        </p:spPr>
        <p:txBody>
          <a:bodyPr>
            <a:noAutofit/>
          </a:bodyPr>
          <a:lstStyle/>
          <a:p>
            <a:pPr algn="just">
              <a:defRPr/>
            </a:pPr>
            <a:r>
              <a:rPr lang="ru-RU" sz="3200">
                <a:solidFill>
                  <a:srgbClr val="002060"/>
                </a:solidFill>
              </a:rPr>
              <a:t>В результате работы всех участников образовательного процесса, дети владеют навыками связной речи, могут самостоятельно пересказывать содержание доступного текста рассказа, сказки, могут рассказывать по зрительному плану, по схеме, по  сюжетной картинке, по серии сюжетных картинок, по представлению, работают по исправлению деформированного текста.</a:t>
            </a:r>
            <a:endParaRPr lang="ru-RU" sz="3200">
              <a:solidFill>
                <a:srgbClr val="002060"/>
              </a:solidFill>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792088"/>
          </a:xfrm>
        </p:spPr>
        <p:style>
          <a:lnRef idx="0">
            <a:schemeClr val="accent6"/>
          </a:lnRef>
          <a:fillRef idx="3">
            <a:schemeClr val="accent6"/>
          </a:fillRef>
          <a:effectRef idx="3">
            <a:schemeClr val="accent6"/>
          </a:effectRef>
          <a:fontRef idx="minor">
            <a:schemeClr val="lt1"/>
          </a:fontRef>
        </p:style>
        <p:txBody>
          <a:bodyPr>
            <a:normAutofit/>
          </a:bodyPr>
          <a:lstStyle/>
          <a:p>
            <a:r>
              <a:rPr lang="ru-RU" sz="3200" dirty="0" smtClean="0"/>
              <a:t>Литература:</a:t>
            </a:r>
            <a:endParaRPr lang="ru-RU" sz="3200" dirty="0"/>
          </a:p>
        </p:txBody>
      </p:sp>
      <p:sp>
        <p:nvSpPr>
          <p:cNvPr id="4" name="TextBox 3"/>
          <p:cNvSpPr txBox="1"/>
          <p:nvPr/>
        </p:nvSpPr>
        <p:spPr>
          <a:xfrm>
            <a:off x="179512" y="1124744"/>
            <a:ext cx="8784976" cy="5539978"/>
          </a:xfrm>
          <a:prstGeom prst="rect">
            <a:avLst/>
          </a:prstGeom>
          <a:noFill/>
        </p:spPr>
        <p:txBody>
          <a:bodyPr wrap="square" rtlCol="0">
            <a:spAutoFit/>
          </a:bodyPr>
          <a:lstStyle/>
          <a:p>
            <a:pPr algn="just"/>
            <a:r>
              <a:rPr lang="ru-RU" sz="2400" dirty="0" smtClean="0">
                <a:solidFill>
                  <a:schemeClr val="accent5">
                    <a:lumMod val="50000"/>
                  </a:schemeClr>
                </a:solidFill>
              </a:rPr>
              <a:t>1.Степанова О.А.  Организация  логопедической работы в дошкольном   образовательном учреждении. – М.: ТЦ Сфера,  2003. (Серия «Библиотека руководителя ДОУ</a:t>
            </a:r>
            <a:r>
              <a:rPr lang="ru-RU" sz="2400" dirty="0" smtClean="0">
                <a:solidFill>
                  <a:schemeClr val="accent5">
                    <a:lumMod val="50000"/>
                  </a:schemeClr>
                </a:solidFill>
              </a:rPr>
              <a:t>»)</a:t>
            </a:r>
          </a:p>
          <a:p>
            <a:pPr algn="just"/>
            <a:r>
              <a:rPr lang="ru-RU" sz="2400" dirty="0" smtClean="0">
                <a:solidFill>
                  <a:schemeClr val="accent5">
                    <a:lumMod val="50000"/>
                  </a:schemeClr>
                </a:solidFill>
              </a:rPr>
              <a:t>2.В.В.Коноваленко, С.В.Коноваленко  «Автоматизация звуков у детей. Комплект из четырёх альбомов: дидактический материал для логопедов.- М.: Издательство ГНОМ,2007.</a:t>
            </a:r>
            <a:endParaRPr lang="ru-RU" sz="2400" dirty="0" smtClean="0">
              <a:solidFill>
                <a:schemeClr val="accent5">
                  <a:lumMod val="50000"/>
                </a:schemeClr>
              </a:solidFill>
            </a:endParaRPr>
          </a:p>
          <a:p>
            <a:pPr algn="just"/>
            <a:r>
              <a:rPr lang="ru-RU" sz="2400" dirty="0" smtClean="0">
                <a:solidFill>
                  <a:schemeClr val="accent5">
                    <a:lumMod val="50000"/>
                  </a:schemeClr>
                </a:solidFill>
              </a:rPr>
              <a:t>3</a:t>
            </a:r>
            <a:r>
              <a:rPr lang="ru-RU" sz="2400" dirty="0" smtClean="0">
                <a:solidFill>
                  <a:schemeClr val="accent5">
                    <a:lumMod val="50000"/>
                  </a:schemeClr>
                </a:solidFill>
              </a:rPr>
              <a:t>. </a:t>
            </a:r>
            <a:r>
              <a:rPr lang="ru-RU" sz="2400" dirty="0" smtClean="0">
                <a:solidFill>
                  <a:schemeClr val="accent5">
                    <a:lumMod val="50000"/>
                  </a:schemeClr>
                </a:solidFill>
              </a:rPr>
              <a:t>Логопедические домашние задания для детей 5 – 7 лет с ОНР. </a:t>
            </a:r>
          </a:p>
          <a:p>
            <a:pPr algn="just"/>
            <a:r>
              <a:rPr lang="ru-RU" sz="2400" dirty="0" smtClean="0">
                <a:solidFill>
                  <a:schemeClr val="accent5">
                    <a:lumMod val="50000"/>
                  </a:schemeClr>
                </a:solidFill>
              </a:rPr>
              <a:t>Альбомы 1 - 4/ Н.Э. Теремкова. – М.: Издательство  ГНОМ, 2012.</a:t>
            </a:r>
          </a:p>
          <a:p>
            <a:pPr algn="just"/>
            <a:r>
              <a:rPr lang="ru-RU" sz="2400" dirty="0" smtClean="0">
                <a:solidFill>
                  <a:schemeClr val="accent5">
                    <a:lumMod val="50000"/>
                  </a:schemeClr>
                </a:solidFill>
              </a:rPr>
              <a:t>4</a:t>
            </a:r>
            <a:r>
              <a:rPr lang="ru-RU" sz="2400" dirty="0" smtClean="0">
                <a:solidFill>
                  <a:schemeClr val="accent5">
                    <a:lumMod val="50000"/>
                  </a:schemeClr>
                </a:solidFill>
              </a:rPr>
              <a:t>.Скворцова </a:t>
            </a:r>
            <a:r>
              <a:rPr lang="ru-RU" sz="2400" dirty="0" smtClean="0">
                <a:solidFill>
                  <a:schemeClr val="accent5">
                    <a:lumMod val="50000"/>
                  </a:schemeClr>
                </a:solidFill>
              </a:rPr>
              <a:t>И. Логопедические игры. – М.: ЗАО «Олма Медиа Групп», 2013. (Серия «Программа развития и обучения дошкольника</a:t>
            </a:r>
            <a:r>
              <a:rPr lang="ru-RU" sz="2400" dirty="0" smtClean="0">
                <a:solidFill>
                  <a:schemeClr val="accent5">
                    <a:lumMod val="50000"/>
                  </a:schemeClr>
                </a:solidFill>
              </a:rPr>
              <a:t>»)</a:t>
            </a:r>
          </a:p>
          <a:p>
            <a:pPr algn="just"/>
            <a:r>
              <a:rPr lang="ru-RU" sz="2400" dirty="0" smtClean="0">
                <a:solidFill>
                  <a:schemeClr val="accent5">
                    <a:lumMod val="50000"/>
                  </a:schemeClr>
                </a:solidFill>
              </a:rPr>
              <a:t>5. «Что не так?» (Серия «Книжки –малышки»). –М.: Издательство Айрис – пресс, 2014.</a:t>
            </a:r>
            <a:endParaRPr lang="ru-RU" sz="2400" dirty="0" smtClean="0">
              <a:solidFill>
                <a:schemeClr val="accent5">
                  <a:lumMod val="50000"/>
                </a:schemeClr>
              </a:solidFill>
            </a:endParaRPr>
          </a:p>
          <a:p>
            <a:pPr algn="just"/>
            <a:r>
              <a:rPr lang="ru-RU" sz="2400" dirty="0" smtClean="0">
                <a:solidFill>
                  <a:schemeClr val="accent5">
                    <a:lumMod val="50000"/>
                  </a:schemeClr>
                </a:solidFill>
              </a:rPr>
              <a:t>6</a:t>
            </a:r>
            <a:r>
              <a:rPr lang="ru-RU" sz="2400" dirty="0" smtClean="0">
                <a:solidFill>
                  <a:schemeClr val="accent5">
                    <a:lumMod val="50000"/>
                  </a:schemeClr>
                </a:solidFill>
              </a:rPr>
              <a:t>. </a:t>
            </a:r>
            <a:r>
              <a:rPr lang="ru-RU" sz="2400" dirty="0" smtClean="0">
                <a:solidFill>
                  <a:schemeClr val="accent5">
                    <a:lumMod val="50000"/>
                  </a:schemeClr>
                </a:solidFill>
              </a:rPr>
              <a:t>Интернет – ресурсы.</a:t>
            </a:r>
          </a:p>
          <a:p>
            <a:endParaRPr lang="ru-RU" dirty="0"/>
          </a:p>
        </p:txBody>
      </p:sp>
    </p:spTree>
  </p:cSld>
  <p:clrMapOvr>
    <a:masterClrMapping/>
  </p:clrMapOvr>
  <p:transition spd="slow">
    <p:wedge/>
  </p:transition>
  <p:timing>
    <p:tnLst>
      <p:par>
        <p:cTn id="1" dur="indefinite" restart="never" nodeType="tmRoot"/>
      </p:par>
    </p:tnLst>
  </p:timing>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179512" y="274638"/>
            <a:ext cx="8724800" cy="2362274"/>
          </a:xfrm>
        </p:spPr>
        <p:txBody>
          <a:bodyPr>
            <a:normAutofit/>
          </a:bodyPr>
          <a:lstStyle/>
          <a:p>
            <a:pPr lvl="0">
              <a:defRPr/>
            </a:pPr>
            <a:r>
              <a:rPr xmlns:mc="http://schemas.openxmlformats.org/markup-compatibility/2006" xmlns:hp="http://schemas.haansoft.com/office/presentation/8.0" lang="ru-RU" sz="28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Коррекция фонетико-фонематической  стороны речи</a:t>
            </a:r>
            <a:endParaRPr xmlns:mc="http://schemas.openxmlformats.org/markup-compatibility/2006" xmlns:hp="http://schemas.haansoft.com/office/presentation/8.0" lang="ru-RU" sz="28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a:p>
            <a:pPr lvl="0">
              <a:defRPr/>
            </a:pPr>
            <a:endParaRPr xmlns:mc="http://schemas.openxmlformats.org/markup-compatibility/2006" xmlns:hp="http://schemas.haansoft.com/office/presentation/8.0" lang="ru-RU" sz="28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a:p>
            <a:pPr lvl="0" algn="l">
              <a:defRPr/>
            </a:pPr>
            <a:r>
              <a:rPr lang="ru-RU" sz="2400" b="1">
                <a:solidFill>
                  <a:schemeClr val="tx1"/>
                </a:solidFill>
              </a:rPr>
              <a:t>Закрепление  произношения звуков изолированно, в слогах</a:t>
            </a:r>
            <a:r>
              <a:rPr lang="en-US" altLang="ru-RU" sz="2400" b="1">
                <a:solidFill>
                  <a:schemeClr val="tx1"/>
                </a:solidFill>
              </a:rPr>
              <a:t>,</a:t>
            </a:r>
            <a:r>
              <a:rPr lang="ru-RU" altLang="en-US" sz="2400" b="1">
                <a:solidFill>
                  <a:schemeClr val="tx1"/>
                </a:solidFill>
              </a:rPr>
              <a:t> словах </a:t>
            </a:r>
            <a:r>
              <a:rPr lang="ru-RU" sz="2400" b="1">
                <a:solidFill>
                  <a:schemeClr val="tx1"/>
                </a:solidFill>
              </a:rPr>
              <a:t> с использованием </a:t>
            </a:r>
            <a:r>
              <a:rPr lang="ru-RU" altLang="en-US" sz="2400" b="1">
                <a:solidFill>
                  <a:schemeClr val="tx1"/>
                </a:solidFill>
              </a:rPr>
              <a:t>традиционных и авторских </a:t>
            </a:r>
            <a:r>
              <a:rPr lang="ru-RU" sz="2400" b="1">
                <a:solidFill>
                  <a:schemeClr val="tx1"/>
                </a:solidFill>
              </a:rPr>
              <a:t> игровых приёмов</a:t>
            </a:r>
            <a:endParaRPr lang="ru-RU" sz="2400" b="1">
              <a:solidFill>
                <a:schemeClr val="tx1"/>
              </a:solidFill>
            </a:endParaRPr>
          </a:p>
        </p:txBody>
      </p:sp>
      <p:pic>
        <p:nvPicPr>
          <p:cNvPr id="5" name="Содержимое 3" descr="0.JPG"/>
          <p:cNvPicPr>
            <a:picLocks noChangeAspect="1"/>
          </p:cNvPicPr>
          <p:nvPr/>
        </p:nvPicPr>
        <p:blipFill rotWithShape="1">
          <a:blip r:embed="rId2"/>
          <a:stretch>
            <a:fillRect/>
          </a:stretch>
        </p:blipFill>
        <p:spPr>
          <a:xfrm>
            <a:off x="551384" y="2852936"/>
            <a:ext cx="3600400" cy="3168352"/>
          </a:xfrm>
          <a:prstGeom prst="rect">
            <a:avLst/>
          </a:prstGeom>
        </p:spPr>
      </p:pic>
      <p:pic>
        <p:nvPicPr>
          <p:cNvPr id="6" name="Содержимое 3" descr="1 В СЛОВАХ.jpg"/>
          <p:cNvPicPr>
            <a:picLocks noGrp="1" noChangeAspect="1"/>
          </p:cNvPicPr>
          <p:nvPr>
            <p:ph idx="1"/>
          </p:nvPr>
        </p:nvPicPr>
        <p:blipFill rotWithShape="1">
          <a:blip r:embed="rId3"/>
          <a:stretch>
            <a:fillRect/>
          </a:stretch>
        </p:blipFill>
        <p:spPr>
          <a:xfrm>
            <a:off x="4685928" y="2852936"/>
            <a:ext cx="3642320" cy="3096343"/>
          </a:xfrm>
        </p:spPr>
      </p:pic>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457200" y="274638"/>
            <a:ext cx="8229600" cy="1498178"/>
          </a:xfrm>
        </p:spPr>
        <p:txBody>
          <a:bodyPr>
            <a:normAutofit/>
          </a:bodyPr>
          <a:lstStyle/>
          <a:p>
            <a:pPr lvl="0">
              <a:defRPr/>
            </a:pPr>
            <a:r>
              <a:rPr lang="ru-RU" altLang="en-US" sz="2400" b="1"/>
              <a:t>Автоматизация и дифференциация </a:t>
            </a:r>
            <a:r>
              <a:rPr lang="ru-RU" sz="2400" b="1"/>
              <a:t>произношения звуков </a:t>
            </a:r>
            <a:br>
              <a:rPr lang="ru-RU" sz="2400" b="1"/>
            </a:br>
            <a:r>
              <a:rPr lang="ru-RU" sz="2400" b="1"/>
              <a:t>в словах</a:t>
            </a:r>
            <a:r>
              <a:rPr lang="ru-RU" altLang="en-US" sz="2400" b="1"/>
              <a:t> и предложениях </a:t>
            </a:r>
            <a:r>
              <a:rPr lang="ru-RU" sz="2400" b="1"/>
              <a:t> с использованием традиционных и авторских  игр </a:t>
            </a:r>
            <a:endParaRPr lang="ru-RU" sz="2400" b="1"/>
          </a:p>
        </p:txBody>
      </p:sp>
      <p:pic>
        <p:nvPicPr>
          <p:cNvPr id="4" name="Содержимое 3" descr="4 ДИФФЕРЕНЦИАЦИЯ В СЛОВАХ.jpg"/>
          <p:cNvPicPr>
            <a:picLocks noGrp="1" noChangeAspect="1"/>
          </p:cNvPicPr>
          <p:nvPr>
            <p:ph idx="1"/>
          </p:nvPr>
        </p:nvPicPr>
        <p:blipFill rotWithShape="1">
          <a:blip r:embed="rId2"/>
          <a:stretch>
            <a:fillRect/>
          </a:stretch>
        </p:blipFill>
        <p:spPr>
          <a:xfrm>
            <a:off x="323529" y="2348880"/>
            <a:ext cx="3960440" cy="3733875"/>
          </a:xfrm>
        </p:spPr>
      </p:pic>
      <p:pic>
        <p:nvPicPr>
          <p:cNvPr id="5" name="Рисунок 4" descr="4 ДИФФЕРЕНЦИАЦИЯ.jpg"/>
          <p:cNvPicPr>
            <a:picLocks noChangeAspect="1"/>
          </p:cNvPicPr>
          <p:nvPr/>
        </p:nvPicPr>
        <p:blipFill rotWithShape="1">
          <a:blip r:embed="rId3"/>
          <a:stretch>
            <a:fillRect/>
          </a:stretch>
        </p:blipFill>
        <p:spPr>
          <a:xfrm>
            <a:off x="4499992" y="2348880"/>
            <a:ext cx="4392488" cy="3744416"/>
          </a:xfrm>
          <a:prstGeom prst="rect">
            <a:avLst/>
          </a:prstGeom>
        </p:spPr>
      </p:pic>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1143000"/>
          </a:xfrm>
        </p:spPr>
        <p:txBody>
          <a:bodyPr>
            <a:normAutofit/>
          </a:bodyPr>
          <a:lstStyle/>
          <a:p>
            <a:r>
              <a:rPr lang="ru-RU" sz="3200" b="1" dirty="0" smtClean="0">
                <a:solidFill>
                  <a:srgbClr val="FF0000"/>
                </a:solidFill>
              </a:rPr>
              <a:t>Коррекция звукопроизношения с использованием ИКТ</a:t>
            </a:r>
            <a:endParaRPr lang="ru-RU" sz="3200" b="1" dirty="0">
              <a:solidFill>
                <a:srgbClr val="FF0000"/>
              </a:solidFill>
            </a:endParaRPr>
          </a:p>
        </p:txBody>
      </p:sp>
      <p:sp>
        <p:nvSpPr>
          <p:cNvPr id="3" name="Текст 2"/>
          <p:cNvSpPr>
            <a:spLocks noGrp="1"/>
          </p:cNvSpPr>
          <p:nvPr>
            <p:ph type="body" idx="1"/>
          </p:nvPr>
        </p:nvSpPr>
        <p:spPr>
          <a:xfrm>
            <a:off x="395536" y="1535113"/>
            <a:ext cx="3888432" cy="639762"/>
          </a:xfrm>
        </p:spPr>
        <p:txBody>
          <a:bodyPr/>
          <a:lstStyle/>
          <a:p>
            <a:pPr algn="ctr"/>
            <a:r>
              <a:rPr lang="ru-RU" dirty="0" smtClean="0">
                <a:solidFill>
                  <a:srgbClr val="7030A0"/>
                </a:solidFill>
              </a:rPr>
              <a:t>Из опыта работы коллег</a:t>
            </a:r>
            <a:endParaRPr lang="ru-RU" dirty="0">
              <a:solidFill>
                <a:srgbClr val="7030A0"/>
              </a:solidFill>
            </a:endParaRPr>
          </a:p>
        </p:txBody>
      </p:sp>
      <p:pic>
        <p:nvPicPr>
          <p:cNvPr id="1026" name="Picture 2"/>
          <p:cNvPicPr>
            <a:picLocks noGrp="1" noChangeAspect="1" noChangeArrowheads="1"/>
          </p:cNvPicPr>
          <p:nvPr>
            <p:ph sz="half" idx="2"/>
          </p:nvPr>
        </p:nvPicPr>
        <p:blipFill>
          <a:blip r:embed="rId2" cstate="print"/>
          <a:stretch>
            <a:fillRect/>
          </a:stretch>
        </p:blipFill>
        <p:spPr bwMode="auto">
          <a:xfrm>
            <a:off x="4572000" y="2420888"/>
            <a:ext cx="4392488" cy="3456384"/>
          </a:xfrm>
          <a:prstGeom prst="rect">
            <a:avLst/>
          </a:prstGeom>
          <a:noFill/>
          <a:ln w="9525">
            <a:noFill/>
            <a:miter lim="800000"/>
            <a:headEnd/>
            <a:tailEnd/>
          </a:ln>
          <a:effectLst/>
        </p:spPr>
      </p:pic>
      <p:sp>
        <p:nvSpPr>
          <p:cNvPr id="5" name="Текст 4"/>
          <p:cNvSpPr>
            <a:spLocks noGrp="1"/>
          </p:cNvSpPr>
          <p:nvPr>
            <p:ph type="body" sz="quarter" idx="3"/>
          </p:nvPr>
        </p:nvSpPr>
        <p:spPr>
          <a:xfrm>
            <a:off x="4427984" y="1535113"/>
            <a:ext cx="4536503" cy="639762"/>
          </a:xfrm>
        </p:spPr>
        <p:txBody>
          <a:bodyPr>
            <a:normAutofit/>
          </a:bodyPr>
          <a:lstStyle/>
          <a:p>
            <a:pPr algn="ctr"/>
            <a:r>
              <a:rPr lang="ru-RU" dirty="0" smtClean="0">
                <a:solidFill>
                  <a:srgbClr val="7030A0"/>
                </a:solidFill>
              </a:rPr>
              <a:t>Из собственного опыта работы</a:t>
            </a:r>
            <a:endParaRPr lang="ru-RU" dirty="0">
              <a:solidFill>
                <a:srgbClr val="7030A0"/>
              </a:solidFill>
            </a:endParaRPr>
          </a:p>
        </p:txBody>
      </p:sp>
      <p:pic>
        <p:nvPicPr>
          <p:cNvPr id="4" name="Picture 2"/>
          <p:cNvPicPr>
            <a:picLocks noChangeAspect="1" noChangeArrowheads="1"/>
          </p:cNvPicPr>
          <p:nvPr/>
        </p:nvPicPr>
        <p:blipFill>
          <a:blip r:embed="rId3" cstate="print"/>
          <a:srcRect/>
          <a:stretch>
            <a:fillRect/>
          </a:stretch>
        </p:blipFill>
        <p:spPr bwMode="auto">
          <a:xfrm>
            <a:off x="179512" y="2420888"/>
            <a:ext cx="4320480" cy="3528392"/>
          </a:xfrm>
          <a:prstGeom prst="rect">
            <a:avLst/>
          </a:prstGeom>
          <a:noFill/>
          <a:ln w="9525">
            <a:noFill/>
            <a:miter lim="800000"/>
            <a:headEnd/>
            <a:tailEnd/>
          </a:ln>
          <a:effectLst/>
        </p:spPr>
      </p:pic>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Игры и упражнения  на развитие навыков звукового анализа</a:t>
            </a:r>
            <a:endParaRPr lang="ru-RU" sz="3200" b="1" dirty="0">
              <a:solidFill>
                <a:srgbClr val="C00000"/>
              </a:solidFill>
            </a:endParaRPr>
          </a:p>
        </p:txBody>
      </p:sp>
      <p:pic>
        <p:nvPicPr>
          <p:cNvPr id="4" name="Содержимое 3" descr="2 ЗВУКОВОЙ АНАЛИЗ.jpg"/>
          <p:cNvPicPr>
            <a:picLocks noGrp="1" noChangeAspect="1"/>
          </p:cNvPicPr>
          <p:nvPr>
            <p:ph idx="1"/>
          </p:nvPr>
        </p:nvPicPr>
        <p:blipFill>
          <a:blip r:embed="rId2" cstate="print"/>
          <a:stretch>
            <a:fillRect/>
          </a:stretch>
        </p:blipFill>
        <p:spPr>
          <a:xfrm>
            <a:off x="1187624" y="1484784"/>
            <a:ext cx="6840759" cy="4824536"/>
          </a:xfrm>
        </p:spPr>
      </p:pic>
    </p:spTree>
  </p:cSld>
  <p:clrMapOvr>
    <a:masterClrMapping/>
  </p:clrMapOvr>
  <p:transition spd="slow">
    <p:wedge/>
  </p:transition>
  <p:timing>
    <p:tnLst>
      <p:par>
        <p:cTn id="1" dur="indefinite" restart="never" nodeType="tmRoot"/>
      </p:par>
    </p:tnLst>
  </p:timing>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0"/>
          </p:nvPr>
        </p:nvSpPr>
        <p:spPr>
          <a:xfrm>
            <a:off x="395536" y="332656"/>
            <a:ext cx="8424936" cy="1872208"/>
          </a:xfrm>
          <a:solidFill>
            <a:schemeClr val="accent5">
              <a:lumMod val="40000"/>
              <a:lumOff val="60000"/>
            </a:schemeClr>
          </a:solidFill>
          <a:ln>
            <a:solidFill>
              <a:schemeClr val="accent5">
                <a:lumMod val="60000"/>
                <a:lumOff val="40000"/>
              </a:schemeClr>
            </a:solidFill>
          </a:ln>
          <a:effectLst>
            <a:glow rad="139700">
              <a:schemeClr val="accent4">
                <a:satMod val="175000"/>
                <a:alpha val="40000"/>
              </a:schemeClr>
            </a:glow>
          </a:effectLst>
        </p:spPr>
        <p:txBody>
          <a:bodyPr>
            <a:normAutofit/>
          </a:bodyPr>
          <a:lstStyle/>
          <a:p>
            <a:pPr algn="just">
              <a:defRPr/>
            </a:pPr>
            <a:br>
              <a:rPr xmlns:mc="http://schemas.openxmlformats.org/markup-compatibility/2006" xmlns:hp="http://schemas.haansoft.com/office/presentation/8.0" lang="ru-RU" sz="31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br>
            <a:r>
              <a:rPr xmlns:mc="http://schemas.openxmlformats.org/markup-compatibility/2006" xmlns:hp="http://schemas.haansoft.com/office/presentation/8.0" lang="ru-RU" sz="31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Серия лексико–грамматических заданий</a:t>
            </a:r>
            <a:br>
              <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br>
            <a:r>
              <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t> </a:t>
            </a:r>
            <a:br>
              <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rPr>
            </a:br>
            <a:endParaRPr xmlns:mc="http://schemas.openxmlformats.org/markup-compatibility/2006" xmlns:hp="http://schemas.haansoft.com/office/presentation/8.0" lang="ru-RU" sz="2400" b="1" spc="50" mc:Ignorable="hp" hp:hslEmbossed="0">
              <a:ln w="11430"/>
              <a:gradFill>
                <a:gsLst>
                  <a:gs pos="25000">
                    <a:schemeClr val="accent2">
                      <a:satMod val="155000"/>
                    </a:schemeClr>
                  </a:gs>
                  <a:gs pos="100000">
                    <a:schemeClr val="accent2">
                      <a:shade val="45000"/>
                      <a:satMod val="165000"/>
                    </a:schemeClr>
                  </a:gs>
                </a:gsLst>
                <a:lin ang="5400000" scaled="0"/>
              </a:gra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395536" y="2492896"/>
            <a:ext cx="8496944" cy="4032448"/>
          </a:xfrm>
        </p:spPr>
        <p:txBody>
          <a:bodyPr>
            <a:normAutofit lnSpcReduction="10000"/>
          </a:bodyPr>
          <a:lstStyle/>
          <a:p>
            <a:pPr algn="l">
              <a:defRPr/>
            </a:pPr>
            <a:r>
              <a:rPr lang="ru-RU" sz="2600" b="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scaled="0"/>
                </a:gradFill>
                <a:effectLst>
                  <a:innerShdw blurRad="69850" dist="43180" dir="5400000">
                    <a:srgbClr val="000000">
                      <a:alpha val="65000"/>
                    </a:srgbClr>
                  </a:innerShdw>
                </a:effectLst>
              </a:rPr>
              <a:t>направлена на обогащение  словаря, а главное,-  на стимулирование и использование в активной речи ребёнка полученных знаний, путём упражнений на словообразование, изменение по родам, числам и падежам, на согласование прилагательных и числительных с существительными; словоизменение при помощи приставок, суффиксов, объединение основ; подбор родственных, обобщающих и уточняющих слов.</a:t>
            </a:r>
            <a:br>
              <a:rPr lang="ru-RU" sz="2600" b="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scaled="0"/>
                </a:gradFill>
                <a:effectLst>
                  <a:innerShdw blurRad="69850" dist="43180" dir="5400000">
                    <a:srgbClr val="000000">
                      <a:alpha val="65000"/>
                    </a:srgbClr>
                  </a:innerShdw>
                </a:effectLst>
              </a:rPr>
            </a:br>
            <a:r>
              <a:rPr lang="ru-RU" sz="2600" b="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scaled="0"/>
                </a:gradFill>
                <a:effectLst>
                  <a:innerShdw blurRad="69850" dist="43180" dir="5400000">
                    <a:srgbClr val="000000">
                      <a:alpha val="65000"/>
                    </a:srgbClr>
                  </a:innerShdw>
                </a:effectLst>
              </a:rPr>
              <a:t> </a:t>
            </a:r>
            <a:br>
              <a:rPr lang="ru-RU" b="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scaled="0"/>
                </a:gradFill>
                <a:effectLst>
                  <a:innerShdw blurRad="69850" dist="43180" dir="5400000">
                    <a:srgbClr val="000000">
                      <a:alpha val="65000"/>
                    </a:srgbClr>
                  </a:innerShdw>
                </a:effectLst>
              </a:rPr>
            </a:br>
            <a:endParaRPr lang="ru-RU" b="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scaled="0"/>
              </a:gradFill>
              <a:effectLst>
                <a:innerShdw blurRad="69850" dist="43180" dir="5400000">
                  <a:srgbClr val="000000">
                    <a:alpha val="65000"/>
                  </a:srgbClr>
                </a:innerShdw>
              </a:effectLst>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457200" y="274638"/>
            <a:ext cx="8229600" cy="634082"/>
          </a:xfrm>
          <a:solidFill>
            <a:schemeClr val="accent5">
              <a:lumMod val="40000"/>
              <a:lumOff val="60000"/>
            </a:schemeClr>
          </a:solidFill>
        </p:spPr>
        <p:txBody>
          <a:bodyPr>
            <a:normAutofit fontScale="90000"/>
          </a:bodyPr>
          <a:lstStyle/>
          <a:p>
            <a:pPr lvl="0">
              <a:defRPr/>
            </a:pPr>
            <a:r>
              <a:rPr lang="ru-RU" b="1"/>
              <a:t>«Кто это?</a:t>
            </a:r>
            <a:r>
              <a:rPr lang="en-US" altLang="ru-RU" b="1"/>
              <a:t>(</a:t>
            </a:r>
            <a:r>
              <a:rPr lang="ru-RU" altLang="en-US" b="1"/>
              <a:t> Что это</a:t>
            </a:r>
            <a:r>
              <a:rPr lang="en-US" altLang="ru-RU" b="1"/>
              <a:t>?)</a:t>
            </a:r>
            <a:r>
              <a:rPr lang="ru-RU" b="1"/>
              <a:t>»</a:t>
            </a:r>
            <a:endParaRPr lang="ru-RU" b="1"/>
          </a:p>
        </p:txBody>
      </p:sp>
      <p:sp>
        <p:nvSpPr>
          <p:cNvPr id="3" name="Текст 2"/>
          <p:cNvSpPr>
            <a:spLocks noGrp="1"/>
          </p:cNvSpPr>
          <p:nvPr>
            <p:ph type="body" idx="1"/>
          </p:nvPr>
        </p:nvSpPr>
        <p:spPr>
          <a:xfrm>
            <a:off x="251520" y="1268760"/>
            <a:ext cx="4245868" cy="1800200"/>
          </a:xfrm>
        </p:spPr>
        <p:txBody>
          <a:bodyPr>
            <a:normAutofit/>
          </a:bodyPr>
          <a:lstStyle/>
          <a:p>
            <a:pPr algn="ctr">
              <a:defRPr/>
            </a:pPr>
            <a:r>
              <a:rPr lang="ru-RU"/>
              <a:t>Назови: «Кто это?»  </a:t>
            </a:r>
            <a:endParaRPr lang="ru-RU"/>
          </a:p>
          <a:p>
            <a:pPr lvl="0">
              <a:defRPr/>
            </a:pPr>
            <a:r>
              <a:rPr lang="ru-RU" b="0">
                <a:ln w="9525">
                  <a:solidFill>
                    <a:srgbClr val="ff0000"/>
                  </a:solidFill>
                </a:ln>
              </a:rPr>
              <a:t>Слова – наименования:     </a:t>
            </a:r>
            <a:r>
              <a:rPr lang="ru-RU" b="0"/>
              <a:t>названия животных,  частей их тела,  детёнышей .</a:t>
            </a:r>
            <a:endParaRPr lang="ru-RU" b="0"/>
          </a:p>
        </p:txBody>
      </p:sp>
      <p:pic>
        <p:nvPicPr>
          <p:cNvPr id="1026" name="Picture 2" descr="C:\Users\Лариса\Desktop\P1030214.JPG"/>
          <p:cNvPicPr>
            <a:picLocks noGrp="1" noChangeAspect="1" noChangeArrowheads="1"/>
          </p:cNvPicPr>
          <p:nvPr>
            <p:ph sz="half" idx="2"/>
          </p:nvPr>
        </p:nvPicPr>
        <p:blipFill rotWithShape="1">
          <a:blip r:embed="rId2">
            <a:lum bright="-10000" contrast="30000"/>
          </a:blip>
          <a:stretch>
            <a:fillRect/>
          </a:stretch>
        </p:blipFill>
        <p:spPr>
          <a:xfrm>
            <a:off x="323528" y="3501008"/>
            <a:ext cx="4104456" cy="2639184"/>
          </a:xfrm>
          <a:prstGeom prst="rect">
            <a:avLst/>
          </a:prstGeom>
          <a:noFill/>
        </p:spPr>
      </p:pic>
      <p:sp>
        <p:nvSpPr>
          <p:cNvPr id="5" name="Текст 4"/>
          <p:cNvSpPr>
            <a:spLocks noGrp="1"/>
          </p:cNvSpPr>
          <p:nvPr>
            <p:ph type="body" sz="quarter" idx="3"/>
          </p:nvPr>
        </p:nvSpPr>
        <p:spPr>
          <a:xfrm>
            <a:off x="4499992" y="1196752"/>
            <a:ext cx="4247455" cy="1800200"/>
          </a:xfrm>
        </p:spPr>
        <p:txBody>
          <a:bodyPr>
            <a:normAutofit/>
          </a:bodyPr>
          <a:lstStyle/>
          <a:p>
            <a:pPr lvl="0">
              <a:defRPr/>
            </a:pPr>
            <a:r>
              <a:rPr lang="ru-RU" b="0"/>
              <a:t>Дополнительно дети запоминают места обитания  животных, чем питаются, какую пользу приносят.</a:t>
            </a:r>
            <a:endParaRPr lang="ru-RU" b="0"/>
          </a:p>
        </p:txBody>
      </p:sp>
      <p:pic>
        <p:nvPicPr>
          <p:cNvPr id="4" name="Picture 2" descr="C:\Users\Лариса\Desktop\P1030215.JPG"/>
          <p:cNvPicPr>
            <a:picLocks noGrp="1" noChangeAspect="1" noChangeArrowheads="1"/>
          </p:cNvPicPr>
          <p:nvPr>
            <p:ph sz="quarter" idx="4"/>
          </p:nvPr>
        </p:nvPicPr>
        <p:blipFill rotWithShape="1">
          <a:blip r:embed="rId3">
            <a:lum bright="-20000" contrast="30000"/>
          </a:blip>
          <a:stretch>
            <a:fillRect/>
          </a:stretch>
        </p:blipFill>
        <p:spPr>
          <a:xfrm>
            <a:off x="4572000" y="3501008"/>
            <a:ext cx="4248472" cy="2664122"/>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spd="med" mc:Ignorable="p14" p14:dur="1000">
        <p:wedge/>
      </p:transition>
    </mc:Choice>
    <mc:Fallback>
      <p:transition xmlns:mc="http://schemas.openxmlformats.org/markup-compatibility/2006" xmlns:hp="http://schemas.haansoft.com/office/presentation/8.0" spd="med" mc:Ignorable="hp" hp:hslDur="1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Autofit/>
          </a:bodyPr>
          <a:lstStyle/>
          <a:p>
            <a:r>
              <a:rPr lang="ru-RU" sz="2400" b="1" dirty="0" smtClean="0"/>
              <a:t>Образование относительных имён прилагательных</a:t>
            </a:r>
            <a:endParaRPr lang="ru-RU" sz="2400" b="1" dirty="0"/>
          </a:p>
        </p:txBody>
      </p:sp>
      <p:sp>
        <p:nvSpPr>
          <p:cNvPr id="3" name="Текст 2"/>
          <p:cNvSpPr>
            <a:spLocks noGrp="1"/>
          </p:cNvSpPr>
          <p:nvPr>
            <p:ph type="body" idx="1"/>
          </p:nvPr>
        </p:nvSpPr>
        <p:spPr>
          <a:xfrm>
            <a:off x="457200" y="764704"/>
            <a:ext cx="3178696" cy="1944216"/>
          </a:xfrm>
        </p:spPr>
        <p:txBody>
          <a:bodyPr>
            <a:normAutofit/>
          </a:bodyPr>
          <a:lstStyle/>
          <a:p>
            <a:r>
              <a:rPr lang="ru-RU" sz="1800" dirty="0" smtClean="0">
                <a:solidFill>
                  <a:srgbClr val="FF0000"/>
                </a:solidFill>
              </a:rPr>
              <a:t>Слова – определения,  навыки словообразования, согласование слов .</a:t>
            </a:r>
          </a:p>
          <a:p>
            <a:r>
              <a:rPr lang="ru-RU" sz="1800" b="0" dirty="0" smtClean="0"/>
              <a:t>«</a:t>
            </a:r>
            <a:r>
              <a:rPr lang="ru-RU" sz="1800" b="0" dirty="0" smtClean="0">
                <a:solidFill>
                  <a:srgbClr val="FF0000"/>
                </a:solidFill>
              </a:rPr>
              <a:t>Какой</a:t>
            </a:r>
            <a:r>
              <a:rPr lang="ru-RU" sz="1800" b="0" dirty="0" smtClean="0"/>
              <a:t> пирог?»,</a:t>
            </a:r>
          </a:p>
          <a:p>
            <a:r>
              <a:rPr lang="ru-RU" sz="1800" b="0" dirty="0" smtClean="0"/>
              <a:t> «</a:t>
            </a:r>
            <a:r>
              <a:rPr lang="ru-RU" sz="1800" b="0" dirty="0" smtClean="0">
                <a:solidFill>
                  <a:srgbClr val="FF0000"/>
                </a:solidFill>
              </a:rPr>
              <a:t>Какое </a:t>
            </a:r>
            <a:r>
              <a:rPr lang="ru-RU" sz="1800" b="0" dirty="0" smtClean="0"/>
              <a:t>варенье?», </a:t>
            </a:r>
          </a:p>
          <a:p>
            <a:r>
              <a:rPr lang="ru-RU" sz="1800" b="0" dirty="0" smtClean="0"/>
              <a:t>«</a:t>
            </a:r>
            <a:r>
              <a:rPr lang="ru-RU" sz="1800" b="0" dirty="0" smtClean="0">
                <a:solidFill>
                  <a:srgbClr val="FF0000"/>
                </a:solidFill>
              </a:rPr>
              <a:t>Какой</a:t>
            </a:r>
            <a:r>
              <a:rPr lang="ru-RU" sz="1800" b="0" dirty="0" smtClean="0"/>
              <a:t> сок?»</a:t>
            </a:r>
            <a:endParaRPr lang="ru-RU" sz="1800" b="0" dirty="0"/>
          </a:p>
        </p:txBody>
      </p:sp>
      <p:pic>
        <p:nvPicPr>
          <p:cNvPr id="1026" name="Picture 2" descr="C:\Users\Лариса\Desktop\P1030197.JPG"/>
          <p:cNvPicPr>
            <a:picLocks noGrp="1" noChangeAspect="1" noChangeArrowheads="1"/>
          </p:cNvPicPr>
          <p:nvPr>
            <p:ph sz="half" idx="2"/>
          </p:nvPr>
        </p:nvPicPr>
        <p:blipFill>
          <a:blip r:embed="rId2" cstate="print">
            <a:lum bright="-10000" contrast="10000"/>
          </a:blip>
          <a:stretch>
            <a:fillRect/>
          </a:stretch>
        </p:blipFill>
        <p:spPr bwMode="auto">
          <a:xfrm>
            <a:off x="2339752" y="2708920"/>
            <a:ext cx="6480720" cy="3600400"/>
          </a:xfrm>
          <a:prstGeom prst="rect">
            <a:avLst/>
          </a:prstGeom>
          <a:noFill/>
        </p:spPr>
      </p:pic>
      <p:sp>
        <p:nvSpPr>
          <p:cNvPr id="5" name="Текст 4"/>
          <p:cNvSpPr>
            <a:spLocks noGrp="1"/>
          </p:cNvSpPr>
          <p:nvPr>
            <p:ph type="body" sz="quarter" idx="3"/>
          </p:nvPr>
        </p:nvSpPr>
        <p:spPr>
          <a:xfrm>
            <a:off x="3923929" y="908720"/>
            <a:ext cx="4762872" cy="1440159"/>
          </a:xfrm>
        </p:spPr>
        <p:txBody>
          <a:bodyPr>
            <a:normAutofit/>
          </a:bodyPr>
          <a:lstStyle/>
          <a:p>
            <a:r>
              <a:rPr lang="ru-RU" sz="1800" b="0" dirty="0" smtClean="0"/>
              <a:t>из яблок – </a:t>
            </a:r>
            <a:r>
              <a:rPr lang="ru-RU" sz="1800" b="0" dirty="0" smtClean="0">
                <a:solidFill>
                  <a:srgbClr val="FF0000"/>
                </a:solidFill>
              </a:rPr>
              <a:t>яблочная</a:t>
            </a:r>
            <a:r>
              <a:rPr lang="ru-RU" sz="1800" b="0" dirty="0" smtClean="0"/>
              <a:t>  начинка пирога</a:t>
            </a:r>
          </a:p>
          <a:p>
            <a:r>
              <a:rPr lang="ru-RU" sz="1800" b="0" dirty="0" smtClean="0"/>
              <a:t>из слив –   </a:t>
            </a:r>
            <a:r>
              <a:rPr lang="ru-RU" sz="1800" b="0" dirty="0" smtClean="0">
                <a:solidFill>
                  <a:srgbClr val="FF0000"/>
                </a:solidFill>
              </a:rPr>
              <a:t>сливовое </a:t>
            </a:r>
            <a:r>
              <a:rPr lang="ru-RU" sz="1800" b="0" dirty="0" smtClean="0"/>
              <a:t>варенье</a:t>
            </a:r>
          </a:p>
          <a:p>
            <a:r>
              <a:rPr lang="ru-RU" sz="1800" b="0" dirty="0" smtClean="0"/>
              <a:t>из груш –  </a:t>
            </a:r>
            <a:r>
              <a:rPr lang="ru-RU" sz="1800" b="0" dirty="0" smtClean="0">
                <a:solidFill>
                  <a:srgbClr val="FF0000"/>
                </a:solidFill>
              </a:rPr>
              <a:t>грушевый</a:t>
            </a:r>
            <a:r>
              <a:rPr lang="ru-RU" sz="1800" b="0" dirty="0" smtClean="0"/>
              <a:t> сок…</a:t>
            </a:r>
            <a:endParaRPr lang="ru-RU" sz="1800" b="0" dirty="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568952" cy="1143000"/>
          </a:xfrm>
        </p:spPr>
        <p:txBody>
          <a:bodyPr>
            <a:normAutofit/>
          </a:bodyPr>
          <a:lstStyle/>
          <a:p>
            <a:r>
              <a:rPr lang="ru-RU" sz="2400" b="1" dirty="0" smtClean="0"/>
              <a:t> Образование притяжательных имён прилагательных.</a:t>
            </a:r>
            <a:br>
              <a:rPr lang="ru-RU" sz="2400" b="1" dirty="0" smtClean="0"/>
            </a:br>
            <a:r>
              <a:rPr lang="ru-RU" sz="2400" b="1" dirty="0" smtClean="0">
                <a:solidFill>
                  <a:srgbClr val="FF0000"/>
                </a:solidFill>
              </a:rPr>
              <a:t>Игры с прищепками.</a:t>
            </a:r>
            <a:endParaRPr lang="ru-RU" sz="2400" b="1" dirty="0">
              <a:solidFill>
                <a:srgbClr val="FF0000"/>
              </a:solidFill>
            </a:endParaRPr>
          </a:p>
        </p:txBody>
      </p:sp>
      <p:sp>
        <p:nvSpPr>
          <p:cNvPr id="3" name="Текст 2"/>
          <p:cNvSpPr>
            <a:spLocks noGrp="1"/>
          </p:cNvSpPr>
          <p:nvPr>
            <p:ph type="body" idx="1"/>
          </p:nvPr>
        </p:nvSpPr>
        <p:spPr>
          <a:xfrm>
            <a:off x="179512" y="1340768"/>
            <a:ext cx="4317876" cy="936104"/>
          </a:xfrm>
        </p:spPr>
        <p:txBody>
          <a:bodyPr>
            <a:normAutofit/>
          </a:bodyPr>
          <a:lstStyle/>
          <a:p>
            <a:pPr algn="ctr"/>
            <a:r>
              <a:rPr lang="ru-RU" dirty="0" smtClean="0">
                <a:solidFill>
                  <a:srgbClr val="00B050"/>
                </a:solidFill>
              </a:rPr>
              <a:t>Чья голова? </a:t>
            </a:r>
          </a:p>
          <a:p>
            <a:pPr algn="ctr"/>
            <a:r>
              <a:rPr lang="ru-RU" dirty="0" smtClean="0">
                <a:solidFill>
                  <a:srgbClr val="00B050"/>
                </a:solidFill>
              </a:rPr>
              <a:t>Чем питается животное?</a:t>
            </a:r>
            <a:endParaRPr lang="ru-RU" dirty="0">
              <a:solidFill>
                <a:srgbClr val="00B050"/>
              </a:solidFill>
            </a:endParaRPr>
          </a:p>
        </p:txBody>
      </p:sp>
      <p:pic>
        <p:nvPicPr>
          <p:cNvPr id="9" name="Содержимое 8" descr="ЧЬЯ ГОЛОВА, ЧЕМ ПИТАЕТСЯ.jpg"/>
          <p:cNvPicPr>
            <a:picLocks noGrp="1" noChangeAspect="1"/>
          </p:cNvPicPr>
          <p:nvPr>
            <p:ph sz="half" idx="2"/>
          </p:nvPr>
        </p:nvPicPr>
        <p:blipFill>
          <a:blip r:embed="rId2" cstate="print"/>
          <a:stretch>
            <a:fillRect/>
          </a:stretch>
        </p:blipFill>
        <p:spPr>
          <a:xfrm>
            <a:off x="323528" y="2492896"/>
            <a:ext cx="3888432" cy="3240360"/>
          </a:xfrm>
        </p:spPr>
      </p:pic>
      <p:sp>
        <p:nvSpPr>
          <p:cNvPr id="5" name="Текст 4"/>
          <p:cNvSpPr>
            <a:spLocks noGrp="1"/>
          </p:cNvSpPr>
          <p:nvPr>
            <p:ph type="body" sz="quarter" idx="3"/>
          </p:nvPr>
        </p:nvSpPr>
        <p:spPr/>
        <p:txBody>
          <a:bodyPr/>
          <a:lstStyle/>
          <a:p>
            <a:pPr algn="ctr"/>
            <a:r>
              <a:rPr lang="ru-RU" dirty="0" smtClean="0">
                <a:solidFill>
                  <a:srgbClr val="00B050"/>
                </a:solidFill>
              </a:rPr>
              <a:t>Чей  это хвост?</a:t>
            </a:r>
            <a:endParaRPr lang="ru-RU" dirty="0">
              <a:solidFill>
                <a:srgbClr val="00B050"/>
              </a:solidFill>
            </a:endParaRPr>
          </a:p>
        </p:txBody>
      </p:sp>
      <p:pic>
        <p:nvPicPr>
          <p:cNvPr id="7" name="Содержимое 6" descr="ЧЕЙ ХВОСТ.jpg"/>
          <p:cNvPicPr>
            <a:picLocks noGrp="1" noChangeAspect="1"/>
          </p:cNvPicPr>
          <p:nvPr>
            <p:ph sz="quarter" idx="4"/>
          </p:nvPr>
        </p:nvPicPr>
        <p:blipFill>
          <a:blip r:embed="rId3" cstate="print"/>
          <a:stretch>
            <a:fillRect/>
          </a:stretch>
        </p:blipFill>
        <p:spPr>
          <a:xfrm>
            <a:off x="4427984" y="2492896"/>
            <a:ext cx="4392488" cy="3240360"/>
          </a:xfrm>
        </p:spPr>
      </p:pic>
    </p:spTree>
  </p:cSld>
  <p:clrMapOvr>
    <a:masterClrMapping/>
  </p:clrMapOvr>
  <p:transition spd="slow">
    <p:wedge/>
  </p:transition>
  <p:timing>
    <p:tnLst>
      <p:par>
        <p:cTn id="1" dur="indefinite" restart="never" nodeType="tmRoot"/>
      </p:par>
    </p:tnLst>
  </p:timing>
</p:sld>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MS PGothic"/>
        <a:font script="Hang" typeface="Malgun Gothic"/>
        <a:font script="Hans" typeface="SimSun"/>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Gothic"/>
        <a:font script="Hang" typeface="Malgun Gothic"/>
        <a:font script="Hans" typeface="SimSu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MS PGothic"/>
        <a:font script="Hang" typeface="Malgun Gothic"/>
        <a:font script="Hans" typeface="SimSun"/>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Gothic"/>
        <a:font script="Hang" typeface="Malgun Gothic"/>
        <a:font script="Hans" typeface="SimSu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1315</ep:Words>
  <ep:PresentationFormat>Экран (4:3)</ep:PresentationFormat>
  <ep:Paragraphs>169</ep:Paragraphs>
  <ep:Slides>18</ep:Slides>
  <ep:Notes>2</ep:Notes>
  <ep:TotalTime>0</ep:TotalTime>
  <ep:HiddenSlides>1</ep:HiddenSlides>
  <ep:MMClips>0</ep:MMClips>
  <ep:HeadingPairs>
    <vt:vector size="4" baseType="variant">
      <vt:variant>
        <vt:lpstr>Тема</vt:lpstr>
      </vt:variant>
      <vt:variant>
        <vt:i4>1</vt:i4>
      </vt:variant>
      <vt:variant>
        <vt:lpstr>Заголовок слайда</vt:lpstr>
      </vt:variant>
      <vt:variant>
        <vt:i4>18</vt:i4>
      </vt:variant>
    </vt:vector>
  </ep:HeadingPairs>
  <ep:TitlesOfParts>
    <vt:vector size="19" baseType="lpstr">
      <vt:lpstr>Тема Office</vt:lpstr>
      <vt:lpstr>Система работы по преодолению  общего недоразвития речи ( ОНР)  у детей.</vt:lpstr>
      <vt:lpstr>Коррекция фонетико-фонематической  стороны речи  Закрепление  произношения звуков изолированно, в слогах, словах  с использованием традиционных и авторских  игровых приёмов</vt:lpstr>
      <vt:lpstr>Автоматизация и дифференциация произношения звуков  в словах и предложениях  с использованием традиционных и авторских  игр</vt:lpstr>
      <vt:lpstr>Структура фразы.  Автоматизация и дифференциация звуков в предложениях</vt:lpstr>
      <vt:lpstr>Концентрация внимания и зрительная память</vt:lpstr>
      <vt:lpstr>Серия лексико–грамматических заданий</vt:lpstr>
      <vt:lpstr>Слайд 7</vt:lpstr>
      <vt:lpstr>Коррекция фонетико-фонематической  стороны речи  Закрепление  произношения звуков изолированно, в слогах с использованием различных игровых приёмов</vt:lpstr>
      <vt:lpstr xml:space="preserve"> Коррекция фонетико-фонематической  стороны речи</vt:lpstr>
      <vt:lpstr>Разнообразные логопедические игры:</vt:lpstr>
      <vt:lpstr>«Кто это?( Что это?)»</vt:lpstr>
      <vt:lpstr>Закрепление  произношения звуков в словах.  Классические методы автоматизации:  - произношение  слов по картинкам</vt:lpstr>
      <vt:lpstr xml:space="preserve">Разнообразные логопедические игры: -  звуковые улитки </vt:lpstr>
      <vt:lpstr>- игры-бродилки</vt:lpstr>
      <vt:lpstr>- игры - шнуровки</vt:lpstr>
      <vt:lpstr>Другие игры из опыта работы коллег, авторские игры</vt:lpstr>
      <vt:lpstr>Различение произношения звуков</vt:lpstr>
      <vt:lpstr>Различение произношения звуков  в словах с использованием традиционных и авторских  игр и игровых приёмов</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2014-05-18T07:31:57.000</dcterms:created>
  <dc:creator>Лариса</dc:creator>
  <cp:lastModifiedBy>user</cp:lastModifiedBy>
  <dcterms:modified xsi:type="dcterms:W3CDTF">2018-12-28T20:17:13.032</dcterms:modified>
  <cp:revision>206</cp:revision>
  <dc:title>Слайд 1</dc:title>
  <cp:version>0906.0100.01</cp:version>
</cp:coreProperties>
</file>