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5" r:id="rId5"/>
    <p:sldId id="260" r:id="rId6"/>
    <p:sldId id="262" r:id="rId7"/>
    <p:sldId id="266" r:id="rId8"/>
    <p:sldId id="264" r:id="rId9"/>
    <p:sldId id="270" r:id="rId10"/>
    <p:sldId id="279" r:id="rId11"/>
    <p:sldId id="259" r:id="rId12"/>
    <p:sldId id="274" r:id="rId13"/>
    <p:sldId id="277" r:id="rId14"/>
    <p:sldId id="258" r:id="rId15"/>
    <p:sldId id="273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00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63321-EA9B-442F-98F3-D60CC4DD9E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90832-E7DB-43BD-A262-E33273659B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25DEF-9C16-4446-8A56-614333BC03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65C87-DFF6-45FA-A0CE-32F2D8FA01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E2DAD-C3F8-4E63-8DB6-B197193131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B73569-5D82-47A5-AD14-859E2EB41D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11420-3B8F-4404-A6A7-937C3DBAB0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9023-A77C-46FD-B73C-F2E3D5EE00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FC8B6-F8DE-4D84-AAD8-E914787FD5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BC1DB8-F0B3-4BC9-AF71-F33BEC137A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5BBDDC-7B62-4C8D-BFFA-8C30205C7E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00"/>
            </a:gs>
            <a:gs pos="100000">
              <a:srgbClr val="FF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42BE76-D2FB-4DDA-94C9-8BC445801EC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32.jpeg"/><Relationship Id="rId4" Type="http://schemas.openxmlformats.org/officeDocument/2006/relationships/hyperlink" Target="http://www.e96.ru/images/catalog/full/7401/99e753a75832e573979136895bf9bb47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macroevolution.narod.ru/kovalev_neand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canday.ru/uploads/posts/2008-10/1224593138_37e92a49_1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club.foto.ru/gallery/images/photo/2006/06/04/629937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www.marshruty.ru/PhotoFiles/1/4/8/0/1480ee97d5c749dd8f9d073daaaebd87/large/18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fi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895600" y="3657600"/>
            <a:ext cx="3276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fi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657600"/>
            <a:ext cx="320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33400" y="762000"/>
            <a:ext cx="8001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i="1" dirty="0">
                <a:solidFill>
                  <a:srgbClr val="FF0000"/>
                </a:solidFill>
                <a:latin typeface="Georgia" pitchFamily="18" charset="0"/>
              </a:rPr>
              <a:t>Осторожно,</a:t>
            </a:r>
          </a:p>
          <a:p>
            <a:pPr algn="ctr">
              <a:spcBef>
                <a:spcPct val="50000"/>
              </a:spcBef>
            </a:pPr>
            <a:r>
              <a:rPr lang="ru-RU" sz="8000" b="1" i="1" dirty="0">
                <a:solidFill>
                  <a:srgbClr val="FF0000"/>
                </a:solidFill>
                <a:latin typeface="Georgia" pitchFamily="18" charset="0"/>
              </a:rPr>
              <a:t>огонь !</a:t>
            </a:r>
          </a:p>
        </p:txBody>
      </p:sp>
      <p:pic>
        <p:nvPicPr>
          <p:cNvPr id="4104" name="Picture 8" descr="fi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57600"/>
            <a:ext cx="320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990600" y="1066800"/>
            <a:ext cx="72024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b="1"/>
              <a:t>Спичка невеличка, огонь великан</a:t>
            </a:r>
            <a:r>
              <a:rPr lang="ru-RU" sz="3200"/>
              <a:t>.</a:t>
            </a:r>
            <a:r>
              <a:rPr lang="ru-RU"/>
              <a:t> 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1524000" y="2209800"/>
            <a:ext cx="6381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228600" algn="ctr"/>
            <a:r>
              <a:rPr lang="ru-RU" sz="3200" b="1"/>
              <a:t>Коробка спичек хоть мала, </a:t>
            </a:r>
          </a:p>
          <a:p>
            <a:pPr indent="228600" algn="ctr"/>
            <a:r>
              <a:rPr lang="ru-RU" sz="3200" b="1"/>
              <a:t>но может сделать много зла. 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555625" y="3505200"/>
            <a:ext cx="8588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b="1"/>
              <a:t>Маленькая спичка сжигает большой лес. 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2971800" y="228600"/>
            <a:ext cx="3810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/>
              <a:t>Пословицы</a:t>
            </a:r>
          </a:p>
        </p:txBody>
      </p:sp>
      <p:pic>
        <p:nvPicPr>
          <p:cNvPr id="27659" name="Picture 11" descr="fi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962400"/>
            <a:ext cx="178117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1" name="Picture 13" descr="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0" y="4038600"/>
            <a:ext cx="1928813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0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44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94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3" grpId="0"/>
      <p:bldP spid="27654" grpId="0"/>
      <p:bldP spid="276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28600" y="3886200"/>
            <a:ext cx="86106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latin typeface="Georgia" pitchFamily="18" charset="0"/>
              </a:rPr>
              <a:t>На борьбу с пожарами направляются очень смелые и отважные  люди – пожарные. Бросаясь в огонь, дым для спасения людей , они часто забывают о собственной жизни.</a:t>
            </a:r>
          </a:p>
        </p:txBody>
      </p:sp>
      <p:pic>
        <p:nvPicPr>
          <p:cNvPr id="7175" name="Picture 7" descr="Пожар  в квартире. ул Анох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33400"/>
            <a:ext cx="41148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 descr="Пожар  в битумохранилище. ноябрь 2000г. Верейская ул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533400"/>
            <a:ext cx="4038600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6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6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6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28600" y="304800"/>
            <a:ext cx="86868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latin typeface="Georgia" pitchFamily="18" charset="0"/>
              </a:rPr>
              <a:t>Почти два века, как в нашей стране появились пожарные. Взгляни, каким было житьё- бытьё первых пожарных.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 flipV="1">
            <a:off x="10668000" y="2209800"/>
            <a:ext cx="457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endParaRPr lang="ru-RU" b="1">
              <a:solidFill>
                <a:schemeClr val="accent2"/>
              </a:solidFill>
            </a:endParaRPr>
          </a:p>
        </p:txBody>
      </p:sp>
      <p:pic>
        <p:nvPicPr>
          <p:cNvPr id="22536" name="Picture 8" descr="IMG_0002"/>
          <p:cNvPicPr>
            <a:picLocks noChangeAspect="1" noChangeArrowheads="1"/>
          </p:cNvPicPr>
          <p:nvPr/>
        </p:nvPicPr>
        <p:blipFill>
          <a:blip r:embed="rId2" cstate="print"/>
          <a:srcRect l="10185" t="5135" r="9789" b="55847"/>
          <a:stretch>
            <a:fillRect/>
          </a:stretch>
        </p:blipFill>
        <p:spPr bwMode="auto">
          <a:xfrm>
            <a:off x="2286000" y="3048000"/>
            <a:ext cx="4533900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9" descr="hiss03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57400"/>
            <a:ext cx="4114800" cy="2968625"/>
          </a:xfrm>
          <a:prstGeom prst="rect">
            <a:avLst/>
          </a:prstGeom>
          <a:noFill/>
        </p:spPr>
      </p:pic>
      <p:pic>
        <p:nvPicPr>
          <p:cNvPr id="22538" name="Picture 10" descr="IMG_0002"/>
          <p:cNvPicPr>
            <a:picLocks noChangeAspect="1" noChangeArrowheads="1"/>
          </p:cNvPicPr>
          <p:nvPr/>
        </p:nvPicPr>
        <p:blipFill>
          <a:blip r:embed="rId2" cstate="print"/>
          <a:srcRect l="10185" t="54420" r="14154" b="12721"/>
          <a:stretch>
            <a:fillRect/>
          </a:stretch>
        </p:blipFill>
        <p:spPr bwMode="auto">
          <a:xfrm>
            <a:off x="4495800" y="2133600"/>
            <a:ext cx="4648200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xit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7" presetClass="entr" presetSubtype="0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6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6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6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2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7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IMG_0001"/>
          <p:cNvPicPr>
            <a:picLocks noChangeAspect="1" noChangeArrowheads="1"/>
          </p:cNvPicPr>
          <p:nvPr/>
        </p:nvPicPr>
        <p:blipFill>
          <a:blip r:embed="rId2" cstate="print"/>
          <a:srcRect l="11639" t="23616" r="15610" b="42499"/>
          <a:stretch>
            <a:fillRect/>
          </a:stretch>
        </p:blipFill>
        <p:spPr bwMode="auto">
          <a:xfrm>
            <a:off x="304800" y="3124200"/>
            <a:ext cx="5029200" cy="3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IMG_0003"/>
          <p:cNvPicPr>
            <a:picLocks noChangeAspect="1" noChangeArrowheads="1"/>
          </p:cNvPicPr>
          <p:nvPr/>
        </p:nvPicPr>
        <p:blipFill>
          <a:blip r:embed="rId3" cstate="print"/>
          <a:srcRect l="14551" t="9241" r="15608" b="57901"/>
          <a:stretch>
            <a:fillRect/>
          </a:stretch>
        </p:blipFill>
        <p:spPr bwMode="auto">
          <a:xfrm>
            <a:off x="5638800" y="1295400"/>
            <a:ext cx="33528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IMG_0003"/>
          <p:cNvPicPr>
            <a:picLocks noChangeAspect="1" noChangeArrowheads="1"/>
          </p:cNvPicPr>
          <p:nvPr/>
        </p:nvPicPr>
        <p:blipFill>
          <a:blip r:embed="rId3" cstate="print"/>
          <a:srcRect l="13095" t="54420" r="17064" b="13748"/>
          <a:stretch>
            <a:fillRect/>
          </a:stretch>
        </p:blipFill>
        <p:spPr bwMode="auto">
          <a:xfrm>
            <a:off x="5638800" y="3810000"/>
            <a:ext cx="33528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5791200" y="57150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6324600" y="6019800"/>
            <a:ext cx="3048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>
                <a:latin typeface="Georgia" pitchFamily="18" charset="0"/>
              </a:rPr>
              <a:t>МОТОПОМПА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57200" y="1219200"/>
            <a:ext cx="44958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Дмитриев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Владимир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Михайлович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457200" y="228600"/>
            <a:ext cx="8382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latin typeface="Georgia" pitchFamily="18" charset="0"/>
              </a:rPr>
              <a:t>Шельбовская   добровольная  пожарная  дружина</a:t>
            </a:r>
            <a:r>
              <a:rPr lang="ru-RU" sz="2400" b="1" i="1">
                <a:latin typeface="Georgia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25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25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25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9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4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200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200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200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4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90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200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200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200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600"/>
                            </p:stCondLst>
                            <p:childTnLst>
                              <p:par>
                                <p:cTn id="3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9" grpId="0"/>
      <p:bldP spid="256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886200" y="4038600"/>
            <a:ext cx="6096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Georgia" pitchFamily="18" charset="0"/>
              </a:rPr>
              <a:t>И вот машины красные       Спешат в места опасные Прохожие  сторонятся –  Пожарные торопятся.</a:t>
            </a:r>
          </a:p>
        </p:txBody>
      </p:sp>
      <p:pic>
        <p:nvPicPr>
          <p:cNvPr id="6151" name="Picture 7" descr="fireb0602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04800"/>
            <a:ext cx="4038600" cy="3028950"/>
          </a:xfrm>
          <a:prstGeom prst="rect">
            <a:avLst/>
          </a:prstGeom>
          <a:noFill/>
        </p:spPr>
      </p:pic>
      <p:pic>
        <p:nvPicPr>
          <p:cNvPr id="6153" name="i-main-pic" descr="Картинка 319 из 51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i-main-pic" descr="Картинка 65 из 51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768725"/>
            <a:ext cx="37338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6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6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6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200" b="1"/>
              <a:t>Запомните правила, которые помогут вам избежать несчастья:</a:t>
            </a:r>
          </a:p>
          <a:p>
            <a:pPr>
              <a:spcBef>
                <a:spcPct val="50000"/>
              </a:spcBef>
            </a:pPr>
            <a:endParaRPr lang="ru-RU" sz="2200" b="1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0" y="457200"/>
            <a:ext cx="5791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i="1">
                <a:latin typeface="Georgia" pitchFamily="18" charset="0"/>
              </a:rPr>
              <a:t>1. Не играй, дружок со спичкой.</a:t>
            </a:r>
          </a:p>
          <a:p>
            <a:r>
              <a:rPr lang="ru-RU" sz="2400" b="1" i="1">
                <a:latin typeface="Georgia" pitchFamily="18" charset="0"/>
              </a:rPr>
              <a:t>    Помни ты, она мала.</a:t>
            </a:r>
          </a:p>
          <a:p>
            <a:r>
              <a:rPr lang="ru-RU" sz="2400" b="1" i="1">
                <a:latin typeface="Georgia" pitchFamily="18" charset="0"/>
              </a:rPr>
              <a:t>    Но от спички невелички</a:t>
            </a:r>
          </a:p>
          <a:p>
            <a:r>
              <a:rPr lang="ru-RU" sz="2400" b="1" i="1">
                <a:latin typeface="Georgia" pitchFamily="18" charset="0"/>
              </a:rPr>
              <a:t>    Может дом сгореть дотла.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3886200" y="2743200"/>
            <a:ext cx="5257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latin typeface="Georgia" pitchFamily="18" charset="0"/>
              </a:rPr>
              <a:t>2. Включен утюг, хозяев нет,</a:t>
            </a:r>
          </a:p>
          <a:p>
            <a:r>
              <a:rPr lang="ru-RU" sz="2400" b="1" i="1">
                <a:latin typeface="Georgia" pitchFamily="18" charset="0"/>
              </a:rPr>
              <a:t>На простыне дымится след.</a:t>
            </a:r>
          </a:p>
          <a:p>
            <a:r>
              <a:rPr lang="ru-RU" sz="2400" b="1" i="1">
                <a:latin typeface="Georgia" pitchFamily="18" charset="0"/>
              </a:rPr>
              <a:t>Ребята! Меры принимайте,</a:t>
            </a:r>
          </a:p>
          <a:p>
            <a:r>
              <a:rPr lang="ru-RU" sz="2400" b="1" i="1">
                <a:latin typeface="Georgia" pitchFamily="18" charset="0"/>
              </a:rPr>
              <a:t>Утюг горячий выключайте.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381000" y="4800600"/>
            <a:ext cx="41910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latin typeface="Georgia" pitchFamily="18" charset="0"/>
              </a:rPr>
              <a:t>3.   Ни в коем случае не зажигай без взрослых фейерверки, свечи или бенгальские огни.</a:t>
            </a:r>
          </a:p>
          <a:p>
            <a:endParaRPr lang="ru-RU" sz="2400" b="1" i="1">
              <a:latin typeface="Georgia" pitchFamily="18" charset="0"/>
            </a:endParaRPr>
          </a:p>
          <a:p>
            <a:pPr>
              <a:spcBef>
                <a:spcPct val="50000"/>
              </a:spcBef>
            </a:pPr>
            <a:endParaRPr lang="ru-RU" sz="2400"/>
          </a:p>
        </p:txBody>
      </p:sp>
      <p:pic>
        <p:nvPicPr>
          <p:cNvPr id="21517" name="i-main-pic" descr="Картинка 269 из 5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57200"/>
            <a:ext cx="28956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i-main-pic" descr="Картинка 269 из 51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267200"/>
            <a:ext cx="3209925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0" name="i-main-pic" descr="Картинка 8 из 122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2133600"/>
            <a:ext cx="30956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1" name="Picture 17" descr="fire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0" y="3048000"/>
            <a:ext cx="838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60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60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60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9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90"/>
                            </p:stCondLst>
                            <p:childTnLst>
                              <p:par>
                                <p:cTn id="15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100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100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00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24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740"/>
                            </p:stCondLst>
                            <p:childTnLst>
                              <p:par>
                                <p:cTn id="25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10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10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0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290"/>
                            </p:stCondLst>
                            <p:childTnLst>
                              <p:par>
                                <p:cTn id="3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79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290"/>
                            </p:stCondLst>
                            <p:childTnLst>
                              <p:par>
                                <p:cTn id="39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100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100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00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1"/>
      <p:bldP spid="21510" grpId="1"/>
      <p:bldP spid="21512" grpId="1"/>
      <p:bldP spid="2151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81000" y="228600"/>
            <a:ext cx="830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/>
              <a:t>Ответьте   на вопросы 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304800" y="765175"/>
            <a:ext cx="716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>
                <a:latin typeface="Georgia" pitchFamily="18" charset="0"/>
              </a:rPr>
              <a:t>1. Назовите номер телефона для сообщения о пожаре?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228600" y="1627188"/>
            <a:ext cx="716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>
                <a:latin typeface="Georgia" pitchFamily="18" charset="0"/>
              </a:rPr>
              <a:t>2. Как называют людей, которые тушат пожары?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228600" y="2627313"/>
            <a:ext cx="69342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2400" i="1">
                <a:latin typeface="Georgia" pitchFamily="18" charset="0"/>
              </a:rPr>
              <a:t>3. Назовите средство пожаротушения, которым можно воспользоваться?</a:t>
            </a: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304800" y="3668713"/>
            <a:ext cx="67056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400" i="1">
                <a:latin typeface="Georgia" pitchFamily="18" charset="0"/>
              </a:rPr>
              <a:t>4. Отчего чаще всего страдают люди при пожаре?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7467600" y="838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“01”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7010400" y="17526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пожарные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6629400" y="27432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огнетушитель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6781800" y="3581400"/>
            <a:ext cx="2362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от огня и дыма</a:t>
            </a:r>
          </a:p>
        </p:txBody>
      </p:sp>
      <p:pic>
        <p:nvPicPr>
          <p:cNvPr id="23568" name="i-main-pic" descr="Картинка 131 из 5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648200"/>
            <a:ext cx="2438400" cy="18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9" name="i-main-pic" descr="Картинка 4 из 51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549775"/>
            <a:ext cx="2743200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0" name="Picture 18" descr="пожар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4648200"/>
            <a:ext cx="25146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62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62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62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200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200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200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62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62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62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200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200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200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"/>
                            </p:stCondLst>
                            <p:childTnLst>
                              <p:par>
                                <p:cTn id="43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62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62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62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200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200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200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00"/>
                            </p:stCondLst>
                            <p:childTnLst>
                              <p:par>
                                <p:cTn id="59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62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62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62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200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200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200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1"/>
      <p:bldP spid="23557" grpId="0"/>
      <p:bldP spid="23558" grpId="0"/>
      <p:bldP spid="23559" grpId="0"/>
      <p:bldP spid="23560" grpId="0"/>
      <p:bldP spid="23564" grpId="0"/>
      <p:bldP spid="23565" grpId="0"/>
      <p:bldP spid="23566" grpId="0"/>
      <p:bldP spid="2356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371600" y="384175"/>
            <a:ext cx="6172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БУДЬ ОСТОРОЖЕН С ОГНЕМ !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3886200" y="5892800"/>
            <a:ext cx="1431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КОНЕЦ</a:t>
            </a:r>
          </a:p>
        </p:txBody>
      </p:sp>
      <p:pic>
        <p:nvPicPr>
          <p:cNvPr id="24583" name="i-main-pic" descr="Картинка 158 из 5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066800"/>
            <a:ext cx="3035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1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20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20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20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458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52400" y="533400"/>
            <a:ext cx="57150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Georgia" pitchFamily="18" charset="0"/>
              </a:rPr>
              <a:t>Нам без доброго огня Обойтись нельзя и дня.     Всем огонь хороший нужен,   И за то ему почет.               Что ребятам греет ужин, Режет сталь и хлеб печет.</a:t>
            </a:r>
          </a:p>
        </p:txBody>
      </p:sp>
      <p:pic>
        <p:nvPicPr>
          <p:cNvPr id="5128" name="Picture 8" descr="i1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191000"/>
            <a:ext cx="1412875" cy="2447925"/>
          </a:xfrm>
          <a:prstGeom prst="rect">
            <a:avLst/>
          </a:prstGeom>
          <a:noFill/>
        </p:spPr>
      </p:pic>
      <p:pic>
        <p:nvPicPr>
          <p:cNvPr id="5129" name="i-main-pic" descr="Картинка 56 из 51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581400"/>
            <a:ext cx="4038600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i-main-pic" descr="Картинка 8 из 7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304800"/>
            <a:ext cx="26860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1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1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52400" y="304800"/>
            <a:ext cx="8839200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 i="1" dirty="0">
                <a:latin typeface="Georgia" pitchFamily="18" charset="0"/>
              </a:rPr>
              <a:t>   </a:t>
            </a:r>
            <a:r>
              <a:rPr lang="ru-RU" sz="2800" b="1" i="1" dirty="0">
                <a:latin typeface="Georgia" pitchFamily="18" charset="0"/>
              </a:rPr>
              <a:t>Огонь издавна был другом человека. Наши древние предки знали немало секретов и хитростей добывания огня. Они считали его живым существом, «приручали»его, поселяя его в своих пещерах. </a:t>
            </a:r>
          </a:p>
          <a:p>
            <a:pPr algn="ctr">
              <a:spcBef>
                <a:spcPct val="50000"/>
              </a:spcBef>
            </a:pPr>
            <a:endParaRPr lang="ru-RU" sz="2800" b="1" i="1" dirty="0">
              <a:latin typeface="Georgia" pitchFamily="18" charset="0"/>
            </a:endParaRPr>
          </a:p>
        </p:txBody>
      </p:sp>
      <p:pic>
        <p:nvPicPr>
          <p:cNvPr id="11272" name="Picture 8" descr="kovalev_neand_smal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667000"/>
            <a:ext cx="3886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6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6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6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0" y="4267200"/>
            <a:ext cx="91440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 i="1">
                <a:latin typeface="Georgia" pitchFamily="18" charset="0"/>
              </a:rPr>
              <a:t>    </a:t>
            </a:r>
            <a:r>
              <a:rPr lang="ru-RU" sz="2800" b="1" i="1">
                <a:latin typeface="Georgia" pitchFamily="18" charset="0"/>
              </a:rPr>
              <a:t>Он помогал людям бороться за существование. Он  помогал людям готовить пищу. Огонь спасал от холода,  помогал в борьбе со страшными хищниками, отпугивая их от пещер и стоянок древнего человека.</a:t>
            </a:r>
          </a:p>
          <a:p>
            <a:pPr algn="ctr">
              <a:spcBef>
                <a:spcPct val="50000"/>
              </a:spcBef>
            </a:pPr>
            <a:endParaRPr lang="ru-RU" sz="2800" b="1" i="1">
              <a:latin typeface="Georgia" pitchFamily="18" charset="0"/>
            </a:endParaRPr>
          </a:p>
        </p:txBody>
      </p:sp>
      <p:pic>
        <p:nvPicPr>
          <p:cNvPr id="13318" name="i-main-pic" descr="Картинка 15 из 545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28600"/>
            <a:ext cx="5105400" cy="404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60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60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60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04800" y="4648200"/>
            <a:ext cx="8534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latin typeface="Georgia" pitchFamily="18" charset="0"/>
              </a:rPr>
              <a:t>Полезные свойства огня научились использовать сталевары, электросварщики и люди разных профессий.</a:t>
            </a:r>
          </a:p>
        </p:txBody>
      </p:sp>
      <p:pic>
        <p:nvPicPr>
          <p:cNvPr id="8200" name="i-main-pic" descr="Картинка 2 из 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3450" y="228600"/>
            <a:ext cx="3200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i-main-pic" descr="Картинка 3 из 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228600"/>
            <a:ext cx="31432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6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6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6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724400" y="685800"/>
            <a:ext cx="419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 i="1">
              <a:latin typeface="Georgia" pitchFamily="18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733800" y="609600"/>
            <a:ext cx="5410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latin typeface="Georgia" pitchFamily="18" charset="0"/>
              </a:rPr>
              <a:t>Но когда мы небрежны  с огнем,                                                  Он становится нашим врагом.</a:t>
            </a:r>
          </a:p>
        </p:txBody>
      </p:sp>
      <p:pic>
        <p:nvPicPr>
          <p:cNvPr id="10248" name="Picture 8" descr="fires020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895600"/>
            <a:ext cx="3810000" cy="2857500"/>
          </a:xfrm>
          <a:prstGeom prst="rect">
            <a:avLst/>
          </a:prstGeom>
          <a:noFill/>
        </p:spPr>
      </p:pic>
      <p:pic>
        <p:nvPicPr>
          <p:cNvPr id="10249" name="Picture 9" descr="пожар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81000"/>
            <a:ext cx="3733800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0" descr="пожар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63855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6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6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6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04800" y="4038600"/>
            <a:ext cx="85344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>
                <a:latin typeface="Georgia" pitchFamily="18" charset="0"/>
              </a:rPr>
              <a:t>       </a:t>
            </a:r>
            <a:r>
              <a:rPr lang="ru-RU" sz="2800" b="1" i="1">
                <a:latin typeface="Georgia" pitchFamily="18" charset="0"/>
              </a:rPr>
              <a:t>При неосторожном обращении огонь нередко из верного друга превращается в беспощадного врага, который в считанные минуты  уничтожает то, что создавалось долгими годами упорного  труда.</a:t>
            </a:r>
          </a:p>
        </p:txBody>
      </p:sp>
      <p:pic>
        <p:nvPicPr>
          <p:cNvPr id="14343" name="i-main-pic" descr="Картинка 4 из 5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4114800" cy="293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i-main-pic" descr="Картинка 131 из 51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028700"/>
            <a:ext cx="3886200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60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60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60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09600" y="152400"/>
            <a:ext cx="81534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latin typeface="Georgia" pitchFamily="18" charset="0"/>
              </a:rPr>
              <a:t>Он  сметает все на своем пути, и остановить  его бывает трудно.</a:t>
            </a:r>
          </a:p>
          <a:p>
            <a:pPr>
              <a:spcBef>
                <a:spcPct val="50000"/>
              </a:spcBef>
            </a:pPr>
            <a:endParaRPr lang="ru-RU" sz="2800" b="1">
              <a:latin typeface="Georgia" pitchFamily="18" charset="0"/>
            </a:endParaRPr>
          </a:p>
        </p:txBody>
      </p:sp>
      <p:pic>
        <p:nvPicPr>
          <p:cNvPr id="12298" name="i-main-pic" descr="Картинка 136 из 5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3000"/>
            <a:ext cx="4038600" cy="247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i-main-pic" descr="Картинка 286 из 51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143000"/>
            <a:ext cx="32766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12" descr="lesteh_v_og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3733800"/>
            <a:ext cx="389572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i-main-pic" descr="Картинка 25 из 7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50292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6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6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6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28600" y="228600"/>
            <a:ext cx="8686800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latin typeface="Georgia" pitchFamily="18" charset="0"/>
              </a:rPr>
              <a:t>По какой бы причине не возник пожар, вы должны позвонить в пожарную службу по телефону  «01» и немедленно сообщить о пожаре взрослым. А   по мере сил и </a:t>
            </a:r>
          </a:p>
          <a:p>
            <a:pPr algn="ctr"/>
            <a:r>
              <a:rPr lang="ru-RU" sz="2800" b="1" i="1">
                <a:latin typeface="Georgia" pitchFamily="18" charset="0"/>
              </a:rPr>
              <a:t>принять участие в тушении пожара.</a:t>
            </a:r>
          </a:p>
          <a:p>
            <a:pPr algn="ctr">
              <a:spcBef>
                <a:spcPct val="50000"/>
              </a:spcBef>
            </a:pPr>
            <a:endParaRPr lang="ru-RU" sz="2800" b="1" i="1">
              <a:latin typeface="Georgia" pitchFamily="18" charset="0"/>
            </a:endParaRPr>
          </a:p>
        </p:txBody>
      </p:sp>
      <p:sp>
        <p:nvSpPr>
          <p:cNvPr id="18440" name="WordArt 8"/>
          <p:cNvSpPr>
            <a:spLocks noChangeArrowheads="1" noChangeShapeType="1" noTextEdit="1"/>
          </p:cNvSpPr>
          <p:nvPr/>
        </p:nvSpPr>
        <p:spPr bwMode="auto">
          <a:xfrm>
            <a:off x="-457200" y="3048000"/>
            <a:ext cx="4800600" cy="263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0 1</a:t>
            </a:r>
          </a:p>
        </p:txBody>
      </p:sp>
      <p:pic>
        <p:nvPicPr>
          <p:cNvPr id="18441" name="i-main-pic" descr="Картинка 14 из 5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895600"/>
            <a:ext cx="38481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6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6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6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1"/>
      <p:bldP spid="18440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1591</TotalTime>
  <Words>437</Words>
  <Application>Microsoft Office PowerPoint</Application>
  <PresentationFormat>Экран (4:3)</PresentationFormat>
  <Paragraphs>46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маша</cp:lastModifiedBy>
  <cp:revision>32</cp:revision>
  <cp:lastPrinted>1601-01-01T00:00:00Z</cp:lastPrinted>
  <dcterms:created xsi:type="dcterms:W3CDTF">1601-01-01T00:00:00Z</dcterms:created>
  <dcterms:modified xsi:type="dcterms:W3CDTF">2015-02-26T12:40:54Z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