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ppt/charts/chart18.xml" ContentType="application/vnd.openxmlformats-officedocument.drawingml.chart+xml"/>
  <Override PartName="/ppt/theme/themeOverride18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4"/>
  </p:notesMasterIdLst>
  <p:sldIdLst>
    <p:sldId id="30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1" r:id="rId19"/>
    <p:sldId id="273" r:id="rId20"/>
    <p:sldId id="274" r:id="rId21"/>
    <p:sldId id="275" r:id="rId22"/>
    <p:sldId id="304" r:id="rId23"/>
    <p:sldId id="305" r:id="rId24"/>
    <p:sldId id="287" r:id="rId25"/>
    <p:sldId id="276" r:id="rId26"/>
    <p:sldId id="280" r:id="rId27"/>
    <p:sldId id="277" r:id="rId28"/>
    <p:sldId id="278" r:id="rId29"/>
    <p:sldId id="279" r:id="rId30"/>
    <p:sldId id="282" r:id="rId31"/>
    <p:sldId id="283" r:id="rId32"/>
    <p:sldId id="284" r:id="rId33"/>
    <p:sldId id="285" r:id="rId34"/>
    <p:sldId id="289" r:id="rId35"/>
    <p:sldId id="292" r:id="rId36"/>
    <p:sldId id="294" r:id="rId37"/>
    <p:sldId id="295" r:id="rId38"/>
    <p:sldId id="296" r:id="rId39"/>
    <p:sldId id="300" r:id="rId40"/>
    <p:sldId id="302" r:id="rId41"/>
    <p:sldId id="299" r:id="rId42"/>
    <p:sldId id="301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Office%20Excel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6.bin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7.bin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8.bin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9.bin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0.bin"/><Relationship Id="rId1" Type="http://schemas.openxmlformats.org/officeDocument/2006/relationships/themeOverride" Target="../theme/themeOverride18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51;&#1080;&#1089;&#1090;%20Microsoft%20Office%20Excel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86;&#1090;&#1082;&#1088;&#1099;&#1090;&#1099;&#1081;%20&#1091;&#1088;&#1086;&#1082;\&#1051;&#1080;&#1089;&#1090;%20Microsoft%20Office%20Excel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86;&#1090;&#1082;&#1088;&#1099;&#1090;&#1099;&#1081;%20&#1091;&#1088;&#1086;&#1082;\&#1044;&#1072;&#1085;&#1085;&#1099;&#1077;%20&#1076;&#1083;&#1103;%20&#1076;&#1080;&#1072;&#1075;&#1088;&#1072;&#1084;&#1084;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86;&#1090;&#1082;&#1088;&#1099;&#1090;&#1099;&#1081;%20&#1091;&#1088;&#1086;&#1082;\&#1044;&#1072;&#1085;&#1085;&#1099;&#1077;%20&#1076;&#1083;&#1103;%20&#1076;&#1080;&#1072;&#1075;&#1088;&#1072;&#1084;&#1084;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86;&#1090;&#1082;&#1088;&#1099;&#1090;&#1099;&#1081;%20&#1091;&#1088;&#1086;&#1082;\&#1044;&#1072;&#1085;&#1085;&#1099;&#1077;%20&#1076;&#1083;&#1103;%20&#1076;&#1080;&#1072;&#1075;&#1088;&#1072;&#1084;&#1084;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86;&#1090;&#1082;&#1088;&#1099;&#1090;&#1099;&#1081;%20&#1091;&#1088;&#1086;&#1082;\&#1044;&#1072;&#1085;&#1085;&#1099;&#1077;%20&#1076;&#1083;&#1103;%20&#1076;&#1080;&#1072;&#1075;&#1088;&#1072;&#1084;&#1084;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I:\&#1056;&#1072;&#1085;&#1085;&#1077;&#1077;\2010-2011%20&#1091;&#1095;&#1077;&#1073;&#1085;&#1099;&#1081;%20&#1075;&#1086;&#1076;\1%20&#1082;&#1091;&#1088;&#1089;\&#1048;&#1085;&#1092;&#1086;&#1088;&#1084;&#1072;&#1090;&#1080;&#1082;&#1072;\6%20Excel\&#1042;&#1072;&#1088;&#1080;&#1072;&#1085;&#1090;%202.xls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val>
            <c:numRef>
              <c:f>Лист1!$A$1:$A$8</c:f>
              <c:numCache>
                <c:formatCode>General</c:formatCode>
                <c:ptCount val="8"/>
                <c:pt idx="0">
                  <c:v>27</c:v>
                </c:pt>
                <c:pt idx="1">
                  <c:v>35</c:v>
                </c:pt>
                <c:pt idx="2">
                  <c:v>48</c:v>
                </c:pt>
                <c:pt idx="3">
                  <c:v>12</c:v>
                </c:pt>
                <c:pt idx="4">
                  <c:v>64</c:v>
                </c:pt>
                <c:pt idx="5">
                  <c:v>32</c:v>
                </c:pt>
                <c:pt idx="6">
                  <c:v>76</c:v>
                </c:pt>
                <c:pt idx="7">
                  <c:v>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invertIfNegative val="0"/>
          <c:cat>
            <c:numRef>
              <c:f>'Задание 2'!$B$5:$B$13</c:f>
              <c:numCache>
                <c:formatCode>m/d/yyyy</c:formatCode>
                <c:ptCount val="9"/>
                <c:pt idx="0">
                  <c:v>36916</c:v>
                </c:pt>
                <c:pt idx="1">
                  <c:v>36946</c:v>
                </c:pt>
                <c:pt idx="2">
                  <c:v>36976</c:v>
                </c:pt>
                <c:pt idx="3">
                  <c:v>37006</c:v>
                </c:pt>
                <c:pt idx="4">
                  <c:v>37036</c:v>
                </c:pt>
                <c:pt idx="5">
                  <c:v>37066</c:v>
                </c:pt>
                <c:pt idx="6">
                  <c:v>37096</c:v>
                </c:pt>
                <c:pt idx="7">
                  <c:v>37126</c:v>
                </c:pt>
                <c:pt idx="8">
                  <c:v>37156</c:v>
                </c:pt>
              </c:numCache>
            </c:numRef>
          </c:cat>
          <c:val>
            <c:numRef>
              <c:f>'Задание 2'!$F$5:$F$13</c:f>
              <c:numCache>
                <c:formatCode>General</c:formatCode>
                <c:ptCount val="9"/>
                <c:pt idx="0">
                  <c:v>90</c:v>
                </c:pt>
                <c:pt idx="1">
                  <c:v>159</c:v>
                </c:pt>
                <c:pt idx="2">
                  <c:v>501</c:v>
                </c:pt>
                <c:pt idx="3">
                  <c:v>750</c:v>
                </c:pt>
                <c:pt idx="4">
                  <c:v>740</c:v>
                </c:pt>
                <c:pt idx="5">
                  <c:v>590</c:v>
                </c:pt>
                <c:pt idx="6">
                  <c:v>820</c:v>
                </c:pt>
                <c:pt idx="7">
                  <c:v>150</c:v>
                </c:pt>
                <c:pt idx="8">
                  <c:v>920</c:v>
                </c:pt>
              </c:numCache>
            </c:numRef>
          </c:val>
        </c:ser>
        <c:ser>
          <c:idx val="1"/>
          <c:order val="1"/>
          <c:invertIfNegative val="0"/>
          <c:cat>
            <c:numRef>
              <c:f>'Задание 2'!$B$5:$B$13</c:f>
              <c:numCache>
                <c:formatCode>m/d/yyyy</c:formatCode>
                <c:ptCount val="9"/>
                <c:pt idx="0">
                  <c:v>36916</c:v>
                </c:pt>
                <c:pt idx="1">
                  <c:v>36946</c:v>
                </c:pt>
                <c:pt idx="2">
                  <c:v>36976</c:v>
                </c:pt>
                <c:pt idx="3">
                  <c:v>37006</c:v>
                </c:pt>
                <c:pt idx="4">
                  <c:v>37036</c:v>
                </c:pt>
                <c:pt idx="5">
                  <c:v>37066</c:v>
                </c:pt>
                <c:pt idx="6">
                  <c:v>37096</c:v>
                </c:pt>
                <c:pt idx="7">
                  <c:v>37126</c:v>
                </c:pt>
                <c:pt idx="8">
                  <c:v>37156</c:v>
                </c:pt>
              </c:numCache>
            </c:numRef>
          </c:cat>
          <c:val>
            <c:numRef>
              <c:f>'Задание 2'!$E$5:$E$13</c:f>
              <c:numCache>
                <c:formatCode>_("р."* #,##0.00_);_("р."* \(#,##0.00\);_("р."* "-"??_);_(@_)</c:formatCode>
                <c:ptCount val="9"/>
                <c:pt idx="0">
                  <c:v>31.499999999999996</c:v>
                </c:pt>
                <c:pt idx="1">
                  <c:v>55.65</c:v>
                </c:pt>
                <c:pt idx="2">
                  <c:v>175.35</c:v>
                </c:pt>
                <c:pt idx="3">
                  <c:v>262.5</c:v>
                </c:pt>
                <c:pt idx="4">
                  <c:v>259</c:v>
                </c:pt>
                <c:pt idx="5">
                  <c:v>206.5</c:v>
                </c:pt>
                <c:pt idx="6">
                  <c:v>287</c:v>
                </c:pt>
                <c:pt idx="7">
                  <c:v>52.5</c:v>
                </c:pt>
                <c:pt idx="8">
                  <c:v>322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6531200"/>
        <c:axId val="56537088"/>
        <c:axId val="0"/>
      </c:bar3DChart>
      <c:dateAx>
        <c:axId val="56531200"/>
        <c:scaling>
          <c:orientation val="minMax"/>
        </c:scaling>
        <c:delete val="1"/>
        <c:axPos val="l"/>
        <c:numFmt formatCode="m/d/yyyy" sourceLinked="1"/>
        <c:majorTickMark val="out"/>
        <c:minorTickMark val="none"/>
        <c:tickLblPos val="nextTo"/>
        <c:crossAx val="56537088"/>
        <c:crosses val="autoZero"/>
        <c:auto val="1"/>
        <c:lblOffset val="100"/>
        <c:baseTimeUnit val="months"/>
      </c:dateAx>
      <c:valAx>
        <c:axId val="565370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653120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'Задание 2'!$B$5:$B$13</c:f>
              <c:numCache>
                <c:formatCode>m/d/yyyy</c:formatCode>
                <c:ptCount val="9"/>
                <c:pt idx="0">
                  <c:v>36916</c:v>
                </c:pt>
                <c:pt idx="1">
                  <c:v>36946</c:v>
                </c:pt>
                <c:pt idx="2">
                  <c:v>36976</c:v>
                </c:pt>
                <c:pt idx="3">
                  <c:v>37006</c:v>
                </c:pt>
                <c:pt idx="4">
                  <c:v>37036</c:v>
                </c:pt>
                <c:pt idx="5">
                  <c:v>37066</c:v>
                </c:pt>
                <c:pt idx="6">
                  <c:v>37096</c:v>
                </c:pt>
                <c:pt idx="7">
                  <c:v>37126</c:v>
                </c:pt>
                <c:pt idx="8">
                  <c:v>37156</c:v>
                </c:pt>
              </c:numCache>
            </c:numRef>
          </c:cat>
          <c:val>
            <c:numRef>
              <c:f>'Задание 2'!$C$5:$C$13</c:f>
              <c:numCache>
                <c:formatCode>General</c:formatCode>
                <c:ptCount val="9"/>
                <c:pt idx="0">
                  <c:v>3840</c:v>
                </c:pt>
                <c:pt idx="1">
                  <c:v>3999</c:v>
                </c:pt>
                <c:pt idx="2">
                  <c:v>4500</c:v>
                </c:pt>
                <c:pt idx="3">
                  <c:v>5250</c:v>
                </c:pt>
                <c:pt idx="4">
                  <c:v>5990</c:v>
                </c:pt>
                <c:pt idx="5">
                  <c:v>6580</c:v>
                </c:pt>
                <c:pt idx="6">
                  <c:v>7400</c:v>
                </c:pt>
                <c:pt idx="7">
                  <c:v>7550</c:v>
                </c:pt>
                <c:pt idx="8">
                  <c:v>8470</c:v>
                </c:pt>
              </c:numCache>
            </c:numRef>
          </c:val>
        </c:ser>
        <c:ser>
          <c:idx val="1"/>
          <c:order val="1"/>
          <c:invertIfNegative val="0"/>
          <c:cat>
            <c:numRef>
              <c:f>'Задание 2'!$B$5:$B$13</c:f>
              <c:numCache>
                <c:formatCode>m/d/yyyy</c:formatCode>
                <c:ptCount val="9"/>
                <c:pt idx="0">
                  <c:v>36916</c:v>
                </c:pt>
                <c:pt idx="1">
                  <c:v>36946</c:v>
                </c:pt>
                <c:pt idx="2">
                  <c:v>36976</c:v>
                </c:pt>
                <c:pt idx="3">
                  <c:v>37006</c:v>
                </c:pt>
                <c:pt idx="4">
                  <c:v>37036</c:v>
                </c:pt>
                <c:pt idx="5">
                  <c:v>37066</c:v>
                </c:pt>
                <c:pt idx="6">
                  <c:v>37096</c:v>
                </c:pt>
                <c:pt idx="7">
                  <c:v>37126</c:v>
                </c:pt>
                <c:pt idx="8">
                  <c:v>37156</c:v>
                </c:pt>
              </c:numCache>
            </c:numRef>
          </c:cat>
          <c:val>
            <c:numRef>
              <c:f>'Задание 2'!$F$5:$F$13</c:f>
              <c:numCache>
                <c:formatCode>General</c:formatCode>
                <c:ptCount val="9"/>
                <c:pt idx="0">
                  <c:v>90</c:v>
                </c:pt>
                <c:pt idx="1">
                  <c:v>159</c:v>
                </c:pt>
                <c:pt idx="2">
                  <c:v>501</c:v>
                </c:pt>
                <c:pt idx="3">
                  <c:v>750</c:v>
                </c:pt>
                <c:pt idx="4">
                  <c:v>740</c:v>
                </c:pt>
                <c:pt idx="5">
                  <c:v>590</c:v>
                </c:pt>
                <c:pt idx="6">
                  <c:v>820</c:v>
                </c:pt>
                <c:pt idx="7">
                  <c:v>150</c:v>
                </c:pt>
                <c:pt idx="8">
                  <c:v>920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470528"/>
        <c:axId val="56484608"/>
      </c:barChart>
      <c:dateAx>
        <c:axId val="56470528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56484608"/>
        <c:crosses val="autoZero"/>
        <c:auto val="1"/>
        <c:lblOffset val="100"/>
        <c:baseTimeUnit val="months"/>
      </c:dateAx>
      <c:valAx>
        <c:axId val="5648460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564705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cat>
            <c:numRef>
              <c:f>'Задание 2'!$B$5:$B$13</c:f>
              <c:numCache>
                <c:formatCode>m/d/yyyy</c:formatCode>
                <c:ptCount val="9"/>
                <c:pt idx="0">
                  <c:v>36916</c:v>
                </c:pt>
                <c:pt idx="1">
                  <c:v>36946</c:v>
                </c:pt>
                <c:pt idx="2">
                  <c:v>36976</c:v>
                </c:pt>
                <c:pt idx="3">
                  <c:v>37006</c:v>
                </c:pt>
                <c:pt idx="4">
                  <c:v>37036</c:v>
                </c:pt>
                <c:pt idx="5">
                  <c:v>37066</c:v>
                </c:pt>
                <c:pt idx="6">
                  <c:v>37096</c:v>
                </c:pt>
                <c:pt idx="7">
                  <c:v>37126</c:v>
                </c:pt>
                <c:pt idx="8">
                  <c:v>37156</c:v>
                </c:pt>
              </c:numCache>
            </c:numRef>
          </c:cat>
          <c:val>
            <c:numRef>
              <c:f>'Задание 2'!$F$5:$F$13</c:f>
              <c:numCache>
                <c:formatCode>General</c:formatCode>
                <c:ptCount val="9"/>
                <c:pt idx="0">
                  <c:v>90</c:v>
                </c:pt>
                <c:pt idx="1">
                  <c:v>159</c:v>
                </c:pt>
                <c:pt idx="2">
                  <c:v>501</c:v>
                </c:pt>
                <c:pt idx="3">
                  <c:v>750</c:v>
                </c:pt>
                <c:pt idx="4">
                  <c:v>740</c:v>
                </c:pt>
                <c:pt idx="5">
                  <c:v>590</c:v>
                </c:pt>
                <c:pt idx="6">
                  <c:v>820</c:v>
                </c:pt>
                <c:pt idx="7">
                  <c:v>150</c:v>
                </c:pt>
                <c:pt idx="8">
                  <c:v>920</c:v>
                </c:pt>
              </c:numCache>
            </c:numRef>
          </c:val>
          <c:smooth val="0"/>
        </c:ser>
        <c:ser>
          <c:idx val="1"/>
          <c:order val="1"/>
          <c:cat>
            <c:numRef>
              <c:f>'Задание 2'!$B$5:$B$13</c:f>
              <c:numCache>
                <c:formatCode>m/d/yyyy</c:formatCode>
                <c:ptCount val="9"/>
                <c:pt idx="0">
                  <c:v>36916</c:v>
                </c:pt>
                <c:pt idx="1">
                  <c:v>36946</c:v>
                </c:pt>
                <c:pt idx="2">
                  <c:v>36976</c:v>
                </c:pt>
                <c:pt idx="3">
                  <c:v>37006</c:v>
                </c:pt>
                <c:pt idx="4">
                  <c:v>37036</c:v>
                </c:pt>
                <c:pt idx="5">
                  <c:v>37066</c:v>
                </c:pt>
                <c:pt idx="6">
                  <c:v>37096</c:v>
                </c:pt>
                <c:pt idx="7">
                  <c:v>37126</c:v>
                </c:pt>
                <c:pt idx="8">
                  <c:v>37156</c:v>
                </c:pt>
              </c:numCache>
            </c:numRef>
          </c:cat>
          <c:val>
            <c:numRef>
              <c:f>'Задание 2'!$E$5:$E$13</c:f>
              <c:numCache>
                <c:formatCode>_("р."* #,##0.00_);_("р."* \(#,##0.00\);_("р."* "-"??_);_(@_)</c:formatCode>
                <c:ptCount val="9"/>
                <c:pt idx="0">
                  <c:v>31.499999999999996</c:v>
                </c:pt>
                <c:pt idx="1">
                  <c:v>55.65</c:v>
                </c:pt>
                <c:pt idx="2">
                  <c:v>175.35</c:v>
                </c:pt>
                <c:pt idx="3">
                  <c:v>262.5</c:v>
                </c:pt>
                <c:pt idx="4">
                  <c:v>259</c:v>
                </c:pt>
                <c:pt idx="5">
                  <c:v>206.5</c:v>
                </c:pt>
                <c:pt idx="6">
                  <c:v>287</c:v>
                </c:pt>
                <c:pt idx="7">
                  <c:v>52.5</c:v>
                </c:pt>
                <c:pt idx="8">
                  <c:v>322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182272"/>
        <c:axId val="56183808"/>
      </c:lineChart>
      <c:dateAx>
        <c:axId val="5618227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56183808"/>
        <c:crosses val="autoZero"/>
        <c:auto val="1"/>
        <c:lblOffset val="100"/>
        <c:baseTimeUnit val="months"/>
      </c:dateAx>
      <c:valAx>
        <c:axId val="561838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618227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val>
            <c:numRef>
              <c:f>'Задание 2'!$C$4:$C$13</c:f>
              <c:numCache>
                <c:formatCode>General</c:formatCode>
                <c:ptCount val="10"/>
                <c:pt idx="0">
                  <c:v>3750</c:v>
                </c:pt>
                <c:pt idx="1">
                  <c:v>3840</c:v>
                </c:pt>
                <c:pt idx="2">
                  <c:v>3999</c:v>
                </c:pt>
                <c:pt idx="3">
                  <c:v>4500</c:v>
                </c:pt>
                <c:pt idx="4">
                  <c:v>5250</c:v>
                </c:pt>
                <c:pt idx="5">
                  <c:v>5990</c:v>
                </c:pt>
                <c:pt idx="6">
                  <c:v>6580</c:v>
                </c:pt>
                <c:pt idx="7">
                  <c:v>7400</c:v>
                </c:pt>
                <c:pt idx="8">
                  <c:v>7550</c:v>
                </c:pt>
                <c:pt idx="9">
                  <c:v>8470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val>
            <c:numRef>
              <c:f>'Задание 2'!$C$4:$C$13</c:f>
              <c:numCache>
                <c:formatCode>General</c:formatCode>
                <c:ptCount val="10"/>
                <c:pt idx="0">
                  <c:v>3750</c:v>
                </c:pt>
                <c:pt idx="1">
                  <c:v>3840</c:v>
                </c:pt>
                <c:pt idx="2">
                  <c:v>3999</c:v>
                </c:pt>
                <c:pt idx="3">
                  <c:v>4500</c:v>
                </c:pt>
                <c:pt idx="4">
                  <c:v>5250</c:v>
                </c:pt>
                <c:pt idx="5">
                  <c:v>5990</c:v>
                </c:pt>
                <c:pt idx="6">
                  <c:v>6580</c:v>
                </c:pt>
                <c:pt idx="7">
                  <c:v>7400</c:v>
                </c:pt>
                <c:pt idx="8">
                  <c:v>7550</c:v>
                </c:pt>
                <c:pt idx="9">
                  <c:v>8470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doughnutChart>
        <c:varyColors val="1"/>
        <c:ser>
          <c:idx val="0"/>
          <c:order val="0"/>
          <c:val>
            <c:numRef>
              <c:f>'Задание 2'!$C$5:$C$13</c:f>
              <c:numCache>
                <c:formatCode>General</c:formatCode>
                <c:ptCount val="9"/>
                <c:pt idx="0">
                  <c:v>3840</c:v>
                </c:pt>
                <c:pt idx="1">
                  <c:v>3999</c:v>
                </c:pt>
                <c:pt idx="2">
                  <c:v>4500</c:v>
                </c:pt>
                <c:pt idx="3">
                  <c:v>5250</c:v>
                </c:pt>
                <c:pt idx="4">
                  <c:v>5990</c:v>
                </c:pt>
                <c:pt idx="5">
                  <c:v>6580</c:v>
                </c:pt>
                <c:pt idx="6">
                  <c:v>7400</c:v>
                </c:pt>
                <c:pt idx="7">
                  <c:v>7550</c:v>
                </c:pt>
                <c:pt idx="8">
                  <c:v>8470</c:v>
                </c:pt>
              </c:numCache>
            </c:numRef>
          </c:val>
        </c:ser>
        <c:ser>
          <c:idx val="1"/>
          <c:order val="1"/>
          <c:val>
            <c:numRef>
              <c:f>'Задание 2'!$F$5:$F$13</c:f>
              <c:numCache>
                <c:formatCode>General</c:formatCode>
                <c:ptCount val="9"/>
                <c:pt idx="0">
                  <c:v>90</c:v>
                </c:pt>
                <c:pt idx="1">
                  <c:v>159</c:v>
                </c:pt>
                <c:pt idx="2">
                  <c:v>501</c:v>
                </c:pt>
                <c:pt idx="3">
                  <c:v>750</c:v>
                </c:pt>
                <c:pt idx="4">
                  <c:v>740</c:v>
                </c:pt>
                <c:pt idx="5">
                  <c:v>590</c:v>
                </c:pt>
                <c:pt idx="6">
                  <c:v>820</c:v>
                </c:pt>
                <c:pt idx="7">
                  <c:v>150</c:v>
                </c:pt>
                <c:pt idx="8">
                  <c:v>920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radarChart>
        <c:radarStyle val="filled"/>
        <c:varyColors val="0"/>
        <c:ser>
          <c:idx val="0"/>
          <c:order val="0"/>
          <c:val>
            <c:numRef>
              <c:f>'Задание 2'!$F$5:$F$13</c:f>
              <c:numCache>
                <c:formatCode>General</c:formatCode>
                <c:ptCount val="9"/>
                <c:pt idx="0">
                  <c:v>90</c:v>
                </c:pt>
                <c:pt idx="1">
                  <c:v>159</c:v>
                </c:pt>
                <c:pt idx="2">
                  <c:v>501</c:v>
                </c:pt>
                <c:pt idx="3">
                  <c:v>750</c:v>
                </c:pt>
                <c:pt idx="4">
                  <c:v>740</c:v>
                </c:pt>
                <c:pt idx="5">
                  <c:v>590</c:v>
                </c:pt>
                <c:pt idx="6">
                  <c:v>820</c:v>
                </c:pt>
                <c:pt idx="7">
                  <c:v>150</c:v>
                </c:pt>
                <c:pt idx="8">
                  <c:v>920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491008"/>
        <c:axId val="56500992"/>
      </c:radarChart>
      <c:catAx>
        <c:axId val="56491008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56500992"/>
        <c:crosses val="autoZero"/>
        <c:auto val="1"/>
        <c:lblAlgn val="ctr"/>
        <c:lblOffset val="100"/>
        <c:noMultiLvlLbl val="0"/>
      </c:catAx>
      <c:valAx>
        <c:axId val="56500992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5649100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yVal>
            <c:numRef>
              <c:f>Лист1!$B$4:$B$16</c:f>
              <c:numCache>
                <c:formatCode>General</c:formatCode>
                <c:ptCount val="13"/>
                <c:pt idx="0">
                  <c:v>1</c:v>
                </c:pt>
                <c:pt idx="1">
                  <c:v>6</c:v>
                </c:pt>
                <c:pt idx="2">
                  <c:v>3</c:v>
                </c:pt>
                <c:pt idx="3">
                  <c:v>8</c:v>
                </c:pt>
                <c:pt idx="4">
                  <c:v>9</c:v>
                </c:pt>
                <c:pt idx="5">
                  <c:v>10.8</c:v>
                </c:pt>
                <c:pt idx="6">
                  <c:v>12.6</c:v>
                </c:pt>
                <c:pt idx="7">
                  <c:v>14.4</c:v>
                </c:pt>
                <c:pt idx="8">
                  <c:v>16.2</c:v>
                </c:pt>
                <c:pt idx="9">
                  <c:v>18</c:v>
                </c:pt>
                <c:pt idx="10">
                  <c:v>19.8</c:v>
                </c:pt>
                <c:pt idx="11">
                  <c:v>21.6</c:v>
                </c:pt>
                <c:pt idx="12">
                  <c:v>23.4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271808"/>
        <c:axId val="57273344"/>
      </c:scatterChart>
      <c:valAx>
        <c:axId val="57271808"/>
        <c:scaling>
          <c:orientation val="minMax"/>
        </c:scaling>
        <c:delete val="0"/>
        <c:axPos val="b"/>
        <c:majorTickMark val="out"/>
        <c:minorTickMark val="none"/>
        <c:tickLblPos val="nextTo"/>
        <c:crossAx val="57273344"/>
        <c:crosses val="autoZero"/>
        <c:crossBetween val="midCat"/>
      </c:valAx>
      <c:valAx>
        <c:axId val="57273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27180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'Задание 2'!$B$5:$B$13</c:f>
              <c:numCache>
                <c:formatCode>m/d/yyyy</c:formatCode>
                <c:ptCount val="9"/>
                <c:pt idx="0">
                  <c:v>36916</c:v>
                </c:pt>
                <c:pt idx="1">
                  <c:v>36946</c:v>
                </c:pt>
                <c:pt idx="2">
                  <c:v>36976</c:v>
                </c:pt>
                <c:pt idx="3">
                  <c:v>37006</c:v>
                </c:pt>
                <c:pt idx="4">
                  <c:v>37036</c:v>
                </c:pt>
                <c:pt idx="5">
                  <c:v>37066</c:v>
                </c:pt>
                <c:pt idx="6">
                  <c:v>37096</c:v>
                </c:pt>
                <c:pt idx="7">
                  <c:v>37126</c:v>
                </c:pt>
                <c:pt idx="8">
                  <c:v>37156</c:v>
                </c:pt>
              </c:numCache>
            </c:numRef>
          </c:xVal>
          <c:yVal>
            <c:numRef>
              <c:f>'Задание 2'!$F$5:$F$13</c:f>
              <c:numCache>
                <c:formatCode>General</c:formatCode>
                <c:ptCount val="9"/>
                <c:pt idx="0">
                  <c:v>90</c:v>
                </c:pt>
                <c:pt idx="1">
                  <c:v>159</c:v>
                </c:pt>
                <c:pt idx="2">
                  <c:v>501</c:v>
                </c:pt>
                <c:pt idx="3">
                  <c:v>750</c:v>
                </c:pt>
                <c:pt idx="4">
                  <c:v>740</c:v>
                </c:pt>
                <c:pt idx="5">
                  <c:v>590</c:v>
                </c:pt>
                <c:pt idx="6">
                  <c:v>820</c:v>
                </c:pt>
                <c:pt idx="7">
                  <c:v>150</c:v>
                </c:pt>
                <c:pt idx="8">
                  <c:v>920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70240"/>
        <c:axId val="57004800"/>
      </c:scatterChart>
      <c:valAx>
        <c:axId val="5697024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57004800"/>
        <c:crosses val="autoZero"/>
        <c:crossBetween val="midCat"/>
      </c:valAx>
      <c:valAx>
        <c:axId val="57004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697024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val>
            <c:numRef>
              <c:f>Лист1!$A$1:$A$8</c:f>
              <c:numCache>
                <c:formatCode>General</c:formatCode>
                <c:ptCount val="8"/>
                <c:pt idx="0">
                  <c:v>27</c:v>
                </c:pt>
                <c:pt idx="1">
                  <c:v>35</c:v>
                </c:pt>
                <c:pt idx="2">
                  <c:v>48</c:v>
                </c:pt>
                <c:pt idx="3">
                  <c:v>12</c:v>
                </c:pt>
                <c:pt idx="4">
                  <c:v>64</c:v>
                </c:pt>
                <c:pt idx="5">
                  <c:v>32</c:v>
                </c:pt>
                <c:pt idx="6">
                  <c:v>76</c:v>
                </c:pt>
                <c:pt idx="7">
                  <c:v>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948928"/>
        <c:axId val="91950464"/>
      </c:barChart>
      <c:catAx>
        <c:axId val="91948928"/>
        <c:scaling>
          <c:orientation val="minMax"/>
        </c:scaling>
        <c:delete val="0"/>
        <c:axPos val="l"/>
        <c:majorTickMark val="out"/>
        <c:minorTickMark val="none"/>
        <c:tickLblPos val="nextTo"/>
        <c:crossAx val="91950464"/>
        <c:crosses val="autoZero"/>
        <c:auto val="1"/>
        <c:lblAlgn val="ctr"/>
        <c:lblOffset val="100"/>
        <c:noMultiLvlLbl val="0"/>
      </c:catAx>
      <c:valAx>
        <c:axId val="9195046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919489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val>
            <c:numRef>
              <c:f>Лист1!$A$1:$A$6</c:f>
              <c:numCache>
                <c:formatCode>General</c:formatCode>
                <c:ptCount val="6"/>
                <c:pt idx="0">
                  <c:v>36</c:v>
                </c:pt>
                <c:pt idx="1">
                  <c:v>72</c:v>
                </c:pt>
                <c:pt idx="2">
                  <c:v>48</c:v>
                </c:pt>
                <c:pt idx="3">
                  <c:v>96</c:v>
                </c:pt>
                <c:pt idx="4">
                  <c:v>12</c:v>
                </c:pt>
                <c:pt idx="5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val>
            <c:numRef>
              <c:f>Лист1!$A$1:$A$6</c:f>
              <c:numCache>
                <c:formatCode>General</c:formatCode>
                <c:ptCount val="6"/>
                <c:pt idx="0">
                  <c:v>36</c:v>
                </c:pt>
                <c:pt idx="1">
                  <c:v>72</c:v>
                </c:pt>
                <c:pt idx="2">
                  <c:v>48</c:v>
                </c:pt>
                <c:pt idx="3">
                  <c:v>96</c:v>
                </c:pt>
                <c:pt idx="4">
                  <c:v>12</c:v>
                </c:pt>
                <c:pt idx="5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Лист1!$A$1:$A$6</c:f>
              <c:numCache>
                <c:formatCode>General</c:formatCode>
                <c:ptCount val="6"/>
                <c:pt idx="0">
                  <c:v>36</c:v>
                </c:pt>
                <c:pt idx="1">
                  <c:v>72</c:v>
                </c:pt>
                <c:pt idx="2">
                  <c:v>48</c:v>
                </c:pt>
                <c:pt idx="3">
                  <c:v>96</c:v>
                </c:pt>
                <c:pt idx="4">
                  <c:v>12</c:v>
                </c:pt>
                <c:pt idx="5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865024"/>
        <c:axId val="108866560"/>
      </c:barChart>
      <c:catAx>
        <c:axId val="108865024"/>
        <c:scaling>
          <c:orientation val="minMax"/>
        </c:scaling>
        <c:delete val="0"/>
        <c:axPos val="b"/>
        <c:majorTickMark val="out"/>
        <c:minorTickMark val="none"/>
        <c:tickLblPos val="nextTo"/>
        <c:crossAx val="108866560"/>
        <c:crosses val="autoZero"/>
        <c:auto val="1"/>
        <c:lblAlgn val="ctr"/>
        <c:lblOffset val="100"/>
        <c:noMultiLvlLbl val="0"/>
      </c:catAx>
      <c:valAx>
        <c:axId val="108866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88650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50"/>
      <c:rotY val="6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Лист1!$A$1:$A$6</c:f>
              <c:numCache>
                <c:formatCode>General</c:formatCode>
                <c:ptCount val="6"/>
                <c:pt idx="0">
                  <c:v>36</c:v>
                </c:pt>
                <c:pt idx="1">
                  <c:v>72</c:v>
                </c:pt>
                <c:pt idx="2">
                  <c:v>48</c:v>
                </c:pt>
                <c:pt idx="3">
                  <c:v>96</c:v>
                </c:pt>
                <c:pt idx="4">
                  <c:v>12</c:v>
                </c:pt>
                <c:pt idx="5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8887040"/>
        <c:axId val="108909312"/>
        <c:axId val="0"/>
      </c:bar3DChart>
      <c:catAx>
        <c:axId val="108887040"/>
        <c:scaling>
          <c:orientation val="minMax"/>
        </c:scaling>
        <c:delete val="0"/>
        <c:axPos val="b"/>
        <c:majorTickMark val="out"/>
        <c:minorTickMark val="none"/>
        <c:tickLblPos val="nextTo"/>
        <c:crossAx val="108909312"/>
        <c:crosses val="autoZero"/>
        <c:auto val="1"/>
        <c:lblAlgn val="ctr"/>
        <c:lblOffset val="100"/>
        <c:noMultiLvlLbl val="0"/>
      </c:catAx>
      <c:valAx>
        <c:axId val="108909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88870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800"/>
            </a:pPr>
            <a:r>
              <a:rPr lang="ru-RU" sz="2800"/>
              <a:t>Диаграмма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871472775398826"/>
          <c:y val="0.15787511254181946"/>
          <c:w val="0.57652161391945089"/>
          <c:h val="0.666293668979578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'Задание 3'!$C$1</c:f>
              <c:strCache>
                <c:ptCount val="1"/>
                <c:pt idx="0">
                  <c:v>Цена (руб/единицу)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'Задание 3'!$B$2:$B$5</c:f>
              <c:strCache>
                <c:ptCount val="4"/>
                <c:pt idx="0">
                  <c:v>книга</c:v>
                </c:pt>
                <c:pt idx="1">
                  <c:v>журнал</c:v>
                </c:pt>
                <c:pt idx="2">
                  <c:v>ручка</c:v>
                </c:pt>
                <c:pt idx="3">
                  <c:v>ластик</c:v>
                </c:pt>
              </c:strCache>
            </c:strRef>
          </c:cat>
          <c:val>
            <c:numRef>
              <c:f>'Задание 3'!$C$2:$C$5</c:f>
              <c:numCache>
                <c:formatCode>General</c:formatCode>
                <c:ptCount val="4"/>
                <c:pt idx="0">
                  <c:v>20</c:v>
                </c:pt>
                <c:pt idx="1">
                  <c:v>30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'Задание 3'!$D$1</c:f>
              <c:strCache>
                <c:ptCount val="1"/>
                <c:pt idx="0">
                  <c:v>Продано штук</c:v>
                </c:pt>
              </c:strCache>
            </c:strRef>
          </c:tx>
          <c:invertIfNegative val="0"/>
          <c:cat>
            <c:strRef>
              <c:f>'Задание 3'!$B$2:$B$5</c:f>
              <c:strCache>
                <c:ptCount val="4"/>
                <c:pt idx="0">
                  <c:v>книга</c:v>
                </c:pt>
                <c:pt idx="1">
                  <c:v>журнал</c:v>
                </c:pt>
                <c:pt idx="2">
                  <c:v>ручка</c:v>
                </c:pt>
                <c:pt idx="3">
                  <c:v>ластик</c:v>
                </c:pt>
              </c:strCache>
            </c:strRef>
          </c:cat>
          <c:val>
            <c:numRef>
              <c:f>'Задание 3'!$D$2:$D$5</c:f>
              <c:numCache>
                <c:formatCode>General</c:formatCode>
                <c:ptCount val="4"/>
                <c:pt idx="0">
                  <c:v>15</c:v>
                </c:pt>
                <c:pt idx="1">
                  <c:v>12</c:v>
                </c:pt>
                <c:pt idx="2">
                  <c:v>14</c:v>
                </c:pt>
                <c:pt idx="3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206528"/>
        <c:axId val="109229184"/>
      </c:barChart>
      <c:catAx>
        <c:axId val="1092065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800" dirty="0"/>
                  <a:t>Ось категорий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109229184"/>
        <c:crosses val="autoZero"/>
        <c:auto val="1"/>
        <c:lblAlgn val="ctr"/>
        <c:lblOffset val="100"/>
        <c:noMultiLvlLbl val="0"/>
      </c:catAx>
      <c:valAx>
        <c:axId val="1092291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ru-RU" sz="1800"/>
                  <a:t>Ось количества</a:t>
                </a:r>
              </a:p>
            </c:rich>
          </c:tx>
          <c:layout>
            <c:manualLayout>
              <c:xMode val="edge"/>
              <c:yMode val="edge"/>
              <c:x val="8.1068259441817152E-3"/>
              <c:y val="0.3599522867559440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0920652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standard"/>
        <c:varyColors val="0"/>
        <c:ser>
          <c:idx val="0"/>
          <c:order val="0"/>
          <c:cat>
            <c:numRef>
              <c:f>'Задание 2'!$B$5:$B$13</c:f>
              <c:numCache>
                <c:formatCode>m/d/yyyy</c:formatCode>
                <c:ptCount val="9"/>
                <c:pt idx="0">
                  <c:v>36916</c:v>
                </c:pt>
                <c:pt idx="1">
                  <c:v>36946</c:v>
                </c:pt>
                <c:pt idx="2">
                  <c:v>36976</c:v>
                </c:pt>
                <c:pt idx="3">
                  <c:v>37006</c:v>
                </c:pt>
                <c:pt idx="4">
                  <c:v>37036</c:v>
                </c:pt>
                <c:pt idx="5">
                  <c:v>37066</c:v>
                </c:pt>
                <c:pt idx="6">
                  <c:v>37096</c:v>
                </c:pt>
                <c:pt idx="7">
                  <c:v>37126</c:v>
                </c:pt>
                <c:pt idx="8">
                  <c:v>37156</c:v>
                </c:pt>
              </c:numCache>
            </c:numRef>
          </c:cat>
          <c:val>
            <c:numRef>
              <c:f>'Задание 2'!$E$5:$E$13</c:f>
              <c:numCache>
                <c:formatCode>_("р."* #,##0.00_);_("р."* \(#,##0.00\);_("р."* "-"??_);_(@_)</c:formatCode>
                <c:ptCount val="9"/>
                <c:pt idx="0">
                  <c:v>31.499999999999996</c:v>
                </c:pt>
                <c:pt idx="1">
                  <c:v>55.65</c:v>
                </c:pt>
                <c:pt idx="2">
                  <c:v>175.35</c:v>
                </c:pt>
                <c:pt idx="3">
                  <c:v>262.5</c:v>
                </c:pt>
                <c:pt idx="4">
                  <c:v>259</c:v>
                </c:pt>
                <c:pt idx="5">
                  <c:v>206.5</c:v>
                </c:pt>
                <c:pt idx="6">
                  <c:v>287</c:v>
                </c:pt>
                <c:pt idx="7">
                  <c:v>52.5</c:v>
                </c:pt>
                <c:pt idx="8">
                  <c:v>322</c:v>
                </c:pt>
              </c:numCache>
            </c:numRef>
          </c:val>
        </c:ser>
        <c:ser>
          <c:idx val="1"/>
          <c:order val="1"/>
          <c:cat>
            <c:numRef>
              <c:f>'Задание 2'!$B$5:$B$13</c:f>
              <c:numCache>
                <c:formatCode>m/d/yyyy</c:formatCode>
                <c:ptCount val="9"/>
                <c:pt idx="0">
                  <c:v>36916</c:v>
                </c:pt>
                <c:pt idx="1">
                  <c:v>36946</c:v>
                </c:pt>
                <c:pt idx="2">
                  <c:v>36976</c:v>
                </c:pt>
                <c:pt idx="3">
                  <c:v>37006</c:v>
                </c:pt>
                <c:pt idx="4">
                  <c:v>37036</c:v>
                </c:pt>
                <c:pt idx="5">
                  <c:v>37066</c:v>
                </c:pt>
                <c:pt idx="6">
                  <c:v>37096</c:v>
                </c:pt>
                <c:pt idx="7">
                  <c:v>37126</c:v>
                </c:pt>
                <c:pt idx="8">
                  <c:v>37156</c:v>
                </c:pt>
              </c:numCache>
            </c:numRef>
          </c:cat>
          <c:val>
            <c:numRef>
              <c:f>'Задание 2'!$F$5:$F$13</c:f>
              <c:numCache>
                <c:formatCode>General</c:formatCode>
                <c:ptCount val="9"/>
                <c:pt idx="0">
                  <c:v>90</c:v>
                </c:pt>
                <c:pt idx="1">
                  <c:v>159</c:v>
                </c:pt>
                <c:pt idx="2">
                  <c:v>501</c:v>
                </c:pt>
                <c:pt idx="3">
                  <c:v>750</c:v>
                </c:pt>
                <c:pt idx="4">
                  <c:v>740</c:v>
                </c:pt>
                <c:pt idx="5">
                  <c:v>590</c:v>
                </c:pt>
                <c:pt idx="6">
                  <c:v>820</c:v>
                </c:pt>
                <c:pt idx="7">
                  <c:v>150</c:v>
                </c:pt>
                <c:pt idx="8">
                  <c:v>920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860928"/>
        <c:axId val="46888832"/>
        <c:axId val="56071936"/>
      </c:area3DChart>
      <c:dateAx>
        <c:axId val="46860928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46888832"/>
        <c:crosses val="autoZero"/>
        <c:auto val="1"/>
        <c:lblOffset val="100"/>
        <c:baseTimeUnit val="months"/>
      </c:dateAx>
      <c:valAx>
        <c:axId val="46888832"/>
        <c:scaling>
          <c:orientation val="minMax"/>
        </c:scaling>
        <c:delete val="1"/>
        <c:axPos val="l"/>
        <c:majorGridlines/>
        <c:numFmt formatCode="_(&quot;р.&quot;* #,##0.00_);_(&quot;р.&quot;* \(#,##0.00\);_(&quot;р.&quot;* &quot;-&quot;??_);_(@_)" sourceLinked="1"/>
        <c:majorTickMark val="out"/>
        <c:minorTickMark val="none"/>
        <c:tickLblPos val="nextTo"/>
        <c:crossAx val="46860928"/>
        <c:crosses val="autoZero"/>
        <c:crossBetween val="midCat"/>
      </c:valAx>
      <c:serAx>
        <c:axId val="56071936"/>
        <c:scaling>
          <c:orientation val="minMax"/>
        </c:scaling>
        <c:delete val="1"/>
        <c:axPos val="b"/>
        <c:majorTickMark val="out"/>
        <c:minorTickMark val="none"/>
        <c:tickLblPos val="nextTo"/>
        <c:crossAx val="46888832"/>
        <c:crosses val="autoZero"/>
      </c:serAx>
    </c:plotArea>
    <c:plotVisOnly val="1"/>
    <c:dispBlanksAs val="zero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47A9A-E514-4A30-BEC3-639CA0C730FF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916A3-881A-4474-8E8A-A0C3E0B50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74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fld id="{8080623F-C8F0-4A6E-B019-214F476DBE01}" type="slidenum">
              <a:rPr lang="ru-RU" altLang="ru-RU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18</a:t>
            </a:fld>
            <a:endParaRPr lang="ru-RU" altLang="ru-RU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401A7BA-DFD8-4C1C-8013-B0F94762E8E2}" type="slidenum">
              <a:rPr lang="ru-RU" altLang="ru-RU" smtClean="0">
                <a:latin typeface="Arial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 altLang="ru-RU" smtClean="0">
              <a:latin typeface="Arial" pitchFamily="34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876855A-9CB8-444B-B42F-9E51C37EE093}" type="slidenum">
              <a:rPr lang="ru-RU" altLang="ru-RU" smtClean="0">
                <a:latin typeface="Arial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ru-RU" altLang="ru-RU" smtClean="0">
              <a:latin typeface="Arial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fld id="{FB9FD755-447B-44EC-85AB-FE03B698B115}" type="slidenum">
              <a:rPr lang="ru-RU" altLang="ru-RU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34</a:t>
            </a:fld>
            <a:endParaRPr lang="ru-RU" altLang="ru-RU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DFB2E5E-E7E5-47B6-B1F3-07F79A7D5617}" type="slidenum">
              <a:rPr lang="ru-RU" altLang="ru-RU" smtClean="0">
                <a:latin typeface="Arial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ru-RU" altLang="ru-RU" smtClean="0">
              <a:latin typeface="Arial" pitchFamily="34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fld id="{29AE848F-72DE-4877-9A3C-6C499056FF89}" type="slidenum">
              <a:rPr lang="ru-RU" altLang="ru-RU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38</a:t>
            </a:fld>
            <a:endParaRPr lang="ru-RU" altLang="ru-RU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58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fld id="{3F9BF881-843E-401D-974E-A18E463B304D}" type="slidenum">
              <a:rPr lang="ru-RU" altLang="ru-RU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41</a:t>
            </a:fld>
            <a:endParaRPr lang="ru-RU" altLang="ru-RU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95EC-86CE-41D3-8ECC-443A526F418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1C7E-92C4-4E38-AB41-46E5B22B7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4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95EC-86CE-41D3-8ECC-443A526F418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1C7E-92C4-4E38-AB41-46E5B22B7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36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95EC-86CE-41D3-8ECC-443A526F418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1C7E-92C4-4E38-AB41-46E5B22B7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247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84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91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015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507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0418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116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582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021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95EC-86CE-41D3-8ECC-443A526F418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1C7E-92C4-4E38-AB41-46E5B22B7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3239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5686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74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59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95EC-86CE-41D3-8ECC-443A526F418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1C7E-92C4-4E38-AB41-46E5B22B7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975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95EC-86CE-41D3-8ECC-443A526F418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1C7E-92C4-4E38-AB41-46E5B22B7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58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95EC-86CE-41D3-8ECC-443A526F418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1C7E-92C4-4E38-AB41-46E5B22B7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169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95EC-86CE-41D3-8ECC-443A526F418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1C7E-92C4-4E38-AB41-46E5B22B7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139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95EC-86CE-41D3-8ECC-443A526F418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1C7E-92C4-4E38-AB41-46E5B22B7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770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95EC-86CE-41D3-8ECC-443A526F418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1C7E-92C4-4E38-AB41-46E5B22B7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07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95EC-86CE-41D3-8ECC-443A526F418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11C7E-92C4-4E38-AB41-46E5B22B7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457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595EC-86CE-41D3-8ECC-443A526F4181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11C7E-92C4-4E38-AB41-46E5B22B7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789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22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im4-tub.yandex.net/i?id=41415041&amp;tov=4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185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57224" y="285728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5. Документ, с которым работает </a:t>
            </a:r>
            <a:r>
              <a:rPr lang="en-US" sz="3200" dirty="0" smtClean="0"/>
              <a:t>MS Excel</a:t>
            </a:r>
            <a:r>
              <a:rPr lang="ru-RU" sz="3200" dirty="0" smtClean="0"/>
              <a:t>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б</a:t>
                </a:r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ц</a:t>
                </a:r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м</a:t>
                </a:r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р</a:t>
                </a:r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ф</a:t>
                </a:r>
                <a:endParaRPr lang="ru-RU" sz="36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3428992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у</a:t>
                </a:r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я</a:t>
                </a:r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ч</a:t>
                </a:r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й</a:t>
                </a:r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2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4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5</a:t>
              </a:r>
              <a:endParaRPr lang="ru-RU" b="1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6 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7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15172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57224" y="285728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/>
              <a:t>5. Документ, с которым работает </a:t>
            </a:r>
            <a:r>
              <a:rPr lang="en-US" sz="3200" dirty="0" smtClean="0"/>
              <a:t>MS Excel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н</a:t>
                </a:r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и</a:t>
                </a:r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г</a:t>
                </a:r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б</a:t>
                </a:r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ц</a:t>
                </a:r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м</a:t>
                </a:r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р</a:t>
                </a:r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ф</a:t>
                </a:r>
                <a:endParaRPr lang="ru-RU" sz="36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3428992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у</a:t>
                </a:r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я</a:t>
                </a:r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ч</a:t>
                </a:r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й</a:t>
                </a:r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2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4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5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6 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7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79464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214282" y="142852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dirty="0" smtClean="0"/>
              <a:t>6. Имя столбца и номер строки, где находится ячейка, без пробела между ними.</a:t>
            </a:r>
            <a:endParaRPr lang="ru-RU" sz="3200" dirty="0"/>
          </a:p>
        </p:txBody>
      </p:sp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н</a:t>
                </a:r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и</a:t>
                </a:r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г</a:t>
                </a:r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б</a:t>
                </a:r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ц</a:t>
                </a:r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м</a:t>
                </a:r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р</a:t>
                </a:r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ф</a:t>
                </a:r>
                <a:endParaRPr lang="ru-RU" sz="36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3428992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у</a:t>
                </a:r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я</a:t>
                </a:r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ч</a:t>
                </a:r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й</a:t>
                </a:r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2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4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5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6 </a:t>
              </a:r>
              <a:r>
                <a:rPr lang="ru-RU" dirty="0" smtClean="0"/>
                <a:t>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7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85566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н</a:t>
                </a:r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и</a:t>
                </a:r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г</a:t>
                </a:r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б</a:t>
                </a:r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ц</a:t>
                </a:r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м</a:t>
                </a:r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р</a:t>
                </a:r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ф</a:t>
                </a:r>
                <a:endParaRPr lang="ru-RU" sz="36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3428992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у</a:t>
                </a:r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д</a:t>
                </a:r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р</a:t>
                </a:r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я</a:t>
                </a:r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ч</a:t>
                </a:r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й</a:t>
                </a:r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2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4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5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6</a:t>
              </a:r>
              <a:r>
                <a:rPr lang="ru-RU" dirty="0" smtClean="0"/>
                <a:t> 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7</a:t>
              </a:r>
              <a:endParaRPr lang="ru-RU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14282" y="142852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dirty="0" smtClean="0"/>
              <a:t>6. Имя столбца и номер строки, где находится ячейка, без пробела между ними.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8124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57224" y="285728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dirty="0" smtClean="0"/>
              <a:t>7. Электронная...</a:t>
            </a:r>
            <a:endParaRPr lang="ru-RU" sz="3600" dirty="0"/>
          </a:p>
        </p:txBody>
      </p:sp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н</a:t>
                </a:r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и</a:t>
                </a:r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г</a:t>
                </a:r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б</a:t>
                </a:r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ц</a:t>
                </a:r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м</a:t>
                </a:r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р</a:t>
                </a:r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ф</a:t>
                </a:r>
                <a:endParaRPr lang="ru-RU" sz="36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3428992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у</a:t>
                </a:r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д</a:t>
                </a:r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р</a:t>
                </a:r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я</a:t>
                </a:r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ч</a:t>
                </a:r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й</a:t>
                </a:r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2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4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5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6</a:t>
              </a:r>
              <a:r>
                <a:rPr lang="ru-RU" dirty="0" smtClean="0"/>
                <a:t> 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7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8777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н</a:t>
                </a:r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FF0000"/>
                    </a:solidFill>
                  </a:rPr>
                  <a:t>и</a:t>
                </a:r>
                <a:endParaRPr lang="ru-RU" sz="3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г</a:t>
                </a:r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sz="3600" b="1" dirty="0" smtClean="0">
                    <a:solidFill>
                      <a:srgbClr val="FF0000"/>
                    </a:solidFill>
                  </a:rPr>
                  <a:t>а</a:t>
                </a:r>
                <a:endParaRPr lang="ru-RU" sz="3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FF0000"/>
                    </a:solidFill>
                  </a:rPr>
                  <a:t>б</a:t>
                </a:r>
                <a:endParaRPr lang="ru-RU" sz="3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ц</a:t>
                </a:r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м</a:t>
                </a:r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р</a:t>
                </a:r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ф</a:t>
                </a:r>
                <a:endParaRPr lang="ru-RU" sz="36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3428992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у</a:t>
                </a:r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FF0000"/>
                    </a:solidFill>
                  </a:rPr>
                  <a:t>л</a:t>
                </a:r>
                <a:endParaRPr lang="ru-RU" sz="3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>
                    <a:solidFill>
                      <a:srgbClr val="FF0000"/>
                    </a:solidFill>
                  </a:rPr>
                  <a:t>ц</a:t>
                </a:r>
                <a:endParaRPr lang="ru-RU" sz="3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FF0000"/>
                    </a:solidFill>
                  </a:rPr>
                  <a:t>а</a:t>
                </a:r>
                <a:endParaRPr lang="ru-RU" sz="3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д</a:t>
                </a:r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р</a:t>
                </a:r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FF0000"/>
                    </a:solidFill>
                  </a:rPr>
                  <a:t>т</a:t>
                </a:r>
                <a:endParaRPr lang="ru-RU" sz="3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я</a:t>
                </a:r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ч</a:t>
                </a:r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й</a:t>
                </a:r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2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4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5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6</a:t>
              </a:r>
              <a:r>
                <a:rPr lang="ru-RU" dirty="0" smtClean="0"/>
                <a:t> 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7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857224" y="285728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dirty="0" smtClean="0"/>
              <a:t>7. Электронная...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1987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4-tub.yandex.net/i?id=41415041&amp;tov=4"/>
          <p:cNvPicPr>
            <a:picLocks noChangeAspect="1" noChangeArrowheads="1"/>
          </p:cNvPicPr>
          <p:nvPr/>
        </p:nvPicPr>
        <p:blipFill>
          <a:blip r:embed="rId2" r:link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7217" y="2571744"/>
            <a:ext cx="2538833" cy="1595441"/>
          </a:xfrm>
          <a:prstGeom prst="rect">
            <a:avLst/>
          </a:prstGeom>
          <a:noFill/>
        </p:spPr>
      </p:pic>
      <p:pic>
        <p:nvPicPr>
          <p:cNvPr id="2051" name="Рисунок 17" descr="486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500306"/>
            <a:ext cx="1548977" cy="1562104"/>
          </a:xfrm>
          <a:prstGeom prst="rect">
            <a:avLst/>
          </a:prstGeom>
          <a:noFill/>
        </p:spPr>
      </p:pic>
      <p:pic>
        <p:nvPicPr>
          <p:cNvPr id="2050" name="Рисунок 18" descr="grammofon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2419336"/>
            <a:ext cx="1571636" cy="1571636"/>
          </a:xfrm>
          <a:prstGeom prst="rect">
            <a:avLst/>
          </a:prstGeom>
          <a:noFill/>
        </p:spPr>
      </p:pic>
      <p:sp>
        <p:nvSpPr>
          <p:cNvPr id="2049" name="WordArt 1"/>
          <p:cNvSpPr>
            <a:spLocks noChangeArrowheads="1" noChangeShapeType="1" noTextEdit="1"/>
          </p:cNvSpPr>
          <p:nvPr/>
        </p:nvSpPr>
        <p:spPr bwMode="auto">
          <a:xfrm>
            <a:off x="7358082" y="2500306"/>
            <a:ext cx="1214446" cy="13573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474"/>
              </a:avLst>
            </a:prstTxWarp>
          </a:bodyPr>
          <a:lstStyle/>
          <a:p>
            <a:pPr algn="ctr" rtl="0"/>
            <a:r>
              <a:rPr lang="ru-RU" sz="44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Ы</a:t>
            </a:r>
            <a:endParaRPr lang="ru-RU" sz="44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6357950" y="2285992"/>
            <a:ext cx="142876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1400" kern="10" spc="0" dirty="0" smtClean="0">
                <a:ln w="9525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1400" kern="10" spc="0" dirty="0">
              <a:ln w="9525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061" name="WordArt 13"/>
          <p:cNvSpPr>
            <a:spLocks noChangeArrowheads="1" noChangeShapeType="1" noTextEdit="1"/>
          </p:cNvSpPr>
          <p:nvPr/>
        </p:nvSpPr>
        <p:spPr bwMode="auto">
          <a:xfrm>
            <a:off x="6500826" y="2285993"/>
            <a:ext cx="185738" cy="214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1400" kern="10" spc="0" dirty="0" smtClean="0">
                <a:ln w="9525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1400" kern="10" spc="0" dirty="0">
              <a:ln w="9525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4429124" y="2357431"/>
            <a:ext cx="142876" cy="214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1400" kern="10" spc="0" dirty="0" smtClean="0">
                <a:ln w="9525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1400" kern="10" spc="0" dirty="0">
              <a:ln w="9525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6072198" y="2285992"/>
            <a:ext cx="214314" cy="214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1400" kern="10" spc="0" dirty="0" smtClean="0">
                <a:ln w="9525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1400" kern="10" spc="0" dirty="0">
              <a:ln w="9525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060" name="WordArt 12"/>
          <p:cNvSpPr>
            <a:spLocks noChangeArrowheads="1" noChangeShapeType="1" noTextEdit="1"/>
          </p:cNvSpPr>
          <p:nvPr/>
        </p:nvSpPr>
        <p:spPr bwMode="auto">
          <a:xfrm>
            <a:off x="6715141" y="2285993"/>
            <a:ext cx="142875" cy="214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1400" kern="10" spc="0" dirty="0" smtClean="0">
                <a:ln w="9525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1400" kern="10" spc="0" dirty="0">
              <a:ln w="9525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3571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2009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1331640" y="585766"/>
            <a:ext cx="709228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ДИАГРАММЫ  </a:t>
            </a:r>
            <a:endParaRPr lang="ru-RU" sz="6600" b="1" dirty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143240" y="2357430"/>
            <a:ext cx="142876" cy="214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1400" kern="10" spc="0" dirty="0" smtClean="0">
                <a:ln w="9525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1400" kern="10" spc="0" dirty="0">
              <a:ln w="9525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5" name="WordArt 11"/>
          <p:cNvSpPr>
            <a:spLocks noChangeArrowheads="1" noChangeShapeType="1" noTextEdit="1"/>
          </p:cNvSpPr>
          <p:nvPr/>
        </p:nvSpPr>
        <p:spPr bwMode="auto">
          <a:xfrm>
            <a:off x="2428860" y="2643182"/>
            <a:ext cx="142876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1400" kern="10" spc="0" dirty="0" smtClean="0">
                <a:ln w="9525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1400" kern="10" spc="0" dirty="0">
              <a:ln w="9525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26" name="WordArt 13"/>
          <p:cNvSpPr>
            <a:spLocks noChangeArrowheads="1" noChangeShapeType="1" noTextEdit="1"/>
          </p:cNvSpPr>
          <p:nvPr/>
        </p:nvSpPr>
        <p:spPr bwMode="auto">
          <a:xfrm>
            <a:off x="2571736" y="2643183"/>
            <a:ext cx="185738" cy="214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1400" kern="10" spc="0" dirty="0" smtClean="0">
                <a:ln w="9525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1400" kern="10" spc="0" dirty="0">
              <a:ln w="9525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30" name="WordArt 9"/>
          <p:cNvSpPr>
            <a:spLocks noChangeArrowheads="1" noChangeShapeType="1" noTextEdit="1"/>
          </p:cNvSpPr>
          <p:nvPr/>
        </p:nvSpPr>
        <p:spPr bwMode="auto">
          <a:xfrm>
            <a:off x="2143108" y="2643182"/>
            <a:ext cx="214314" cy="214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endParaRPr lang="ru-RU" sz="1400" kern="10" spc="0" dirty="0">
              <a:ln w="9525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31" name="WordArt 12"/>
          <p:cNvSpPr>
            <a:spLocks noChangeArrowheads="1" noChangeShapeType="1" noTextEdit="1"/>
          </p:cNvSpPr>
          <p:nvPr/>
        </p:nvSpPr>
        <p:spPr bwMode="auto">
          <a:xfrm>
            <a:off x="2786051" y="2643183"/>
            <a:ext cx="142875" cy="214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ru-RU" sz="1400" kern="10" spc="0" dirty="0" smtClean="0">
                <a:ln w="9525">
                  <a:round/>
                  <a:headEnd/>
                  <a:tailEnd/>
                </a:ln>
                <a:solidFill>
                  <a:srgbClr val="0D0D0D"/>
                </a:solidFill>
                <a:effectLst/>
                <a:latin typeface="Times New Roman"/>
                <a:cs typeface="Times New Roman"/>
              </a:rPr>
              <a:t>,</a:t>
            </a:r>
            <a:endParaRPr lang="ru-RU" sz="1400" kern="10" spc="0" dirty="0">
              <a:ln w="9525">
                <a:round/>
                <a:headEnd/>
                <a:tailEnd/>
              </a:ln>
              <a:solidFill>
                <a:srgbClr val="0D0D0D"/>
              </a:solidFill>
              <a:effectLst/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0354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Рисунок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32" y="2391508"/>
            <a:ext cx="3997568" cy="399756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216" y="2035608"/>
            <a:ext cx="440448" cy="440448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460" y="1744635"/>
            <a:ext cx="440448" cy="440448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133" y="2255832"/>
            <a:ext cx="440448" cy="440448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259632" y="15241"/>
            <a:ext cx="82296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т</a:t>
            </a:r>
            <a:r>
              <a:rPr lang="ru-RU" dirty="0" smtClean="0"/>
              <a:t>ема: Построение диаграмм </a:t>
            </a:r>
          </a:p>
          <a:p>
            <a:r>
              <a:rPr lang="ru-RU" dirty="0" smtClean="0"/>
              <a:t>в </a:t>
            </a:r>
            <a:r>
              <a:rPr lang="en-US" dirty="0" smtClean="0"/>
              <a:t>MS EXCEL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397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63DCE00-E31E-4B2D-86CA-9F7117D16150}" type="slidenum">
              <a:rPr lang="ru-RU" altLang="ru-RU" sz="1200">
                <a:solidFill>
                  <a:srgbClr val="898989"/>
                </a:solidFill>
                <a:latin typeface="Calibri" pitchFamily="34" charset="0"/>
              </a:rPr>
              <a:pPr algn="r" eaLnBrk="1" hangingPunct="1">
                <a:buClrTx/>
                <a:buFontTx/>
                <a:buNone/>
              </a:pPr>
              <a:t>18</a:t>
            </a:fld>
            <a:endParaRPr lang="ru-RU" altLang="ru-RU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685800" y="29718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4800" b="1" dirty="0">
                <a:solidFill>
                  <a:srgbClr val="7030A0"/>
                </a:solidFill>
                <a:latin typeface="Calibri" pitchFamily="34" charset="0"/>
              </a:rPr>
              <a:t>Цели </a:t>
            </a:r>
            <a:r>
              <a:rPr lang="ru-RU" altLang="ru-RU" sz="4800" b="1" dirty="0" smtClean="0">
                <a:solidFill>
                  <a:srgbClr val="7030A0"/>
                </a:solidFill>
                <a:latin typeface="Calibri" pitchFamily="34" charset="0"/>
              </a:rPr>
              <a:t>:</a:t>
            </a:r>
            <a:endParaRPr lang="ru-RU" altLang="ru-RU" sz="48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685800" y="1447800"/>
            <a:ext cx="7848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ts val="700"/>
              </a:spcBef>
              <a:buFont typeface="Arial" pitchFamily="34" charset="0"/>
              <a:buChar char="•"/>
            </a:pPr>
            <a:r>
              <a:rPr lang="ru-RU" altLang="ru-RU" sz="2800" dirty="0" smtClean="0">
                <a:solidFill>
                  <a:srgbClr val="000000"/>
                </a:solidFill>
                <a:latin typeface="Calibri" pitchFamily="34" charset="0"/>
              </a:rPr>
              <a:t>изучение </a:t>
            </a:r>
            <a:r>
              <a:rPr lang="ru-RU" altLang="ru-RU" sz="2800" dirty="0">
                <a:solidFill>
                  <a:srgbClr val="000000"/>
                </a:solidFill>
                <a:latin typeface="Calibri" pitchFamily="34" charset="0"/>
              </a:rPr>
              <a:t>приемов построения и редактирования различных видов диаграмм;</a:t>
            </a:r>
          </a:p>
          <a:p>
            <a:pPr eaLnBrk="1" hangingPunct="1">
              <a:spcBef>
                <a:spcPts val="700"/>
              </a:spcBef>
              <a:buFont typeface="Arial" pitchFamily="34" charset="0"/>
              <a:buChar char="•"/>
            </a:pPr>
            <a:r>
              <a:rPr lang="ru-RU" altLang="ru-RU" sz="2800" dirty="0" smtClean="0">
                <a:solidFill>
                  <a:srgbClr val="000000"/>
                </a:solidFill>
                <a:latin typeface="Calibri" pitchFamily="34" charset="0"/>
              </a:rPr>
              <a:t>рассмотрение </a:t>
            </a:r>
            <a:r>
              <a:rPr lang="ru-RU" altLang="ru-RU" sz="2800" dirty="0">
                <a:solidFill>
                  <a:srgbClr val="000000"/>
                </a:solidFill>
                <a:latin typeface="Calibri" pitchFamily="34" charset="0"/>
              </a:rPr>
              <a:t>основных видов диаграмм и их этапы построения;</a:t>
            </a:r>
          </a:p>
          <a:p>
            <a:pPr eaLnBrk="1" hangingPunct="1">
              <a:spcBef>
                <a:spcPts val="700"/>
              </a:spcBef>
              <a:buFont typeface="Arial" pitchFamily="34" charset="0"/>
              <a:buChar char="•"/>
            </a:pPr>
            <a:r>
              <a:rPr lang="ru-RU" altLang="ru-RU" sz="2800" dirty="0" smtClean="0">
                <a:solidFill>
                  <a:srgbClr val="000000"/>
                </a:solidFill>
                <a:latin typeface="Calibri" pitchFamily="34" charset="0"/>
              </a:rPr>
              <a:t>освоение </a:t>
            </a:r>
            <a:r>
              <a:rPr lang="ru-RU" altLang="ru-RU" sz="2800" dirty="0">
                <a:solidFill>
                  <a:srgbClr val="000000"/>
                </a:solidFill>
                <a:latin typeface="Calibri" pitchFamily="34" charset="0"/>
              </a:rPr>
              <a:t>основных приемов редактирования и оформления диаграмм;</a:t>
            </a:r>
          </a:p>
          <a:p>
            <a:pPr eaLnBrk="1" hangingPunct="1">
              <a:spcBef>
                <a:spcPts val="700"/>
              </a:spcBef>
              <a:buFont typeface="Arial" pitchFamily="34" charset="0"/>
              <a:buChar char="•"/>
            </a:pPr>
            <a:r>
              <a:rPr lang="ru-RU" altLang="ru-RU" sz="2800" dirty="0" smtClean="0">
                <a:solidFill>
                  <a:srgbClr val="000000"/>
                </a:solidFill>
                <a:latin typeface="Calibri" pitchFamily="34" charset="0"/>
              </a:rPr>
              <a:t>закрепление </a:t>
            </a:r>
            <a:r>
              <a:rPr lang="ru-RU" altLang="ru-RU" sz="2800" dirty="0">
                <a:solidFill>
                  <a:srgbClr val="000000"/>
                </a:solidFill>
                <a:latin typeface="Calibri" pitchFamily="34" charset="0"/>
              </a:rPr>
              <a:t>знаний  при работе с различными типами данных электронной </a:t>
            </a:r>
            <a:r>
              <a:rPr lang="ru-RU" altLang="ru-RU" sz="2800" dirty="0" smtClean="0">
                <a:solidFill>
                  <a:srgbClr val="000000"/>
                </a:solidFill>
                <a:latin typeface="Calibri" pitchFamily="34" charset="0"/>
              </a:rPr>
              <a:t>таблицы.</a:t>
            </a:r>
            <a:endParaRPr lang="ru-RU" altLang="ru-RU" sz="28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7790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0" y="115888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rgbClr val="7030A0"/>
                </a:solidFill>
              </a:rPr>
              <a:t>Графики и диаграммы в </a:t>
            </a:r>
            <a:r>
              <a:rPr lang="en-US" altLang="ru-RU" sz="3600" b="1" dirty="0">
                <a:solidFill>
                  <a:srgbClr val="7030A0"/>
                </a:solidFill>
              </a:rPr>
              <a:t>Excel</a:t>
            </a:r>
            <a:endParaRPr lang="ru-RU" altLang="ru-RU" sz="3600" b="1" dirty="0">
              <a:solidFill>
                <a:srgbClr val="7030A0"/>
              </a:solidFill>
            </a:endParaRP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0" y="908050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800"/>
              <a:t>Что такое диаграмма? Для чего она используется?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611188" y="1628775"/>
            <a:ext cx="8137525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ru-RU" altLang="ru-RU" sz="2800" dirty="0"/>
              <a:t>Диаграмма – это графическое представление данных, позволяющее оценить соотношение нескольких величин. Они используются для сравнения и анализа данных, представления их в наглядном виде.  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211960" y="37890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323528" y="4005064"/>
          <a:ext cx="3672408" cy="2455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865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57224" y="285728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dirty="0" smtClean="0"/>
              <a:t>1. Совокупность ячеек по горизонтали.</a:t>
            </a:r>
            <a:endParaRPr lang="ru-RU" sz="3600" dirty="0"/>
          </a:p>
        </p:txBody>
      </p:sp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3</a:t>
            </a:r>
            <a:endParaRPr lang="ru-RU" b="1" dirty="0"/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3428992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1</a:t>
              </a:r>
              <a:endParaRPr lang="ru-RU" b="1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2</a:t>
              </a:r>
              <a:endParaRPr lang="ru-RU" b="1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4</a:t>
              </a:r>
              <a:endParaRPr lang="ru-RU" b="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5</a:t>
              </a:r>
              <a:endParaRPr lang="ru-RU" b="1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6  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7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95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rgbClr val="7030A0"/>
                </a:solidFill>
              </a:rPr>
              <a:t>Виды диаграмм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0" y="836613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3200"/>
              <a:t>Плоская</a:t>
            </a:r>
            <a:endParaRPr lang="ru-RU" altLang="ru-RU"/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4572000" y="836613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3200"/>
              <a:t>Объемная</a:t>
            </a:r>
            <a:endParaRPr lang="ru-RU" alt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788024" y="1628800"/>
          <a:ext cx="4355976" cy="2599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572000" y="148478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0" y="148478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0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4572000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2329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Объекты </a:t>
            </a:r>
            <a:r>
              <a:rPr lang="ru-RU" sz="3600" b="1" dirty="0" smtClean="0">
                <a:solidFill>
                  <a:srgbClr val="7030A0"/>
                </a:solidFill>
              </a:rPr>
              <a:t>диаграммы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область диаграммы </a:t>
            </a:r>
            <a:r>
              <a:rPr lang="ru-RU" dirty="0"/>
              <a:t>– область, в которой находятся все элементы диаграммы;</a:t>
            </a:r>
          </a:p>
          <a:p>
            <a:r>
              <a:rPr lang="ru-RU" b="1" dirty="0">
                <a:solidFill>
                  <a:srgbClr val="7030A0"/>
                </a:solidFill>
              </a:rPr>
              <a:t>область построения диаграммы </a:t>
            </a:r>
            <a:r>
              <a:rPr lang="ru-RU" dirty="0"/>
              <a:t>– место расположения осей, рядов данных и т. д.;</a:t>
            </a:r>
          </a:p>
          <a:p>
            <a:r>
              <a:rPr lang="ru-RU" b="1" dirty="0">
                <a:solidFill>
                  <a:srgbClr val="7030A0"/>
                </a:solidFill>
              </a:rPr>
              <a:t>легенда</a:t>
            </a:r>
            <a:r>
              <a:rPr lang="ru-RU" dirty="0"/>
              <a:t> – образец оформления данных;</a:t>
            </a:r>
          </a:p>
          <a:p>
            <a:r>
              <a:rPr lang="ru-RU" b="1" dirty="0">
                <a:solidFill>
                  <a:srgbClr val="7030A0"/>
                </a:solidFill>
              </a:rPr>
              <a:t>заголовок </a:t>
            </a:r>
            <a:r>
              <a:rPr lang="ru-RU" dirty="0"/>
              <a:t>– служит для пояснения данных, представленных на диаграмме;</a:t>
            </a:r>
          </a:p>
          <a:p>
            <a:r>
              <a:rPr lang="ru-RU" b="1" dirty="0">
                <a:solidFill>
                  <a:srgbClr val="7030A0"/>
                </a:solidFill>
              </a:rPr>
              <a:t>метки (маркеры) данных </a:t>
            </a:r>
            <a:r>
              <a:rPr lang="ru-RU" dirty="0"/>
              <a:t>– символы (столбики, точки, сектора и т. д.) на диаграмме, изображающие отдельный элемент данных;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26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ряды данных </a:t>
            </a:r>
            <a:r>
              <a:rPr lang="ru-RU" dirty="0"/>
              <a:t>– группы связанных элементов данных на диаграмме, источником которых является отдельная строка или отдельный столбец таблицы данных;</a:t>
            </a:r>
          </a:p>
          <a:p>
            <a:r>
              <a:rPr lang="ru-RU" b="1" dirty="0">
                <a:solidFill>
                  <a:srgbClr val="7030A0"/>
                </a:solidFill>
              </a:rPr>
              <a:t>ось</a:t>
            </a:r>
            <a:r>
              <a:rPr lang="ru-RU" dirty="0"/>
              <a:t> – линия, ограничивающая одну из сторон области построения диаграммы и создающая шкалу для измерения и сравнения данных на диаграмме </a:t>
            </a:r>
            <a:r>
              <a:rPr lang="ru-RU" dirty="0" smtClean="0"/>
              <a:t>(ось </a:t>
            </a:r>
            <a:r>
              <a:rPr lang="ru-RU" dirty="0"/>
              <a:t>X, ось </a:t>
            </a:r>
            <a:r>
              <a:rPr lang="ru-RU" dirty="0" smtClean="0"/>
              <a:t>Y</a:t>
            </a:r>
            <a:r>
              <a:rPr lang="ru-RU" dirty="0"/>
              <a:t>)</a:t>
            </a:r>
            <a:endParaRPr lang="ru-RU" dirty="0" smtClean="0"/>
          </a:p>
          <a:p>
            <a:r>
              <a:rPr lang="ru-RU" b="1" dirty="0" smtClean="0">
                <a:solidFill>
                  <a:srgbClr val="7030A0"/>
                </a:solidFill>
              </a:rPr>
              <a:t>категории</a:t>
            </a:r>
            <a:r>
              <a:rPr lang="ru-RU" dirty="0" smtClean="0"/>
              <a:t> </a:t>
            </a:r>
            <a:r>
              <a:rPr lang="ru-RU" dirty="0"/>
              <a:t>– названия категорий соответствуют подписям вдоль оси X;</a:t>
            </a:r>
          </a:p>
          <a:p>
            <a:r>
              <a:rPr lang="ru-RU" b="1" dirty="0">
                <a:solidFill>
                  <a:srgbClr val="7030A0"/>
                </a:solidFill>
              </a:rPr>
              <a:t>имена рядов </a:t>
            </a:r>
            <a:r>
              <a:rPr lang="ru-RU" dirty="0"/>
              <a:t>– обычно соответствуют надписям вдоль оси У;</a:t>
            </a:r>
          </a:p>
          <a:p>
            <a:r>
              <a:rPr lang="ru-RU" b="1" dirty="0">
                <a:solidFill>
                  <a:srgbClr val="7030A0"/>
                </a:solidFill>
              </a:rPr>
              <a:t>метки делений </a:t>
            </a:r>
            <a:r>
              <a:rPr lang="ru-RU" dirty="0"/>
              <a:t>– это короткие отрезки, пересекающие координатные оси подобно разметке линейки.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22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Диаграмма 22"/>
          <p:cNvGraphicFramePr>
            <a:graphicFrameLocks/>
          </p:cNvGraphicFramePr>
          <p:nvPr/>
        </p:nvGraphicFramePr>
        <p:xfrm>
          <a:off x="449903" y="923076"/>
          <a:ext cx="7354543" cy="4902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147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95288" y="188913"/>
            <a:ext cx="81407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sz="3600" b="1" dirty="0">
                <a:solidFill>
                  <a:srgbClr val="7030A0"/>
                </a:solidFill>
                <a:latin typeface="Arial" pitchFamily="34" charset="0"/>
              </a:rPr>
              <a:t>Элементы диаграмм</a:t>
            </a: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387350" y="908050"/>
            <a:ext cx="2062163" cy="792163"/>
          </a:xfrm>
          <a:prstGeom prst="wedgeRoundRectCallout">
            <a:avLst>
              <a:gd name="adj1" fmla="val 102809"/>
              <a:gd name="adj2" fmla="val -19297"/>
              <a:gd name="adj3" fmla="val 16667"/>
            </a:avLst>
          </a:prstGeom>
          <a:solidFill>
            <a:srgbClr val="FFFF99"/>
          </a:solidFill>
          <a:ln w="12700">
            <a:noFill/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0000"/>
                </a:solidFill>
              </a:rPr>
              <a:t>название диаграммы</a:t>
            </a:r>
            <a:endParaRPr lang="ru-RU" sz="2200" dirty="0"/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7464425" y="2182813"/>
            <a:ext cx="1371600" cy="487362"/>
          </a:xfrm>
          <a:prstGeom prst="wedgeRoundRectCallout">
            <a:avLst>
              <a:gd name="adj1" fmla="val -59325"/>
              <a:gd name="adj2" fmla="val 119019"/>
              <a:gd name="adj3" fmla="val 16667"/>
            </a:avLst>
          </a:prstGeom>
          <a:solidFill>
            <a:srgbClr val="FFFF99"/>
          </a:solidFill>
          <a:ln w="12700">
            <a:noFill/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0000"/>
                </a:solidFill>
              </a:rPr>
              <a:t>легенда</a:t>
            </a:r>
            <a:endParaRPr lang="ru-RU" sz="2200" dirty="0"/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>
            <a:off x="7429500" y="4411663"/>
            <a:ext cx="1371600" cy="808037"/>
          </a:xfrm>
          <a:prstGeom prst="wedgeRoundRectCallout">
            <a:avLst>
              <a:gd name="adj1" fmla="val -81397"/>
              <a:gd name="adj2" fmla="val -137640"/>
              <a:gd name="adj3" fmla="val 16667"/>
            </a:avLst>
          </a:prstGeom>
          <a:solidFill>
            <a:srgbClr val="FFFF99"/>
          </a:solidFill>
          <a:ln w="12700">
            <a:noFill/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0000"/>
                </a:solidFill>
              </a:rPr>
              <a:t>ряды данных</a:t>
            </a:r>
            <a:endParaRPr lang="ru-RU" sz="2200" dirty="0"/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6546850" y="5330825"/>
            <a:ext cx="819150" cy="468313"/>
          </a:xfrm>
          <a:prstGeom prst="wedgeRoundRectCallout">
            <a:avLst>
              <a:gd name="adj1" fmla="val -174115"/>
              <a:gd name="adj2" fmla="val -125452"/>
              <a:gd name="adj3" fmla="val 16667"/>
            </a:avLst>
          </a:prstGeom>
          <a:solidFill>
            <a:srgbClr val="FFFF99"/>
          </a:solidFill>
          <a:ln w="12700">
            <a:noFill/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0000"/>
                </a:solidFill>
              </a:rPr>
              <a:t>ось</a:t>
            </a:r>
            <a:endParaRPr lang="ru-RU" sz="2200" dirty="0"/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4081463" y="1949450"/>
            <a:ext cx="1055687" cy="468313"/>
          </a:xfrm>
          <a:prstGeom prst="wedgeRoundRectCallout">
            <a:avLst>
              <a:gd name="adj1" fmla="val -106384"/>
              <a:gd name="adj2" fmla="val 87247"/>
              <a:gd name="adj3" fmla="val 16667"/>
            </a:avLst>
          </a:prstGeom>
          <a:solidFill>
            <a:srgbClr val="FFFF99"/>
          </a:solidFill>
          <a:ln w="12700">
            <a:noFill/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0000"/>
                </a:solidFill>
              </a:rPr>
              <a:t>сетка</a:t>
            </a:r>
            <a:endParaRPr lang="ru-RU" sz="2200" dirty="0"/>
          </a:p>
        </p:txBody>
      </p:sp>
      <p:grpSp>
        <p:nvGrpSpPr>
          <p:cNvPr id="2" name="Группа 22"/>
          <p:cNvGrpSpPr>
            <a:grpSpLocks/>
          </p:cNvGrpSpPr>
          <p:nvPr/>
        </p:nvGrpSpPr>
        <p:grpSpPr bwMode="auto">
          <a:xfrm>
            <a:off x="179388" y="4162425"/>
            <a:ext cx="2108200" cy="2174875"/>
            <a:chOff x="1008184" y="4022030"/>
            <a:chExt cx="2107440" cy="2174102"/>
          </a:xfrm>
        </p:grpSpPr>
        <p:sp>
          <p:nvSpPr>
            <p:cNvPr id="22" name="Полилиния 21"/>
            <p:cNvSpPr/>
            <p:nvPr/>
          </p:nvSpPr>
          <p:spPr bwMode="auto">
            <a:xfrm>
              <a:off x="1152594" y="4022030"/>
              <a:ext cx="431644" cy="1786890"/>
            </a:xfrm>
            <a:custGeom>
              <a:avLst/>
              <a:gdLst>
                <a:gd name="connsiteX0" fmla="*/ 0 w 504092"/>
                <a:gd name="connsiteY0" fmla="*/ 1535724 h 1606062"/>
                <a:gd name="connsiteX1" fmla="*/ 504092 w 504092"/>
                <a:gd name="connsiteY1" fmla="*/ 0 h 1606062"/>
                <a:gd name="connsiteX2" fmla="*/ 293077 w 504092"/>
                <a:gd name="connsiteY2" fmla="*/ 1559170 h 1606062"/>
                <a:gd name="connsiteX3" fmla="*/ 11723 w 504092"/>
                <a:gd name="connsiteY3" fmla="*/ 1606062 h 1606062"/>
                <a:gd name="connsiteX4" fmla="*/ 0 w 504092"/>
                <a:gd name="connsiteY4" fmla="*/ 1535724 h 160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092" h="1606062">
                  <a:moveTo>
                    <a:pt x="0" y="1535724"/>
                  </a:moveTo>
                  <a:lnTo>
                    <a:pt x="504092" y="0"/>
                  </a:lnTo>
                  <a:lnTo>
                    <a:pt x="293077" y="1559170"/>
                  </a:lnTo>
                  <a:lnTo>
                    <a:pt x="11723" y="1606062"/>
                  </a:lnTo>
                  <a:lnTo>
                    <a:pt x="0" y="1535724"/>
                  </a:lnTo>
                  <a:close/>
                </a:path>
              </a:pathLst>
            </a:custGeom>
            <a:solidFill>
              <a:srgbClr val="FFFF99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25400" dist="50800" dir="4440000" algn="ctr" rotWithShape="0">
                <a:schemeClr val="tx1"/>
              </a:outerShdw>
            </a:effectLst>
          </p:spPr>
          <p:txBody>
            <a:bodyPr wrap="none" lIns="90000" tIns="46800" rIns="90000" bIns="468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1" name="Скругленная прямоугольная выноска 20"/>
            <p:cNvSpPr/>
            <p:nvPr/>
          </p:nvSpPr>
          <p:spPr>
            <a:xfrm>
              <a:off x="1008184" y="5708943"/>
              <a:ext cx="2107440" cy="487189"/>
            </a:xfrm>
            <a:prstGeom prst="wedgeRoundRectCallout">
              <a:avLst>
                <a:gd name="adj1" fmla="val 95563"/>
                <a:gd name="adj2" fmla="val -100141"/>
                <a:gd name="adj3" fmla="val 16667"/>
              </a:avLst>
            </a:prstGeom>
            <a:solidFill>
              <a:srgbClr val="FFFF99"/>
            </a:solidFill>
            <a:ln w="12700">
              <a:noFill/>
            </a:ln>
            <a:effectLst>
              <a:outerShdw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200" dirty="0">
                  <a:solidFill>
                    <a:srgbClr val="000000"/>
                  </a:solidFill>
                </a:rPr>
                <a:t>названия осей</a:t>
              </a:r>
              <a:endParaRPr lang="ru-RU" sz="2200" dirty="0"/>
            </a:p>
          </p:txBody>
        </p:sp>
      </p:grpSp>
      <p:sp>
        <p:nvSpPr>
          <p:cNvPr id="24" name="Скругленная прямоугольная выноска 23"/>
          <p:cNvSpPr/>
          <p:nvPr/>
        </p:nvSpPr>
        <p:spPr>
          <a:xfrm>
            <a:off x="5432425" y="1560513"/>
            <a:ext cx="1524000" cy="866775"/>
          </a:xfrm>
          <a:prstGeom prst="wedgeRoundRectCallout">
            <a:avLst>
              <a:gd name="adj1" fmla="val -82719"/>
              <a:gd name="adj2" fmla="val 174072"/>
              <a:gd name="adj3" fmla="val 16667"/>
            </a:avLst>
          </a:prstGeom>
          <a:solidFill>
            <a:srgbClr val="FFFF99"/>
          </a:solidFill>
          <a:ln w="12700">
            <a:noFill/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0000"/>
                </a:solidFill>
              </a:rPr>
              <a:t>подписи данных</a:t>
            </a:r>
            <a:endParaRPr lang="ru-RU" sz="22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00" y="3068638"/>
            <a:ext cx="2105025" cy="10937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40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038" y="260648"/>
            <a:ext cx="8229600" cy="5619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solidFill>
                  <a:srgbClr val="7030A0"/>
                </a:solidFill>
              </a:rPr>
              <a:t>Типы диаграмм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196752"/>
            <a:ext cx="7272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MS </a:t>
            </a:r>
            <a:r>
              <a:rPr lang="ru-RU" sz="2800" dirty="0" err="1"/>
              <a:t>Excel</a:t>
            </a:r>
            <a:r>
              <a:rPr lang="ru-RU" sz="2800" dirty="0"/>
              <a:t> позволяет выбрать один из 14 основных (стандартных) типов диаграмм и 20 дополнительных (нестандартных) типов диаграмм. </a:t>
            </a:r>
            <a:endParaRPr lang="ru-RU" sz="2800" dirty="0" smtClean="0"/>
          </a:p>
          <a:p>
            <a:pPr algn="just"/>
            <a:endParaRPr lang="ru-RU" sz="2800" dirty="0"/>
          </a:p>
          <a:p>
            <a:pPr algn="just"/>
            <a:r>
              <a:rPr lang="ru-RU" sz="2800" dirty="0" smtClean="0"/>
              <a:t>Внутри </a:t>
            </a:r>
            <a:r>
              <a:rPr lang="ru-RU" sz="2800" dirty="0"/>
              <a:t>каждого из основных типов диаграмм можно выбрать конкретный подтип.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4719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7030A0"/>
                </a:solidFill>
              </a:rPr>
              <a:t>Д</a:t>
            </a:r>
            <a:r>
              <a:rPr lang="ru-RU" altLang="ru-RU" b="1" dirty="0" smtClean="0">
                <a:solidFill>
                  <a:srgbClr val="7030A0"/>
                </a:solidFill>
              </a:rPr>
              <a:t>иаграмма с областями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 typeface="Arial" pitchFamily="34" charset="0"/>
              <a:buNone/>
            </a:pPr>
            <a:r>
              <a:rPr lang="ru-RU" altLang="ru-RU" sz="2400" dirty="0" smtClean="0"/>
              <a:t>отдельные ряды данных представлены в виде закрашенных разными цветами областей. 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2500013"/>
              </p:ext>
            </p:extLst>
          </p:nvPr>
        </p:nvGraphicFramePr>
        <p:xfrm>
          <a:off x="899592" y="2636912"/>
          <a:ext cx="727280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869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b="1" dirty="0" smtClean="0">
                <a:solidFill>
                  <a:srgbClr val="7030A0"/>
                </a:solidFill>
              </a:rPr>
              <a:t>Линейчатая диаграмма 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 txBox="1">
            <a:spLocks noGrp="1"/>
          </p:cNvSpPr>
          <p:nvPr>
            <p:ph idx="1"/>
          </p:nvPr>
        </p:nvSpPr>
        <p:spPr bwMode="auto">
          <a:xfrm>
            <a:off x="467544" y="141277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buFont typeface="Arial" pitchFamily="34" charset="0"/>
              <a:buNone/>
            </a:pPr>
            <a:r>
              <a:rPr lang="ru-RU" altLang="ru-RU" sz="2200" dirty="0" smtClean="0"/>
              <a:t>	</a:t>
            </a:r>
            <a:r>
              <a:rPr lang="ru-RU" altLang="ru-RU" sz="2400" dirty="0" smtClean="0"/>
              <a:t>отдельные </a:t>
            </a:r>
            <a:r>
              <a:rPr lang="ru-RU" altLang="ru-RU" sz="2400" dirty="0"/>
              <a:t>значения ряда данных представлены </a:t>
            </a:r>
            <a:r>
              <a:rPr lang="ru-RU" altLang="ru-RU" sz="2400" dirty="0" smtClean="0"/>
              <a:t>полосами различной </a:t>
            </a:r>
            <a:r>
              <a:rPr lang="ru-RU" altLang="ru-RU" sz="2400" dirty="0"/>
              <a:t>длины, расположенными горизонтально вдоль оси X. Длина полосы соответствует величине числового значения. 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078256"/>
              </p:ext>
            </p:extLst>
          </p:nvPr>
        </p:nvGraphicFramePr>
        <p:xfrm>
          <a:off x="971600" y="2924944"/>
          <a:ext cx="802838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4651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b="1" dirty="0">
                <a:solidFill>
                  <a:srgbClr val="7030A0"/>
                </a:solidFill>
              </a:rPr>
              <a:t>Г</a:t>
            </a:r>
            <a:r>
              <a:rPr lang="ru-RU" altLang="ru-RU" b="1" dirty="0" smtClean="0">
                <a:solidFill>
                  <a:srgbClr val="7030A0"/>
                </a:solidFill>
              </a:rPr>
              <a:t>истограмма</a:t>
            </a:r>
            <a:r>
              <a:rPr lang="ru-RU" altLang="ru-RU" sz="3600" dirty="0" smtClean="0">
                <a:solidFill>
                  <a:srgbClr val="7030A0"/>
                </a:solidFill>
              </a:rPr>
              <a:t> 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 txBox="1"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200" dirty="0" smtClean="0"/>
              <a:t>	</a:t>
            </a:r>
            <a:r>
              <a:rPr lang="ru-RU" altLang="ru-RU" sz="2400" dirty="0" smtClean="0"/>
              <a:t>линейчатая </a:t>
            </a:r>
            <a:r>
              <a:rPr lang="ru-RU" altLang="ru-RU" sz="2400" dirty="0"/>
              <a:t>диаграмма, в которой отдельные значения представлены вертикальными столбиками различной длины. 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9270263"/>
              </p:ext>
            </p:extLst>
          </p:nvPr>
        </p:nvGraphicFramePr>
        <p:xfrm>
          <a:off x="611560" y="2780928"/>
          <a:ext cx="840668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988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b="1" dirty="0">
                <a:solidFill>
                  <a:srgbClr val="7030A0"/>
                </a:solidFill>
              </a:rPr>
              <a:t>Г</a:t>
            </a:r>
            <a:r>
              <a:rPr lang="ru-RU" altLang="ru-RU" b="1" dirty="0" smtClean="0">
                <a:solidFill>
                  <a:srgbClr val="7030A0"/>
                </a:solidFill>
              </a:rPr>
              <a:t>рафик</a:t>
            </a:r>
            <a:r>
              <a:rPr lang="ru-RU" altLang="ru-RU" sz="5400" dirty="0" smtClean="0"/>
              <a:t> </a:t>
            </a:r>
            <a:endParaRPr lang="ru-RU" sz="5400" dirty="0"/>
          </a:p>
        </p:txBody>
      </p:sp>
      <p:sp>
        <p:nvSpPr>
          <p:cNvPr id="4" name="Объект 2"/>
          <p:cNvSpPr txBox="1"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200" dirty="0"/>
              <a:t>	</a:t>
            </a:r>
            <a:r>
              <a:rPr lang="ru-RU" altLang="ru-RU" sz="2400" dirty="0" smtClean="0"/>
              <a:t>все </a:t>
            </a:r>
            <a:r>
              <a:rPr lang="ru-RU" altLang="ru-RU" sz="2400" dirty="0"/>
              <a:t>отдельные значения ряда данных соединены между собой линиями, полученными путем интерполяции. График не стоит использовать, если отдельные абсолютные значения не взаимосвязаны. 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1702120"/>
              </p:ext>
            </p:extLst>
          </p:nvPr>
        </p:nvGraphicFramePr>
        <p:xfrm>
          <a:off x="827584" y="3212976"/>
          <a:ext cx="8139806" cy="3463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533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К</a:t>
            </a:r>
            <a:r>
              <a:rPr lang="ru-RU" b="1" dirty="0" smtClean="0">
                <a:solidFill>
                  <a:srgbClr val="7030A0"/>
                </a:solidFill>
              </a:rPr>
              <a:t>руговая диаграмма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(простая и объёмная)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сумма всех значений принимается за 100%, а процентное соотношение величин изображается в виде круга, разбитого на несколько секторов разного цвета. </a:t>
            </a:r>
            <a:r>
              <a:rPr lang="ru-RU" sz="2400" dirty="0" smtClean="0">
                <a:solidFill>
                  <a:srgbClr val="FF0000"/>
                </a:solidFill>
              </a:rPr>
              <a:t>В круговой диаграмме допускается только один ряд данных. 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5659545"/>
              </p:ext>
            </p:extLst>
          </p:nvPr>
        </p:nvGraphicFramePr>
        <p:xfrm>
          <a:off x="899592" y="3284984"/>
          <a:ext cx="379303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720143"/>
              </p:ext>
            </p:extLst>
          </p:nvPr>
        </p:nvGraphicFramePr>
        <p:xfrm>
          <a:off x="5148064" y="3284984"/>
          <a:ext cx="3460799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3610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57224" y="285728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dirty="0" smtClean="0"/>
              <a:t>1. Совокупность ячеек по горизонтали.</a:t>
            </a:r>
            <a:endParaRPr lang="ru-RU" sz="3600" dirty="0"/>
          </a:p>
        </p:txBody>
      </p:sp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3</a:t>
            </a:r>
            <a:endParaRPr lang="ru-RU" dirty="0"/>
          </a:p>
        </p:txBody>
      </p:sp>
      <p:grpSp>
        <p:nvGrpSpPr>
          <p:cNvPr id="68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58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4</a:t>
              </a:r>
              <a:endParaRPr lang="ru-RU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6 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7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5678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К</a:t>
            </a:r>
            <a:r>
              <a:rPr lang="ru-RU" b="1" dirty="0" smtClean="0">
                <a:solidFill>
                  <a:srgbClr val="7030A0"/>
                </a:solidFill>
              </a:rPr>
              <a:t>ольцевая диаграмма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 txBox="1">
            <a:spLocks noGrp="1"/>
          </p:cNvSpPr>
          <p:nvPr>
            <p:ph idx="1"/>
          </p:nvPr>
        </p:nvSpPr>
        <p:spPr>
          <a:xfrm>
            <a:off x="467544" y="1556792"/>
            <a:ext cx="8229600" cy="230425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это особый вид круговой диаграммы. В этом случае сумма всех значений принимается за 100%, а ряды данных представляют собой вложенные кольца, разделенные на сегменты в процентном отношении. </a:t>
            </a:r>
            <a:r>
              <a:rPr lang="ru-RU" sz="2400" dirty="0" smtClean="0">
                <a:solidFill>
                  <a:srgbClr val="FF0000"/>
                </a:solidFill>
              </a:rPr>
              <a:t>Преимущество кольцевой диаграммы перед круговой состоит в возможности одновременного изображения нескольких рядов данных. 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1208200"/>
              </p:ext>
            </p:extLst>
          </p:nvPr>
        </p:nvGraphicFramePr>
        <p:xfrm>
          <a:off x="3635896" y="3861048"/>
          <a:ext cx="3528392" cy="3019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757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Л</a:t>
            </a:r>
            <a:r>
              <a:rPr lang="ru-RU" b="1" dirty="0" smtClean="0">
                <a:solidFill>
                  <a:srgbClr val="7030A0"/>
                </a:solidFill>
              </a:rPr>
              <a:t>епестковая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 txBox="1">
            <a:spLocks noGrp="1"/>
          </p:cNvSpPr>
          <p:nvPr>
            <p:ph idx="1"/>
          </p:nvPr>
        </p:nvSpPr>
        <p:spPr>
          <a:xfrm>
            <a:off x="457200" y="1600201"/>
            <a:ext cx="8229600" cy="24768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это диаграмма , в которой категории представляются лучами, расходящимися из одной точки. Каждое значение ряда данных выделено на оси и соединено с другими замкнутой линией. 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3659062"/>
              </p:ext>
            </p:extLst>
          </p:nvPr>
        </p:nvGraphicFramePr>
        <p:xfrm>
          <a:off x="1187624" y="2852936"/>
          <a:ext cx="684076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205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Т</a:t>
            </a:r>
            <a:r>
              <a:rPr lang="ru-RU" b="1" dirty="0" smtClean="0">
                <a:solidFill>
                  <a:srgbClr val="7030A0"/>
                </a:solidFill>
              </a:rPr>
              <a:t>очечная диаграмма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отдельные значения таблицы представляются точками в декартовой системе координат, которые не соединены линиями. Этот вид диаграммы больше всего подходит для представления независимых отдельных значений.</a:t>
            </a:r>
            <a:endParaRPr lang="ru-RU" sz="24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8546366"/>
              </p:ext>
            </p:extLst>
          </p:nvPr>
        </p:nvGraphicFramePr>
        <p:xfrm>
          <a:off x="467544" y="3356992"/>
          <a:ext cx="4248472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3547473"/>
              </p:ext>
            </p:extLst>
          </p:nvPr>
        </p:nvGraphicFramePr>
        <p:xfrm>
          <a:off x="4716016" y="3501008"/>
          <a:ext cx="4176464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630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369888" y="896938"/>
            <a:ext cx="8410575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269875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tabLst>
                <a:tab pos="269875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tabLst>
                <a:tab pos="269875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tabLst>
                <a:tab pos="2698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tabLst>
                <a:tab pos="2698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2698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2698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2698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tabLst>
                <a:tab pos="269875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2800" dirty="0"/>
              <a:t>диаграммы строятся на основе данных таблицы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2800" dirty="0"/>
              <a:t>проще всего сначала выделить все нужные данные, а потом выбираем тип диаграммы…</a:t>
            </a:r>
          </a:p>
        </p:txBody>
      </p:sp>
      <p:sp>
        <p:nvSpPr>
          <p:cNvPr id="7171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75045" y="202293"/>
            <a:ext cx="81407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sz="3600" b="1" dirty="0">
                <a:solidFill>
                  <a:srgbClr val="7030A0"/>
                </a:solidFill>
                <a:latin typeface="Arial" pitchFamily="34" charset="0"/>
              </a:rPr>
              <a:t>Общий подход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1" r="54013" b="82317"/>
          <a:stretch>
            <a:fillRect/>
          </a:stretch>
        </p:blipFill>
        <p:spPr bwMode="auto">
          <a:xfrm>
            <a:off x="755650" y="2341563"/>
            <a:ext cx="5938838" cy="180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059113" y="2997200"/>
            <a:ext cx="3744912" cy="11525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69888" y="4365625"/>
            <a:ext cx="84105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269875" algn="l"/>
              </a:tabLst>
              <a:defRPr/>
            </a:pPr>
            <a:r>
              <a:rPr lang="ru-RU" sz="2800" b="1" i="1" dirty="0">
                <a:latin typeface="+mn-lt"/>
              </a:rPr>
              <a:t>Примечание.</a:t>
            </a:r>
          </a:p>
          <a:p>
            <a:pPr marL="269875" indent="-269875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tabLst>
                <a:tab pos="269875" algn="l"/>
              </a:tabLst>
              <a:defRPr/>
            </a:pPr>
            <a:r>
              <a:rPr lang="ru-RU" sz="2800" dirty="0">
                <a:latin typeface="+mn-lt"/>
              </a:rPr>
              <a:t>все данные, которые должны обновляться автоматически, нужно выделить</a:t>
            </a:r>
          </a:p>
          <a:p>
            <a:pPr marL="269875" indent="-269875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tabLst>
                <a:tab pos="269875" algn="l"/>
              </a:tabLst>
              <a:defRPr/>
            </a:pPr>
            <a:r>
              <a:rPr lang="ru-RU" sz="2800" dirty="0">
                <a:latin typeface="+mn-lt"/>
              </a:rPr>
              <a:t>для выделения несвязанных диапазонов используем</a:t>
            </a:r>
            <a:r>
              <a:rPr lang="en-US" sz="2800" dirty="0">
                <a:latin typeface="+mn-lt"/>
              </a:rPr>
              <a:t> </a:t>
            </a:r>
            <a:r>
              <a:rPr lang="en-US" sz="2800" dirty="0">
                <a:solidFill>
                  <a:srgbClr val="3333FF"/>
                </a:solidFill>
                <a:latin typeface="+mn-lt"/>
              </a:rPr>
              <a:t>+Ctrl</a:t>
            </a:r>
            <a:endParaRPr lang="ru-RU" sz="2800" dirty="0">
              <a:solidFill>
                <a:srgbClr val="3333FF"/>
              </a:solidFill>
              <a:latin typeface="+mn-lt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026" y="-33272"/>
            <a:ext cx="6408737" cy="6905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043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3" grpId="0" animBg="1"/>
      <p:bldP spid="11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609600" y="1219200"/>
            <a:ext cx="7848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•"/>
            </a:pPr>
            <a:r>
              <a:rPr lang="ru-RU" altLang="ru-RU" sz="3200" dirty="0">
                <a:solidFill>
                  <a:srgbClr val="000000"/>
                </a:solidFill>
                <a:latin typeface="Calibri" pitchFamily="34" charset="0"/>
              </a:rPr>
              <a:t>Ввести табличные данные ;</a:t>
            </a: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•"/>
            </a:pPr>
            <a:r>
              <a:rPr lang="ru-RU" altLang="ru-RU" sz="3200" dirty="0">
                <a:solidFill>
                  <a:srgbClr val="000000"/>
                </a:solidFill>
                <a:latin typeface="Calibri" pitchFamily="34" charset="0"/>
              </a:rPr>
              <a:t>Выделить данные, необходимые для построения диаграммы;</a:t>
            </a: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•"/>
            </a:pPr>
            <a:r>
              <a:rPr lang="ru-RU" altLang="ru-RU" sz="3200" dirty="0">
                <a:solidFill>
                  <a:srgbClr val="000000"/>
                </a:solidFill>
                <a:latin typeface="Calibri" pitchFamily="34" charset="0"/>
              </a:rPr>
              <a:t>Воспользоваться мастером диаграмм для пошагового создания диаграммы;</a:t>
            </a: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•"/>
            </a:pPr>
            <a:r>
              <a:rPr lang="ru-RU" altLang="ru-RU" sz="3200" dirty="0">
                <a:solidFill>
                  <a:srgbClr val="000000"/>
                </a:solidFill>
                <a:latin typeface="Calibri" pitchFamily="34" charset="0"/>
              </a:rPr>
              <a:t>Выбрать тип диаграммы;</a:t>
            </a: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•"/>
            </a:pPr>
            <a:r>
              <a:rPr lang="ru-RU" altLang="ru-RU" sz="3200" dirty="0">
                <a:solidFill>
                  <a:srgbClr val="000000"/>
                </a:solidFill>
                <a:latin typeface="Calibri" pitchFamily="34" charset="0"/>
              </a:rPr>
              <a:t>Уточнить исходные данные;</a:t>
            </a: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•"/>
            </a:pPr>
            <a:r>
              <a:rPr lang="ru-RU" altLang="ru-RU" sz="3200" dirty="0">
                <a:solidFill>
                  <a:srgbClr val="000000"/>
                </a:solidFill>
                <a:latin typeface="Calibri" pitchFamily="34" charset="0"/>
              </a:rPr>
              <a:t>Задать параметры построения;</a:t>
            </a: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pitchFamily="34" charset="0"/>
              <a:buChar char="•"/>
            </a:pPr>
            <a:r>
              <a:rPr lang="ru-RU" altLang="ru-RU" sz="3200" dirty="0">
                <a:solidFill>
                  <a:srgbClr val="000000"/>
                </a:solidFill>
                <a:latin typeface="Calibri" pitchFamily="34" charset="0"/>
              </a:rPr>
              <a:t>Разместить диаграмму.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7030A0"/>
                </a:solidFill>
              </a:rPr>
              <a:t>Алгоритм построения диаграмм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2638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9" r="87556" b="82500"/>
          <a:stretch>
            <a:fillRect/>
          </a:stretch>
        </p:blipFill>
        <p:spPr bwMode="auto">
          <a:xfrm>
            <a:off x="250825" y="3894138"/>
            <a:ext cx="1970088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95288" y="188913"/>
            <a:ext cx="8140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b="1" dirty="0">
                <a:solidFill>
                  <a:srgbClr val="7030A0"/>
                </a:solidFill>
                <a:latin typeface="Arial" pitchFamily="34" charset="0"/>
              </a:rPr>
              <a:t>Настройка диаграммы и ее элементов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2263" y="1824038"/>
            <a:ext cx="4789487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3333FF"/>
                </a:solidFill>
              </a:rPr>
              <a:t>Конструктор</a:t>
            </a:r>
            <a:r>
              <a:rPr lang="ru-RU" altLang="ru-RU" sz="2400" dirty="0">
                <a:solidFill>
                  <a:srgbClr val="000000"/>
                </a:solidFill>
              </a:rPr>
              <a:t>: общие свойства</a:t>
            </a:r>
            <a:endParaRPr lang="ru-RU" altLang="ru-RU" sz="2400" dirty="0"/>
          </a:p>
        </p:txBody>
      </p:sp>
      <p:pic>
        <p:nvPicPr>
          <p:cNvPr id="227331" name="Picture 3" descr="Оре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" y="2263775"/>
            <a:ext cx="2008187" cy="1096963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7332" name="Picture 4" descr="Орех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000" y="2263775"/>
            <a:ext cx="1930400" cy="11303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7333" name="Picture 5" descr="Орех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31075" y="2263775"/>
            <a:ext cx="1066800" cy="10795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7334" name="Picture 6" descr="Орех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99000" y="2263775"/>
            <a:ext cx="2501900" cy="10795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22263" y="3468688"/>
            <a:ext cx="8205787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3333FF"/>
                </a:solidFill>
              </a:rPr>
              <a:t>Макет</a:t>
            </a:r>
            <a:r>
              <a:rPr lang="ru-RU" altLang="ru-RU" sz="2400" dirty="0">
                <a:solidFill>
                  <a:srgbClr val="000000"/>
                </a:solidFill>
              </a:rPr>
              <a:t>: настройка свойств отдельных элементов</a:t>
            </a:r>
            <a:endParaRPr lang="ru-RU" altLang="ru-RU" sz="2400" dirty="0"/>
          </a:p>
        </p:txBody>
      </p:sp>
      <p:sp>
        <p:nvSpPr>
          <p:cNvPr id="14" name="Овал 13"/>
          <p:cNvSpPr>
            <a:spLocks noChangeArrowheads="1"/>
          </p:cNvSpPr>
          <p:nvPr/>
        </p:nvSpPr>
        <p:spPr bwMode="auto">
          <a:xfrm>
            <a:off x="1920875" y="3949700"/>
            <a:ext cx="241300" cy="2413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322263" y="5048250"/>
            <a:ext cx="7608887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3333FF"/>
                </a:solidFill>
              </a:rPr>
              <a:t>Формат</a:t>
            </a:r>
            <a:r>
              <a:rPr lang="ru-RU" altLang="ru-RU" sz="2400" dirty="0">
                <a:solidFill>
                  <a:srgbClr val="000000"/>
                </a:solidFill>
              </a:rPr>
              <a:t>: оформление отдельных элементов</a:t>
            </a:r>
            <a:endParaRPr lang="ru-RU" altLang="ru-RU" sz="2400" dirty="0"/>
          </a:p>
        </p:txBody>
      </p:sp>
      <p:pic>
        <p:nvPicPr>
          <p:cNvPr id="227340" name="Picture 12" descr="Орех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81913" y="5514975"/>
            <a:ext cx="1282700" cy="10795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9" r="14737" b="91145"/>
          <a:stretch>
            <a:fillRect/>
          </a:stretch>
        </p:blipFill>
        <p:spPr bwMode="auto">
          <a:xfrm>
            <a:off x="395288" y="844550"/>
            <a:ext cx="8204200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9" t="6429" r="81245" b="82500"/>
          <a:stretch>
            <a:fillRect/>
          </a:stretch>
        </p:blipFill>
        <p:spPr bwMode="auto">
          <a:xfrm>
            <a:off x="2268538" y="3908425"/>
            <a:ext cx="1084262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Рисунок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6429" r="58501" b="82500"/>
          <a:stretch>
            <a:fillRect/>
          </a:stretch>
        </p:blipFill>
        <p:spPr bwMode="auto">
          <a:xfrm>
            <a:off x="3449638" y="3894138"/>
            <a:ext cx="3598862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Рисунок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9" t="6429" r="51337" b="82500"/>
          <a:stretch>
            <a:fillRect/>
          </a:stretch>
        </p:blipFill>
        <p:spPr bwMode="auto">
          <a:xfrm>
            <a:off x="7264400" y="3878263"/>
            <a:ext cx="11334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Рисунок 2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9" t="5745" r="44897" b="83447"/>
          <a:stretch>
            <a:fillRect/>
          </a:stretch>
        </p:blipFill>
        <p:spPr bwMode="auto">
          <a:xfrm>
            <a:off x="0" y="5592763"/>
            <a:ext cx="428466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Рисунок 2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6" t="6326" r="24599" b="82857"/>
          <a:stretch>
            <a:fillRect/>
          </a:stretch>
        </p:blipFill>
        <p:spPr bwMode="auto">
          <a:xfrm>
            <a:off x="4427538" y="5534025"/>
            <a:ext cx="30829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" t="6084" r="75526" b="73099"/>
          <a:stretch>
            <a:fillRect/>
          </a:stretch>
        </p:blipFill>
        <p:spPr bwMode="auto">
          <a:xfrm>
            <a:off x="1550551" y="1525588"/>
            <a:ext cx="62865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79" t="56300" r="31120" b="12997"/>
          <a:stretch>
            <a:fillRect/>
          </a:stretch>
        </p:blipFill>
        <p:spPr bwMode="auto">
          <a:xfrm>
            <a:off x="6305550" y="1924050"/>
            <a:ext cx="2487613" cy="233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63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27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227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227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7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7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27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4" grpId="0" animBg="1"/>
      <p:bldP spid="1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922337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7030A0"/>
                </a:solidFill>
              </a:rPr>
              <a:t>После создания диаграммы осуществляется её форматирование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341438"/>
            <a:ext cx="8713788" cy="5256212"/>
          </a:xfrm>
        </p:spPr>
        <p:txBody>
          <a:bodyPr rtlCol="0">
            <a:normAutofit fontScale="85000" lnSpcReduction="2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/>
              <a:t>Для того чтобы </a:t>
            </a:r>
            <a:r>
              <a:rPr lang="ru-RU" b="1" dirty="0"/>
              <a:t>подписать ряды </a:t>
            </a:r>
            <a:r>
              <a:rPr lang="ru-RU" dirty="0"/>
              <a:t>в легенде необходимо кликнув левой кнопкой мыши на группе ряды, через вкладку конструктор в группе данные кликнуть на кнопку «выбрать данные» или через контекстное меню, вызываемое кликом правой кнопки, в появившемся диалоговом окне в группе «Элементы легенды (ряды)» выбрать номер ряда  нажать кнопку «Изменить»  и в появившемся диалоговом окне ввести ссылку на ячейку. Нажать кнопку «Ок»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/>
              <a:t>Для </a:t>
            </a:r>
            <a:r>
              <a:rPr lang="ru-RU" b="1" dirty="0"/>
              <a:t>подписи данных </a:t>
            </a:r>
            <a:r>
              <a:rPr lang="ru-RU" dirty="0"/>
              <a:t>используя кнопку «выбрать данные» в диалоговом окне в группе «Подписи горизонтальной оси (категории) нажать кнопку «Изменить» и в появившемся окне ввести ссылку на ячейки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48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922337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7030A0"/>
                </a:solidFill>
              </a:rPr>
              <a:t>После создания диаграммы осуществляется её форматирование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341438"/>
            <a:ext cx="8713788" cy="5256212"/>
          </a:xfrm>
        </p:spPr>
        <p:txBody>
          <a:bodyPr rtlCol="0">
            <a:normAutofit fontScale="85000" lnSpcReduction="1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/>
              <a:t>Для того, чтобы </a:t>
            </a:r>
            <a:r>
              <a:rPr lang="ru-RU" b="1" dirty="0"/>
              <a:t>подписать данные </a:t>
            </a:r>
            <a:r>
              <a:rPr lang="ru-RU" dirty="0"/>
              <a:t>необходимо выделить область построения, на вкладке «Макет» в группе «Подписи» выбрать кнопку «подписи данных» и в развернувшемся меню выбрать вид подписи.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/>
              <a:t>В этой же группе находится опция добавления </a:t>
            </a:r>
            <a:r>
              <a:rPr lang="ru-RU" b="1" dirty="0"/>
              <a:t>таблицы данных</a:t>
            </a:r>
            <a:r>
              <a:rPr lang="ru-RU" dirty="0"/>
              <a:t>, а также опции названия таблицы и подписи осей.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/>
              <a:t>Через вкладки «Конструктор», «Формат» и «Макет» можно производить форматирование диаграммы, выбирая ту или иную опции.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/>
              <a:t>Форматирование </a:t>
            </a:r>
            <a:r>
              <a:rPr lang="ru-RU" b="1" dirty="0"/>
              <a:t>шрифтов</a:t>
            </a:r>
            <a:r>
              <a:rPr lang="ru-RU" dirty="0"/>
              <a:t> осуществляется через вкладку «Главная» или через контекстное меню, вызываемое правой кнопкой мыши.</a:t>
            </a:r>
          </a:p>
        </p:txBody>
      </p:sp>
    </p:spTree>
    <p:extLst>
      <p:ext uri="{BB962C8B-B14F-4D97-AF65-F5344CB8AC3E}">
        <p14:creationId xmlns:p14="http://schemas.microsoft.com/office/powerpoint/2010/main" val="31952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914400" y="1285875"/>
            <a:ext cx="8229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ts val="900"/>
              </a:spcBef>
              <a:buClr>
                <a:srgbClr val="002060"/>
              </a:buClr>
              <a:buFont typeface="Arial" pitchFamily="34" charset="0"/>
              <a:buChar char="•"/>
            </a:pPr>
            <a:r>
              <a:rPr lang="ru-RU" altLang="ru-RU" sz="3600" b="1">
                <a:solidFill>
                  <a:srgbClr val="002060"/>
                </a:solidFill>
                <a:latin typeface="Calibri" pitchFamily="34" charset="0"/>
              </a:rPr>
              <a:t>Сегодня я узнал…</a:t>
            </a:r>
          </a:p>
          <a:p>
            <a:pPr eaLnBrk="1" hangingPunct="1">
              <a:spcBef>
                <a:spcPts val="900"/>
              </a:spcBef>
              <a:buClr>
                <a:srgbClr val="002060"/>
              </a:buClr>
              <a:buFont typeface="Arial" pitchFamily="34" charset="0"/>
              <a:buChar char="•"/>
            </a:pPr>
            <a:r>
              <a:rPr lang="ru-RU" altLang="ru-RU" sz="3600" b="1">
                <a:solidFill>
                  <a:srgbClr val="002060"/>
                </a:solidFill>
                <a:latin typeface="Calibri" pitchFamily="34" charset="0"/>
              </a:rPr>
              <a:t>Было интересно…</a:t>
            </a:r>
          </a:p>
          <a:p>
            <a:pPr eaLnBrk="1" hangingPunct="1">
              <a:spcBef>
                <a:spcPts val="900"/>
              </a:spcBef>
              <a:buClr>
                <a:srgbClr val="002060"/>
              </a:buClr>
              <a:buFont typeface="Arial" pitchFamily="34" charset="0"/>
              <a:buChar char="•"/>
            </a:pPr>
            <a:r>
              <a:rPr lang="ru-RU" altLang="ru-RU" sz="3600" b="1">
                <a:solidFill>
                  <a:srgbClr val="002060"/>
                </a:solidFill>
                <a:latin typeface="Calibri" pitchFamily="34" charset="0"/>
              </a:rPr>
              <a:t>Было трудно…</a:t>
            </a:r>
          </a:p>
          <a:p>
            <a:pPr eaLnBrk="1" hangingPunct="1">
              <a:spcBef>
                <a:spcPts val="900"/>
              </a:spcBef>
              <a:buClr>
                <a:srgbClr val="002060"/>
              </a:buClr>
              <a:buFont typeface="Arial" pitchFamily="34" charset="0"/>
              <a:buChar char="•"/>
            </a:pPr>
            <a:r>
              <a:rPr lang="ru-RU" altLang="ru-RU" sz="3600" b="1">
                <a:solidFill>
                  <a:srgbClr val="002060"/>
                </a:solidFill>
                <a:latin typeface="Calibri" pitchFamily="34" charset="0"/>
              </a:rPr>
              <a:t>Я выполнял задания…</a:t>
            </a:r>
          </a:p>
          <a:p>
            <a:pPr eaLnBrk="1" hangingPunct="1">
              <a:spcBef>
                <a:spcPts val="900"/>
              </a:spcBef>
              <a:buClr>
                <a:srgbClr val="002060"/>
              </a:buClr>
              <a:buFont typeface="Arial" pitchFamily="34" charset="0"/>
              <a:buChar char="•"/>
            </a:pPr>
            <a:r>
              <a:rPr lang="ru-RU" altLang="ru-RU" sz="3600" b="1">
                <a:solidFill>
                  <a:srgbClr val="002060"/>
                </a:solidFill>
                <a:latin typeface="Calibri" pitchFamily="34" charset="0"/>
              </a:rPr>
              <a:t>Я научился…</a:t>
            </a:r>
          </a:p>
          <a:p>
            <a:pPr eaLnBrk="1" hangingPunct="1">
              <a:spcBef>
                <a:spcPts val="900"/>
              </a:spcBef>
              <a:buClr>
                <a:srgbClr val="002060"/>
              </a:buClr>
              <a:buFont typeface="Arial" pitchFamily="34" charset="0"/>
              <a:buChar char="•"/>
            </a:pPr>
            <a:r>
              <a:rPr lang="ru-RU" altLang="ru-RU" sz="3600" b="1">
                <a:solidFill>
                  <a:srgbClr val="002060"/>
                </a:solidFill>
                <a:latin typeface="Calibri" pitchFamily="34" charset="0"/>
              </a:rPr>
              <a:t>Я приобрел…</a:t>
            </a:r>
          </a:p>
          <a:p>
            <a:pPr eaLnBrk="1" hangingPunct="1">
              <a:spcBef>
                <a:spcPts val="900"/>
              </a:spcBef>
              <a:buClr>
                <a:srgbClr val="002060"/>
              </a:buClr>
              <a:buFont typeface="Arial" pitchFamily="34" charset="0"/>
              <a:buChar char="•"/>
            </a:pPr>
            <a:r>
              <a:rPr lang="ru-RU" altLang="ru-RU" sz="3600" b="1">
                <a:solidFill>
                  <a:srgbClr val="002060"/>
                </a:solidFill>
                <a:latin typeface="Calibri" pitchFamily="34" charset="0"/>
              </a:rPr>
              <a:t>Я понял, что…</a:t>
            </a:r>
          </a:p>
          <a:p>
            <a:pPr eaLnBrk="1" hangingPunct="1">
              <a:spcBef>
                <a:spcPts val="900"/>
              </a:spcBef>
              <a:buClr>
                <a:srgbClr val="002060"/>
              </a:buClr>
              <a:buFont typeface="Arial" pitchFamily="34" charset="0"/>
              <a:buChar char="•"/>
            </a:pPr>
            <a:r>
              <a:rPr lang="ru-RU" altLang="ru-RU" sz="3600" b="1">
                <a:solidFill>
                  <a:srgbClr val="002060"/>
                </a:solidFill>
                <a:latin typeface="Calibri" pitchFamily="34" charset="0"/>
              </a:rPr>
              <a:t>Теперь я могу…</a:t>
            </a:r>
          </a:p>
        </p:txBody>
      </p:sp>
      <p:pic>
        <p:nvPicPr>
          <p:cNvPr id="1843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575" y="209550"/>
            <a:ext cx="24288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71736" y="428604"/>
            <a:ext cx="327076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4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ea typeface="+mn-ea"/>
                <a:cs typeface="Arial Unicode MS" charset="0"/>
              </a:rPr>
              <a:t>Рефлексия</a:t>
            </a:r>
          </a:p>
        </p:txBody>
      </p:sp>
    </p:spTree>
    <p:extLst>
      <p:ext uri="{BB962C8B-B14F-4D97-AF65-F5344CB8AC3E}">
        <p14:creationId xmlns:p14="http://schemas.microsoft.com/office/powerpoint/2010/main" val="17608569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+mn-lt"/>
                <a:cs typeface="+mn-cs"/>
              </a:rPr>
              <a:t>Контрольные вопросы: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>
                <a:latin typeface="+mn-lt"/>
                <a:cs typeface="+mn-cs"/>
              </a:rPr>
              <a:t>Что такое диаграмма?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>
                <a:latin typeface="+mn-lt"/>
                <a:cs typeface="+mn-cs"/>
              </a:rPr>
              <a:t>Какие виды диаграмм вы знаете?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>
                <a:latin typeface="+mn-lt"/>
                <a:cs typeface="+mn-cs"/>
              </a:rPr>
              <a:t>Какие типы диаграмм вы знаете</a:t>
            </a:r>
            <a:r>
              <a:rPr lang="ru-RU" sz="2400" dirty="0" smtClean="0">
                <a:latin typeface="+mn-lt"/>
                <a:cs typeface="+mn-cs"/>
              </a:rPr>
              <a:t>?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 smtClean="0"/>
              <a:t>Назовите объекты диаграмм.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 smtClean="0">
                <a:latin typeface="+mn-lt"/>
                <a:cs typeface="+mn-cs"/>
              </a:rPr>
              <a:t>Что такое легенда?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400" dirty="0" smtClean="0">
              <a:latin typeface="+mn-lt"/>
              <a:cs typeface="+mn-cs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400" dirty="0">
              <a:latin typeface="+mn-lt"/>
              <a:cs typeface="+mn-cs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>
                <a:latin typeface="+mn-lt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194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57224" y="285728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dirty="0" smtClean="0"/>
              <a:t>2. Основной структурный элемент таблицы; место пересечения строки и столбца. </a:t>
            </a:r>
            <a:endParaRPr lang="ru-RU" sz="3200" dirty="0"/>
          </a:p>
        </p:txBody>
      </p:sp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3</a:t>
            </a:r>
            <a:endParaRPr lang="ru-RU" dirty="0"/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4</a:t>
              </a:r>
              <a:endParaRPr lang="ru-RU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6 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7</a:t>
              </a:r>
              <a:endParaRPr lang="ru-RU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0718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2286000" y="3860800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2771775" y="9493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</a:rPr>
              <a:t>Домашнее </a:t>
            </a:r>
            <a:r>
              <a:rPr lang="ru-RU" b="1" dirty="0" smtClean="0">
                <a:solidFill>
                  <a:srgbClr val="7030A0"/>
                </a:solidFill>
              </a:rPr>
              <a:t>задание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3317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088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ru-RU" altLang="ru-RU" dirty="0" smtClean="0"/>
              <a:t>Знать, что такое электронные таблицы, уметь вводить данные в ячейки таблицы, записывать формулы связывающие ячейки, оформлять таблицы, на основании расчетов таблиц строить диаграммы.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ru-RU" altLang="ru-RU" dirty="0" smtClean="0"/>
              <a:t>Дополнительное задание: повторить и выполнить действия с абсолютной адресацией в </a:t>
            </a:r>
            <a:r>
              <a:rPr lang="ru-RU" altLang="ru-RU" dirty="0" err="1" smtClean="0"/>
              <a:t>Excel</a:t>
            </a:r>
            <a:r>
              <a:rPr lang="ru-RU" altLang="ru-RU" dirty="0" smtClean="0"/>
              <a:t>.</a:t>
            </a:r>
          </a:p>
          <a:p>
            <a:pPr marL="0" indent="0" eaLnBrk="1" hangingPunct="1">
              <a:buFont typeface="Arial" pitchFamily="34" charset="0"/>
              <a:buNone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67712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4800" b="1">
                <a:solidFill>
                  <a:srgbClr val="953735"/>
                </a:solidFill>
                <a:latin typeface="Calibri" pitchFamily="34" charset="0"/>
              </a:rPr>
              <a:t>Урок окончен.</a:t>
            </a:r>
          </a:p>
        </p:txBody>
      </p:sp>
      <p:grpSp>
        <p:nvGrpSpPr>
          <p:cNvPr id="19459" name="Group 2"/>
          <p:cNvGrpSpPr>
            <a:grpSpLocks/>
          </p:cNvGrpSpPr>
          <p:nvPr/>
        </p:nvGrpSpPr>
        <p:grpSpPr bwMode="auto">
          <a:xfrm>
            <a:off x="-285750" y="1285875"/>
            <a:ext cx="9151938" cy="4781550"/>
            <a:chOff x="-4" y="814"/>
            <a:chExt cx="5192" cy="2588"/>
          </a:xfrm>
        </p:grpSpPr>
        <p:pic>
          <p:nvPicPr>
            <p:cNvPr id="1946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018"/>
              <a:ext cx="4782" cy="2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0486" name="Text Box 4"/>
            <p:cNvSpPr txBox="1">
              <a:spLocks noChangeArrowheads="1"/>
            </p:cNvSpPr>
            <p:nvPr/>
          </p:nvSpPr>
          <p:spPr bwMode="auto">
            <a:xfrm>
              <a:off x="-4" y="814"/>
              <a:ext cx="5192" cy="25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Font typeface="Times New Roman" pitchFamily="16" charset="0"/>
                <a:buNone/>
                <a:defRPr/>
              </a:pPr>
              <a:endPara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+mn-ea"/>
                <a:cs typeface="Arial Unicode MS" charset="0"/>
              </a:endParaRPr>
            </a:p>
          </p:txBody>
        </p:sp>
        <p:pic>
          <p:nvPicPr>
            <p:cNvPr id="1946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1007"/>
              <a:ext cx="4782" cy="2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2922588"/>
            <a:ext cx="2643187" cy="393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53658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57224" y="285728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dirty="0" smtClean="0"/>
              <a:t>2. Основной структурный элемент таблицы; место пересечения строки и столбца.</a:t>
            </a:r>
            <a:endParaRPr lang="ru-RU" sz="3200" dirty="0"/>
          </a:p>
        </p:txBody>
      </p:sp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3</a:t>
            </a:r>
            <a:endParaRPr lang="ru-RU" dirty="0"/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3428992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я</a:t>
                </a:r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ч</a:t>
                </a:r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й</a:t>
                </a:r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2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4</a:t>
              </a:r>
              <a:endParaRPr lang="ru-RU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6 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7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86054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57224" y="285728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dirty="0" smtClean="0"/>
              <a:t>3. Вертикальная колонка. </a:t>
            </a:r>
            <a:endParaRPr lang="ru-RU" sz="3600" dirty="0"/>
          </a:p>
        </p:txBody>
      </p:sp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3</a:t>
            </a:r>
            <a:endParaRPr lang="ru-RU" b="1" dirty="0"/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3428992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я</a:t>
                </a:r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ч</a:t>
                </a:r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й</a:t>
                </a:r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2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4</a:t>
              </a:r>
              <a:endParaRPr lang="ru-RU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6 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7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409929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57224" y="285728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dirty="0" smtClean="0"/>
              <a:t>3. Вертикальная колонка. </a:t>
            </a:r>
            <a:endParaRPr lang="ru-RU" sz="3600" dirty="0"/>
          </a:p>
        </p:txBody>
      </p:sp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б</a:t>
                </a:r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ц</a:t>
                </a:r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3428992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я</a:t>
                </a:r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ч</a:t>
                </a:r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й</a:t>
                </a:r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2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4</a:t>
              </a:r>
              <a:endParaRPr lang="ru-RU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6 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7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84715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57224" y="214290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dirty="0" smtClean="0"/>
              <a:t>4. Выражение, начинающееся с символа “=”, по которому выполняются вычисления в ячейке. 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б</a:t>
                </a:r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ц</a:t>
                </a:r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3428992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я</a:t>
                </a:r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ч</a:t>
                </a:r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й</a:t>
                </a:r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2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4</a:t>
              </a:r>
              <a:endParaRPr lang="ru-RU" b="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6 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7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9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857224" y="214290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dirty="0" smtClean="0"/>
              <a:t>4. Выражение, начинающееся с символа “=”, по которому выполняются вычисления в ячейке. 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2071670" y="2571744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2" name="Группа 67"/>
          <p:cNvGrpSpPr/>
          <p:nvPr/>
        </p:nvGrpSpPr>
        <p:grpSpPr>
          <a:xfrm>
            <a:off x="1500166" y="1142984"/>
            <a:ext cx="5357850" cy="3857652"/>
            <a:chOff x="1500166" y="1142984"/>
            <a:chExt cx="5357850" cy="3857652"/>
          </a:xfrm>
        </p:grpSpPr>
        <p:grpSp>
          <p:nvGrpSpPr>
            <p:cNvPr id="3" name="Группа 57"/>
            <p:cNvGrpSpPr/>
            <p:nvPr/>
          </p:nvGrpSpPr>
          <p:grpSpPr>
            <a:xfrm>
              <a:off x="1785918" y="1500174"/>
              <a:ext cx="5072098" cy="3500462"/>
              <a:chOff x="1357290" y="2428868"/>
              <a:chExt cx="5072098" cy="3500462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4857752" y="2428868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2928926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3428992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3929058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4429124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929190" y="4429132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929058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 </a:t>
                </a:r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92879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с</a:t>
                </a:r>
                <a:endParaRPr lang="ru-RU" sz="3600" b="1" dirty="0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42886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928926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428992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929058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б</a:t>
                </a:r>
                <a:endParaRPr lang="ru-RU" sz="3600" b="1" dirty="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429124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929190" y="3429000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ц</a:t>
                </a:r>
                <a:endParaRPr lang="ru-RU" sz="3600" b="1" dirty="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928926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м</a:t>
                </a:r>
                <a:endParaRPr lang="ru-RU" sz="3600" b="1" dirty="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2428860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р</a:t>
                </a:r>
                <a:endParaRPr lang="ru-RU" sz="3600" b="1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92879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о</a:t>
                </a:r>
                <a:endParaRPr lang="ru-RU" sz="3600" b="1" dirty="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42872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ф</a:t>
                </a:r>
                <a:endParaRPr lang="ru-RU" sz="3600" b="1" dirty="0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3428992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у</a:t>
                </a:r>
                <a:endParaRPr lang="ru-RU" sz="3600" b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3929058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л</a:t>
                </a:r>
                <a:endParaRPr lang="ru-RU" sz="3600" b="1" dirty="0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429124" y="3929066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3929058" y="492919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929058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4429124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929190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5429256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5929322" y="542926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592932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а</a:t>
                </a:r>
                <a:endParaRPr lang="ru-RU" sz="3600" b="1" dirty="0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3428992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chemeClr val="tx1"/>
                    </a:solidFill>
                  </a:rPr>
                  <a:t>с</a:t>
                </a:r>
                <a:endParaRPr lang="ru-RU" sz="3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3929058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т</a:t>
                </a:r>
                <a:endParaRPr lang="ru-RU" sz="3600" b="1" dirty="0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4429124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/>
                  <a:t>р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5429256" y="2428868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1357290" y="2928934"/>
                <a:ext cx="571504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я</a:t>
                </a:r>
                <a:endParaRPr lang="ru-RU" sz="3600" b="1" dirty="0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928794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ч</a:t>
                </a:r>
                <a:endParaRPr lang="ru-RU" sz="3600" b="1" dirty="0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2428860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е</a:t>
                </a:r>
                <a:endParaRPr lang="ru-RU" sz="3600" b="1" dirty="0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2928926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err="1" smtClean="0"/>
                  <a:t>й</a:t>
                </a:r>
                <a:endParaRPr lang="ru-RU" sz="3600" b="1" dirty="0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3428992" y="2928934"/>
                <a:ext cx="500066" cy="50006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/>
                  <a:t>к</a:t>
                </a:r>
                <a:endParaRPr lang="ru-RU" sz="3600" b="1" dirty="0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3500430" y="157161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1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00166" y="20716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2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71604" y="307181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>
                  <a:solidFill>
                    <a:srgbClr val="FF0000"/>
                  </a:solidFill>
                </a:rPr>
                <a:t>4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7180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29058" y="45720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6   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429124" y="114298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/>
                <a:t>7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48174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1446</Words>
  <Application>Microsoft Office PowerPoint</Application>
  <PresentationFormat>Экран (4:3)</PresentationFormat>
  <Paragraphs>535</Paragraphs>
  <Slides>41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41</vt:i4>
      </vt:variant>
    </vt:vector>
  </HeadingPairs>
  <TitlesOfParts>
    <vt:vector size="43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Объекты диаграммы</vt:lpstr>
      <vt:lpstr>Презентация PowerPoint</vt:lpstr>
      <vt:lpstr>Презентация PowerPoint</vt:lpstr>
      <vt:lpstr>Типы диаграмм</vt:lpstr>
      <vt:lpstr>Диаграмма с областями</vt:lpstr>
      <vt:lpstr>Линейчатая диаграмма </vt:lpstr>
      <vt:lpstr>Гистограмма </vt:lpstr>
      <vt:lpstr>График </vt:lpstr>
      <vt:lpstr>Круговая диаграмма  (простая и объёмная) </vt:lpstr>
      <vt:lpstr>Кольцевая диаграмма </vt:lpstr>
      <vt:lpstr>Лепестковая</vt:lpstr>
      <vt:lpstr>Точечная диаграмма </vt:lpstr>
      <vt:lpstr>Презентация PowerPoint</vt:lpstr>
      <vt:lpstr>Презентация PowerPoint</vt:lpstr>
      <vt:lpstr>Презентация PowerPoint</vt:lpstr>
      <vt:lpstr>После создания диаграммы осуществляется её форматирование</vt:lpstr>
      <vt:lpstr>После создания диаграммы осуществляется её форматирование</vt:lpstr>
      <vt:lpstr>Презентация PowerPoint</vt:lpstr>
      <vt:lpstr>Контрольные вопросы:</vt:lpstr>
      <vt:lpstr>Домашнее задание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stud</cp:lastModifiedBy>
  <cp:revision>14</cp:revision>
  <dcterms:created xsi:type="dcterms:W3CDTF">2016-11-08T14:31:35Z</dcterms:created>
  <dcterms:modified xsi:type="dcterms:W3CDTF">2016-11-10T08:10:23Z</dcterms:modified>
</cp:coreProperties>
</file>