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5" r:id="rId4"/>
    <p:sldId id="257" r:id="rId5"/>
    <p:sldId id="259" r:id="rId6"/>
    <p:sldId id="260" r:id="rId7"/>
    <p:sldId id="261" r:id="rId8"/>
    <p:sldId id="263" r:id="rId9"/>
    <p:sldId id="264" r:id="rId10"/>
    <p:sldId id="266" r:id="rId11"/>
    <p:sldId id="269" r:id="rId12"/>
    <p:sldId id="270" r:id="rId13"/>
    <p:sldId id="272" r:id="rId14"/>
    <p:sldId id="275" r:id="rId15"/>
    <p:sldId id="274" r:id="rId16"/>
    <p:sldId id="276" r:id="rId17"/>
    <p:sldId id="292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55" d="100"/>
          <a:sy n="55" d="100"/>
        </p:scale>
        <p:origin x="-113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653136"/>
            <a:ext cx="5364088" cy="1704822"/>
          </a:xfrm>
        </p:spPr>
        <p:txBody>
          <a:bodyPr>
            <a:normAutofit fontScale="92500"/>
          </a:bodyPr>
          <a:lstStyle/>
          <a:p>
            <a:r>
              <a:rPr lang="ru-RU" sz="1800" dirty="0" smtClean="0"/>
              <a:t>Подготовил:</a:t>
            </a:r>
          </a:p>
          <a:p>
            <a:r>
              <a:rPr lang="ru-RU" sz="1800" dirty="0" err="1"/>
              <a:t>Файзриев</a:t>
            </a:r>
            <a:r>
              <a:rPr lang="ru-RU" sz="1800" dirty="0"/>
              <a:t> </a:t>
            </a:r>
            <a:r>
              <a:rPr lang="ru-RU" sz="1800" dirty="0" err="1" smtClean="0"/>
              <a:t>Амирхан</a:t>
            </a:r>
            <a:endParaRPr lang="ru-RU" sz="1800" dirty="0" smtClean="0"/>
          </a:p>
          <a:p>
            <a:r>
              <a:rPr lang="ru-RU" sz="1800" dirty="0" smtClean="0"/>
              <a:t>Учащийся </a:t>
            </a:r>
            <a:r>
              <a:rPr lang="ru-RU" sz="1800" smtClean="0"/>
              <a:t>2 класса (ОР)</a:t>
            </a:r>
            <a:endParaRPr lang="ru-RU" sz="1800" dirty="0" smtClean="0"/>
          </a:p>
          <a:p>
            <a:r>
              <a:rPr lang="ru-RU" sz="1800" dirty="0" smtClean="0"/>
              <a:t>Художественного отделения</a:t>
            </a:r>
          </a:p>
          <a:p>
            <a:r>
              <a:rPr lang="ru-RU" sz="1800" dirty="0" smtClean="0"/>
              <a:t>МБУ ДО ДШИ </a:t>
            </a:r>
            <a:r>
              <a:rPr lang="ru-RU" sz="1800" dirty="0" err="1" smtClean="0"/>
              <a:t>г.Удачного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1071570" cy="96678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</p:txBody>
      </p:sp>
      <p:sp>
        <p:nvSpPr>
          <p:cNvPr id="5" name="Куб 4"/>
          <p:cNvSpPr/>
          <p:nvPr/>
        </p:nvSpPr>
        <p:spPr>
          <a:xfrm rot="235563">
            <a:off x="1104605" y="818859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Куб 5"/>
          <p:cNvSpPr/>
          <p:nvPr/>
        </p:nvSpPr>
        <p:spPr>
          <a:xfrm rot="768778">
            <a:off x="1741490" y="98447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уб 6"/>
          <p:cNvSpPr/>
          <p:nvPr/>
        </p:nvSpPr>
        <p:spPr>
          <a:xfrm rot="771623">
            <a:off x="2456180" y="884552"/>
            <a:ext cx="1000132" cy="1000132"/>
          </a:xfrm>
          <a:prstGeom prst="cube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Куб 7"/>
          <p:cNvSpPr/>
          <p:nvPr/>
        </p:nvSpPr>
        <p:spPr>
          <a:xfrm rot="21393800">
            <a:off x="4315326" y="457681"/>
            <a:ext cx="1000132" cy="1000132"/>
          </a:xfrm>
          <a:prstGeom prst="cube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9" name="Куб 8"/>
          <p:cNvSpPr/>
          <p:nvPr/>
        </p:nvSpPr>
        <p:spPr>
          <a:xfrm rot="21203102">
            <a:off x="3411832" y="1054385"/>
            <a:ext cx="1000132" cy="1000132"/>
          </a:xfrm>
          <a:prstGeom prst="cube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Куб 9"/>
          <p:cNvSpPr/>
          <p:nvPr/>
        </p:nvSpPr>
        <p:spPr>
          <a:xfrm rot="771623">
            <a:off x="5313700" y="98758"/>
            <a:ext cx="1000132" cy="1000132"/>
          </a:xfrm>
          <a:prstGeom prst="cube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Куб 10"/>
          <p:cNvSpPr/>
          <p:nvPr/>
        </p:nvSpPr>
        <p:spPr>
          <a:xfrm rot="768778">
            <a:off x="6027769" y="741366"/>
            <a:ext cx="1000132" cy="1000132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Куб 11"/>
          <p:cNvSpPr/>
          <p:nvPr/>
        </p:nvSpPr>
        <p:spPr>
          <a:xfrm rot="768778">
            <a:off x="6956463" y="884241"/>
            <a:ext cx="1000132" cy="1000132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2928934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</a:t>
            </a:r>
            <a:r>
              <a:rPr lang="ru-RU" sz="5400" dirty="0" smtClean="0"/>
              <a:t>ревнего </a:t>
            </a:r>
            <a:r>
              <a:rPr lang="ru-RU" sz="5400" dirty="0" smtClean="0">
                <a:solidFill>
                  <a:srgbClr val="00B0F0"/>
                </a:solidFill>
              </a:rPr>
              <a:t>Р</a:t>
            </a:r>
            <a:r>
              <a:rPr lang="ru-RU" sz="5400" dirty="0" smtClean="0"/>
              <a:t>има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solidFill>
            <a:srgbClr val="FFC000"/>
          </a:solidFill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800" dirty="0" smtClean="0"/>
              <a:t>Живопись Древнего </a:t>
            </a:r>
            <a:r>
              <a:rPr lang="ru-RU" sz="4800" dirty="0" smtClean="0"/>
              <a:t>Рима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Искусство Древнего Рима с его оригинальными и совершенными памятниками живописи, архитектуры и скульптуры принадлежит к высшим достижениям мировой культуры. Римское изобразительное искусство, подобно искусству греков, составляет неотъемлемую часть художественной системы античности. Границы Римского государства и сферы его влияния были обширны. В орбиту художественных влияний Рима включалось множество разнообразных народов и племён, обладавших своими, подчас сильными художественными традициями.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 перенесением акцента на интерьер и появления парадных комнат в римских домах и виллах на основе греческой традиции развивается система высоко художественных росписей. Помпейские росписи знакомят с основными чертами античной фрески. Римляне применяли роспись также для украшения фасадов, используя их как вывески торговых помещений или ремесленных мастерских.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smtClean="0"/>
              <a:t>характеру Помпейские росписи принято делить на 4 группы, условно называемыми стилями. 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189984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Первый стиль,</a:t>
            </a:r>
            <a:r>
              <a:rPr lang="ru-RU" sz="3600" u="sng" dirty="0" smtClean="0"/>
              <a:t> </a:t>
            </a:r>
            <a:r>
              <a:rPr lang="ru-RU" sz="3600" u="sng" dirty="0" err="1" smtClean="0">
                <a:solidFill>
                  <a:srgbClr val="FF0000"/>
                </a:solidFill>
              </a:rPr>
              <a:t>инкрустационный</a:t>
            </a:r>
            <a:r>
              <a:rPr lang="ru-RU" sz="3600" u="sng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распространенный во 2в. до н. э. имитирует облицовку стен квадратами разноцветного мрамора или яшмы.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936" y="3654833"/>
            <a:ext cx="4050288" cy="303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278360" cy="457200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Применялся второй стиль – </a:t>
            </a:r>
            <a:r>
              <a:rPr lang="ru-RU" sz="3200" dirty="0" smtClean="0">
                <a:solidFill>
                  <a:srgbClr val="FF0000"/>
                </a:solidFill>
              </a:rPr>
              <a:t>архитектурно-перспективный. </a:t>
            </a:r>
            <a:r>
              <a:rPr lang="ru-RU" sz="3200" dirty="0" smtClean="0"/>
              <a:t>Стены оставались гладкими и расчленялись живописно - иллюзорно исполненными колоннами, пилястрами, карнизами, и портиками.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35161"/>
            <a:ext cx="2952328" cy="358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2766048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Третий стиль</a:t>
            </a:r>
            <a:r>
              <a:rPr lang="ru-RU" sz="3200" dirty="0" smtClean="0">
                <a:solidFill>
                  <a:srgbClr val="FF0000"/>
                </a:solidFill>
              </a:rPr>
              <a:t>, </a:t>
            </a:r>
            <a:r>
              <a:rPr lang="ru-RU" sz="3200" u="sng" dirty="0" err="1" smtClean="0">
                <a:solidFill>
                  <a:srgbClr val="FF0000"/>
                </a:solidFill>
              </a:rPr>
              <a:t>ориетзирующий</a:t>
            </a:r>
            <a:r>
              <a:rPr lang="ru-RU" sz="3200" u="sng" dirty="0" smtClean="0">
                <a:solidFill>
                  <a:srgbClr val="FF0000"/>
                </a:solidFill>
              </a:rPr>
              <a:t>,</a:t>
            </a:r>
            <a:r>
              <a:rPr lang="ru-RU" sz="3200" u="sng" dirty="0" smtClean="0"/>
              <a:t> </a:t>
            </a:r>
            <a:r>
              <a:rPr lang="ru-RU" sz="3200" dirty="0" smtClean="0"/>
              <a:t>характерен для эпохи империи. В противоположность пышности второго стиля, третий стиль отличается строгостью, изяществом и чувством меры. Уравновешенные композиции, линейный орнамент, на ярком фоне, подчёркивают плоскость стены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71550"/>
            <a:ext cx="3528392" cy="265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3840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Четвёртый </a:t>
            </a:r>
            <a:r>
              <a:rPr lang="ru-RU" dirty="0" smtClean="0">
                <a:solidFill>
                  <a:srgbClr val="FF0000"/>
                </a:solidFill>
              </a:rPr>
              <a:t>декоративный </a:t>
            </a:r>
            <a:r>
              <a:rPr lang="ru-RU" dirty="0" smtClean="0"/>
              <a:t>стиль распространяется в середине 1-ого в. н.э. Пышностью и декоративностью, пространственно - архитектурного решения, он продолжает традицию второго стиля. Вместе с тем богатство орнаментальных мотивов напоминает росписи третьего стиля.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290635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6211" y="162880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Фантастические и динамичные перспективно настроенные сооружения разрушают замкнутость и плоскостность стен, создают впечатление театральных декораций, воспроизводящих замысловатые фасады дворцов , садов, виднеющихся через их окна, или картинные галереи – копии знаменитых оригиналов, исполненные в свободной живописной манере. </a:t>
            </a:r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Четвёртый </a:t>
            </a:r>
            <a:r>
              <a:rPr lang="ru-RU" sz="2400" dirty="0"/>
              <a:t>стиль даёт представление об античных театральных декорациях.</a:t>
            </a:r>
          </a:p>
        </p:txBody>
      </p:sp>
    </p:spTree>
    <p:extLst>
      <p:ext uri="{BB962C8B-B14F-4D97-AF65-F5344CB8AC3E}">
        <p14:creationId xmlns:p14="http://schemas.microsoft.com/office/powerpoint/2010/main" val="74981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5001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МОНУМЕНТАЛЬНАЯ ЖИВОПИСЬ.</a:t>
            </a:r>
            <a:br>
              <a:rPr lang="ru-RU" b="1" dirty="0" smtClean="0">
                <a:solidFill>
                  <a:srgbClr val="92D050"/>
                </a:solidFill>
              </a:rPr>
            </a:b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14422"/>
            <a:ext cx="8929718" cy="58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Типичным примером является построенный во время Августа Алтарь Мира, на четырёх сторонах которого помещены рельефы с растительными мотивами, завитками и различными фигурами. Наиболее выступающие части барельефа взаимодействуют с окружающим пространством, светом, воздухом: промежуточные и более глубокие слои способствуют иллюзорному разрушению физической плоскости и созданию воображающей глубины, неизбежно ограниченной плитой алтаря. Ветви аканта хотя и даны в виде рельефа, но вместе с тем построены в виде ритмических украшений стены, то есть приведены в соответствие с её плоскостью. Последняя выступает, таким образом, как соединительная мембрана между естественным пространством и пространством воображаемым.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627966" cy="467031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Для пластических украшений используется также техника </a:t>
            </a:r>
            <a:r>
              <a:rPr lang="ru-RU" sz="2000" dirty="0" err="1" smtClean="0"/>
              <a:t>стукко</a:t>
            </a:r>
            <a:r>
              <a:rPr lang="ru-RU" sz="2000" dirty="0" smtClean="0"/>
              <a:t>, особенно подходящая для получения более тонких светотеневых и художественных эффектов. Техника эта очень древняя, она была известна уже египетским и критским мастерам. Состоит она в использовании смеси извести с мраморной пылью. Практически эта же самая смесь, которая использовалась в Греции в качестве последнего слоя, которым покрывались архитектурные детали и скульптура и который служил основой для нанесения красок. При корпусном нанесении на поверхность, то есть в виде слоя значительной толщины, смесь эта поддавалась лепке и использовалась для создания рельефных изображений, которые формируются непосредственно на стене, пока смесь ещё не застыла. По высыхании и затвердении поверхность приобретает шелковистость, чувствительную к малейшему изменению освещения, и имеет вид монохромной живописи. В самом деле, по своим пластическим свойствам </a:t>
            </a:r>
            <a:r>
              <a:rPr lang="ru-RU" sz="2000" dirty="0" err="1" smtClean="0"/>
              <a:t>стукко</a:t>
            </a:r>
            <a:r>
              <a:rPr lang="ru-RU" sz="2000" dirty="0" smtClean="0"/>
              <a:t> скорее приближается к живописи, чем к рельефу.</a:t>
            </a:r>
            <a:endParaRPr lang="ru-RU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Развалины Древнего Рима.</a:t>
            </a:r>
            <a:endParaRPr lang="ru-RU" dirty="0"/>
          </a:p>
        </p:txBody>
      </p:sp>
      <p:pic>
        <p:nvPicPr>
          <p:cNvPr id="4" name="Содержимое 3" descr="рим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43744" y="1571612"/>
            <a:ext cx="7620000" cy="4357718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находит своё отражение как в быстроте лепки, так и в нежных, сочных светотеневых переходах. И действительно, техника </a:t>
            </a:r>
            <a:r>
              <a:rPr lang="ru-RU" dirty="0" err="1" smtClean="0"/>
              <a:t>стукко</a:t>
            </a:r>
            <a:r>
              <a:rPr lang="ru-RU" dirty="0" smtClean="0"/>
              <a:t> применяется вместо живописи, там где из-за влажности или слабой видимости нельзя прибегнуть к настенной росписи. Типичным её примером является великолепное украшение подземной базилики </a:t>
            </a:r>
            <a:r>
              <a:rPr lang="ru-RU" dirty="0" err="1" smtClean="0"/>
              <a:t>Порта-Маджоре</a:t>
            </a:r>
            <a:r>
              <a:rPr lang="ru-RU" dirty="0" smtClean="0"/>
              <a:t> в Рим. Древнеримская настенная живопись зависит, несомненно, от эллинистических образцов.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Алтарь Мира – алтарь в Риме, посвященный богине мира. Монумент был сделан по поручению римского сената в 13 году до н.э. в честь возвращения императора Августа из трехлетней поездки по Римской Испании и Галлии. Освящен в 9 году до н.э. во время празднования мира, принесенного Августом Римской империи в результате многочисленных военных побед. </a:t>
            </a:r>
          </a:p>
          <a:p>
            <a:r>
              <a:rPr lang="ru-RU" dirty="0" smtClean="0"/>
              <a:t>Алтарь Мира состоит из небольшого алтаря в центре и четырех окружающих его стен. Вдоль стен расположены двухуровневые бордюры, на которых видны изображения мира и процветания как результата превосходства Рима. Помимо этого, алтарь должен был напоминать римлянам о достижениях династии </a:t>
            </a:r>
            <a:r>
              <a:rPr lang="ru-RU" dirty="0" err="1" smtClean="0"/>
              <a:t>Юлиев-Клавдиев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-500090"/>
            <a:ext cx="8534400" cy="2571768"/>
          </a:xfrm>
        </p:spPr>
        <p:txBody>
          <a:bodyPr>
            <a:normAutofit/>
          </a:bodyPr>
          <a:lstStyle/>
          <a:p>
            <a:r>
              <a:rPr lang="ru-RU" b="1" dirty="0" smtClean="0"/>
              <a:t>Алтарь Мира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614366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Алтарь Мира</a:t>
            </a:r>
            <a:endParaRPr lang="ru-RU" sz="4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142976" y="1571612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Алтарь Мира</a:t>
            </a:r>
            <a:endParaRPr lang="ru-RU" sz="4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6643734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ЖИВОПИСЬ ЭТРУСКОВ.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467031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Этрусские гробницы представляют огромный интерес не только как дошедшие до нас памятники архитектуры, но и своими хорошо сохранившимися на стенах живописными композициями, выполненными в различной манере. В некоторых гробницах живопись лежит на штукатурке, в других прямо на камне, в массиве которого вырублено помещение склепа. Краски обычно наносились в технике фрески, но в ряде случаев мастера расписывали стены на сухой основе. Краски применялись минеральные, преобладали тёплые тона. Этрусские художники, несомненно, были хорошо знакомы с искусством других народов. В живописи некоторых гробниц, заметно воздействие эллинского искусства – в использовании сюжетов, в изображении персонажей греческой мифологии. Сюжет росписи гробницы Быков взят из греческого эпоса, из сказаний о Троянской войне: Ахилл, в шлеме, с толстыми икрами и крупными мышцами ног, с широкими бёдрами и тонкой талией, подобный атлетам в греческом архаическом искусстве, подстерегает троянского героя Троила.</a:t>
            </a:r>
            <a:endParaRPr lang="ru-RU" sz="20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ЖИВОПИСЬ ЭТРУСКОВ.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606190" cy="5024030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/>
              <a:t>Сюжеты росписей этрусских гробниц разнообразны: заупокойные трапезы, ритуальные пляски, игры на похоронах, эпизоды борьбы юношей – атлетов. Встречаются порой и сцены из жизни умершего, воссоздающие либо его труд, либо его любимые развлечения. В гробнице Охоты, и рыбной ловли представлены рыбаки в лодках, охотники, стреляющие из рогаток в птиц. Мастер показал скалы и море, выпрыгивающих из воды дельфинов, летающих птиц, охотников, рыбаков забрасывающих сети. Примечательно, что у этрусских мастеров больше, чем у греческих живописцев, стремление к конкретности; поверхность моря отмечена волнистой линией, над которой показан высоко подпрыгивающий дельфин, изображены редкие кусты на скалистом берегу и другие детали.</a:t>
            </a:r>
            <a:endParaRPr lang="ru-RU" sz="2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Роспись "Гробницы Быков". </a:t>
            </a:r>
            <a:br>
              <a:rPr lang="ru-RU" dirty="0" smtClean="0"/>
            </a:br>
            <a:r>
              <a:rPr lang="ru-RU" dirty="0" smtClean="0"/>
              <a:t>Середина VI в. до н.э.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928802"/>
            <a:ext cx="585791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Роспись "Гробницы Быков"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785926"/>
            <a:ext cx="73581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Роспись "Гробницы Быков"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69294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FFC000"/>
          </a:solidFill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</a:t>
            </a:r>
            <a:r>
              <a:rPr lang="ru-RU" sz="4800" dirty="0" smtClean="0"/>
              <a:t>Архитектура Древнего Рима.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28604"/>
            <a:ext cx="85344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ЗАКЛЮЧЕНИЕ</a:t>
            </a:r>
            <a:br>
              <a:rPr lang="ru-RU" b="1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03920" cy="521432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100" dirty="0" smtClean="0"/>
              <a:t>Искусство Рима не только последний этап в развитии античности. Многое в нём превосходит культуру средневековья. Уже в Древнем мире формировались новое понимание мира и многие художественные идеалы.</a:t>
            </a:r>
          </a:p>
          <a:p>
            <a:pPr algn="just"/>
            <a:r>
              <a:rPr lang="ru-RU" sz="3100" dirty="0" smtClean="0"/>
              <a:t>В сферу искусства в поздние века Римской империи вовлекалось уже значительно большее, нежели раньше, число людей. В художественной культуре Рима возникали предпосылки для рождения и развития средневекового искусства, глубоко противоречивого в поисках совершенства и красоты. Мастера древнего Рима оставили великое художественное наследие, создав неповторимые оригинальные произведения: красочные фрески и мозаики. Территориальная близость Рима к европейским странам обусловило проникновение античных идей в культуры последующих эпох. Благодаря Риму народы Европы уже в период и далее, узнали о достижениях античной культуры, смогли воспринять красоту, многокрасочность и своеобразие античных фресок и мозаик.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I тысячелетии до н. э. вокруг города Рима возникло государство, которое стало расширять свои владения за счет соседних народов. Эта мировая держава просуществовала около тысячи лет и жила за счет эксплуатации рабского труда и завоеванных стран. Риму принадлежали все прилегающие к Средиземному морю земли как в Европе, так и в Азии и в Африке. Поэтому и искусство, особенно архитектура, было призвано показывать всему миру мощь государственной власти. 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Римляне подчинили себе все Средиземноморье, включая Элладу, но Греция сама полонила Рим, т. к. оказала сильнейшее влияние на всю культуру Рима — в религии и философии, в литературе и искусстве.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Однако, главной предшественницей Римского искусства все-таки была Греция. Даже многие свои верования и мифы римляне взяли у греков. Римляне научились строить из камня арки, простые своды и купола.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Пантеон - вид внутри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37" b="153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785794"/>
            <a:ext cx="2438400" cy="5462606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Научились строить более разнообразные сооружения, например, круглое здание Пантеон - храм всех богов, оно имело в диаметре более 40 метров. Пантеон был перекрыт гигантским куполом. который на протяжении столетий был образцом для строителей и архитекторов.</a:t>
            </a:r>
            <a:endParaRPr lang="ru-RU" sz="2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0000" dirty="0" smtClean="0"/>
              <a:t>Пантеон был возведен при императоре </a:t>
            </a:r>
            <a:r>
              <a:rPr lang="ru-RU" sz="10000" dirty="0" err="1" smtClean="0"/>
              <a:t>Адриане</a:t>
            </a:r>
            <a:r>
              <a:rPr lang="ru-RU" sz="10000" dirty="0" smtClean="0"/>
              <a:t> (117-138г.г.). Храм построен из камня, кирпича и бетона. Круглое здание имеет высоту 42,7 м и перекрыто куполом 43,2 м в диаметре. Снаружи здание достаточно скромно, его украшает лишь портик с коринфскими колоннами из красного гранита. Зато интерьер являлся образцом технического совершенства и роскоши. Пол храма выложен мраморными плитами. Стена разделена по высоте на два яруса. В нижнем ярусе имелись глубокие ниши, в них стояли статуи богов. Верхняя часть расчленена пилястрами (прямоугольными выступами) из цветного мрамора. Освещение храма решено отверстием в куполе, «окном» диаметра 9 м, так называемый глаз Пантеона. Пол под этим «глазом» имеет едва заметный скат для стока воды.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764704"/>
            <a:ext cx="628650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3528" y="116632"/>
            <a:ext cx="8534400" cy="654769"/>
          </a:xfrm>
        </p:spPr>
        <p:txBody>
          <a:bodyPr/>
          <a:lstStyle/>
          <a:p>
            <a:r>
              <a:rPr lang="ru-RU" dirty="0" smtClean="0"/>
              <a:t>Триумфальная арка императора Тита</a:t>
            </a:r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500174"/>
            <a:ext cx="77867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 81 г. в честь императора Тита и его победы над Иудеей была возведена однопролетная, шириной 5,33м , Триумфальная арка на священной дороге, ведущей к Капитолийскому холму. Мраморная арка была высотой 20 метров . Над пролетом была высечена надпись, посвященная Титу, арку также украшали рельефы с изображением победного шествия римлян, выполненные в сложных поворотах и движениях.</a:t>
            </a:r>
            <a:endParaRPr lang="ru-RU" sz="2800" dirty="0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295</TotalTime>
  <Words>1592</Words>
  <Application>Microsoft Office PowerPoint</Application>
  <PresentationFormat>Экран (4:3)</PresentationFormat>
  <Paragraphs>66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Официальная</vt:lpstr>
      <vt:lpstr>И</vt:lpstr>
      <vt:lpstr>Развалины Древнего Рима.</vt:lpstr>
      <vt:lpstr>Презентация PowerPoint</vt:lpstr>
      <vt:lpstr>Презентация PowerPoint</vt:lpstr>
      <vt:lpstr>Презентация PowerPoint</vt:lpstr>
      <vt:lpstr>Пантеон - вид внутри</vt:lpstr>
      <vt:lpstr>Презентация PowerPoint</vt:lpstr>
      <vt:lpstr>Триумфальная арка императора Тита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МОНУМЕНТАЛЬНАЯ ЖИВОПИСЬ. </vt:lpstr>
      <vt:lpstr>Презентация PowerPoint</vt:lpstr>
      <vt:lpstr>Презентация PowerPoint</vt:lpstr>
      <vt:lpstr>Презентация PowerPoint</vt:lpstr>
      <vt:lpstr>Алтарь Мира  </vt:lpstr>
      <vt:lpstr>Алтарь Мира</vt:lpstr>
      <vt:lpstr>Алтарь Мира</vt:lpstr>
      <vt:lpstr>ЖИВОПИСЬ ЭТРУСКОВ.</vt:lpstr>
      <vt:lpstr>ЖИВОПИСЬ ЭТРУСКОВ.</vt:lpstr>
      <vt:lpstr>Роспись "Гробницы Быков".  Середина VI в. до н.э.</vt:lpstr>
      <vt:lpstr>Роспись "Гробницы Быков"</vt:lpstr>
      <vt:lpstr>Роспись "Гробницы Быков"</vt:lpstr>
      <vt:lpstr>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древнего Рима.</dc:title>
  <dc:creator>1</dc:creator>
  <cp:lastModifiedBy>Пользователь Windows</cp:lastModifiedBy>
  <cp:revision>42</cp:revision>
  <dcterms:created xsi:type="dcterms:W3CDTF">2017-02-08T04:50:01Z</dcterms:created>
  <dcterms:modified xsi:type="dcterms:W3CDTF">2017-02-28T09:30:07Z</dcterms:modified>
</cp:coreProperties>
</file>