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56" r:id="rId2"/>
    <p:sldId id="262" r:id="rId3"/>
    <p:sldId id="278" r:id="rId4"/>
    <p:sldId id="261" r:id="rId5"/>
    <p:sldId id="257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761" autoAdjust="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9C7DB3-5E14-4181-ABD9-8246613FA74E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397FD6-052B-44AD-A265-DDD5CF8302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Концертная</a:t>
            </a:r>
            <a:r>
              <a:rPr lang="ru-RU" baseline="0" dirty="0" smtClean="0"/>
              <a:t> симфония для арфы с оркестром</a:t>
            </a:r>
          </a:p>
          <a:p>
            <a:endParaRPr lang="ru-RU" baseline="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397FD6-052B-44AD-A265-DDD5CF83024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Фреска "Апостол Павел". Фрагмент. Боковой алтарь Петра и Павла</a:t>
            </a:r>
          </a:p>
          <a:p>
            <a:r>
              <a:rPr lang="ru-RU" sz="1200" b="0" i="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Фреска "Апостол Петр". Фрагмент. Боковой алтарь Петра и Павла</a:t>
            </a:r>
            <a:endParaRPr lang="ru-RU" b="0" baseline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397FD6-052B-44AD-A265-DDD5CF83024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/>
              <a:t>Валерий Григорьевич </a:t>
            </a:r>
            <a:r>
              <a:rPr lang="ru-RU" dirty="0" err="1" smtClean="0"/>
              <a:t>Кикта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397FD6-052B-44AD-A265-DDD5CF83024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Орна́мент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(лат.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ornamentum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— украшение) — узор, основанный на повторе и чередовании составляющих его элементов; предназначается для украшения различных предметов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397FD6-052B-44AD-A265-DDD5CF83024D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№2 «Зверь нападает на всадника»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397FD6-052B-44AD-A265-DDD5CF83024D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0" dirty="0" smtClean="0"/>
              <a:t>№ 4 «Групповой портрет дочерей Ярослава Мудрого»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397FD6-052B-44AD-A265-DDD5CF83024D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0" dirty="0" smtClean="0"/>
              <a:t>№ 6 «Борьба ряженых»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397FD6-052B-44AD-A265-DDD5CF83024D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№7 Музыкант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397FD6-052B-44AD-A265-DDD5CF83024D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0" dirty="0" smtClean="0"/>
              <a:t>№ 8 «Скоморохи»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397FD6-052B-44AD-A265-DDD5CF83024D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9A59189-0E77-47DC-924B-7626D32973CF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E3C6B9F-3185-4CBC-A01B-94864508B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A59189-0E77-47DC-924B-7626D32973CF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3C6B9F-3185-4CBC-A01B-94864508B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9A59189-0E77-47DC-924B-7626D32973CF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E3C6B9F-3185-4CBC-A01B-94864508B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A59189-0E77-47DC-924B-7626D32973CF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3C6B9F-3185-4CBC-A01B-94864508B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9A59189-0E77-47DC-924B-7626D32973CF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E3C6B9F-3185-4CBC-A01B-94864508B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A59189-0E77-47DC-924B-7626D32973CF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3C6B9F-3185-4CBC-A01B-94864508B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A59189-0E77-47DC-924B-7626D32973CF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3C6B9F-3185-4CBC-A01B-94864508B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A59189-0E77-47DC-924B-7626D32973CF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3C6B9F-3185-4CBC-A01B-94864508B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9A59189-0E77-47DC-924B-7626D32973CF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3C6B9F-3185-4CBC-A01B-94864508B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A59189-0E77-47DC-924B-7626D32973CF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3C6B9F-3185-4CBC-A01B-94864508B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A59189-0E77-47DC-924B-7626D32973CF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3C6B9F-3185-4CBC-A01B-94864508B5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9A59189-0E77-47DC-924B-7626D32973CF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E3C6B9F-3185-4CBC-A01B-94864508B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9792" y="548680"/>
            <a:ext cx="6264696" cy="5127848"/>
          </a:xfrm>
        </p:spPr>
        <p:txBody>
          <a:bodyPr/>
          <a:lstStyle/>
          <a:p>
            <a:pPr algn="ctr"/>
            <a:r>
              <a:rPr lang="ru-RU" sz="4270" i="1" dirty="0" smtClean="0"/>
              <a:t>Концертная симфония </a:t>
            </a:r>
            <a:br>
              <a:rPr lang="ru-RU" sz="4270" i="1" dirty="0" smtClean="0"/>
            </a:br>
            <a:r>
              <a:rPr lang="ru-RU" sz="4270" i="1" dirty="0" smtClean="0"/>
              <a:t>«фрески </a:t>
            </a:r>
            <a:r>
              <a:rPr lang="ru-RU" sz="4270" i="1" dirty="0" err="1" smtClean="0"/>
              <a:t>софии</a:t>
            </a:r>
            <a:r>
              <a:rPr lang="ru-RU" sz="4270" i="1" dirty="0" smtClean="0"/>
              <a:t> киевской»          </a:t>
            </a:r>
            <a:br>
              <a:rPr lang="ru-RU" sz="4270" i="1" dirty="0" smtClean="0"/>
            </a:br>
            <a:r>
              <a:rPr lang="ru-RU" sz="4270" i="1" dirty="0" smtClean="0"/>
              <a:t/>
            </a:r>
            <a:br>
              <a:rPr lang="ru-RU" sz="4270" i="1" dirty="0" smtClean="0"/>
            </a:br>
            <a:r>
              <a:rPr lang="ru-RU" sz="4270" i="1" dirty="0" smtClean="0"/>
              <a:t>В. Г. </a:t>
            </a:r>
            <a:r>
              <a:rPr lang="ru-RU" sz="4270" i="1" dirty="0" err="1" smtClean="0"/>
              <a:t>Кикта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3779912" y="6165304"/>
            <a:ext cx="5148064" cy="288032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 smtClean="0"/>
              <a:t>Острогляд</a:t>
            </a:r>
            <a:r>
              <a:rPr lang="ru-RU" dirty="0" smtClean="0"/>
              <a:t> Савва 6 «В»</a:t>
            </a:r>
            <a:endParaRPr lang="ru-RU" dirty="0"/>
          </a:p>
        </p:txBody>
      </p:sp>
    </p:spTree>
  </p:cSld>
  <p:clrMapOvr>
    <a:masterClrMapping/>
  </p:clrMapOvr>
  <p:transition advTm="8188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188640"/>
            <a:ext cx="3429000" cy="2057400"/>
          </a:xfrm>
        </p:spPr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292080" y="548680"/>
            <a:ext cx="3429000" cy="5400600"/>
          </a:xfrm>
        </p:spPr>
        <p:txBody>
          <a:bodyPr>
            <a:normAutofit fontScale="92500"/>
          </a:bodyPr>
          <a:lstStyle/>
          <a:p>
            <a:endParaRPr lang="ru-RU" sz="1800" dirty="0" smtClean="0">
              <a:solidFill>
                <a:srgbClr val="002060"/>
              </a:solidFill>
            </a:endParaRPr>
          </a:p>
          <a:p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№ 6 «Борьба ряженых»</a:t>
            </a:r>
          </a:p>
          <a:p>
            <a:endParaRPr lang="ru-RU" sz="2400" dirty="0" smtClean="0"/>
          </a:p>
          <a:p>
            <a:r>
              <a:rPr lang="ru-RU" sz="2400" dirty="0" smtClean="0"/>
              <a:t>В «Борьбе ряженых» жесткие короткие ритмы ксилофона в разных регистрах перемежаются с напряженным журчанием арфы. Быстрый темп музыки, ее безостановочное движение усиливает яркий, радостно-тревожный характер части.</a:t>
            </a:r>
          </a:p>
          <a:p>
            <a:endParaRPr lang="ru-RU" dirty="0"/>
          </a:p>
        </p:txBody>
      </p:sp>
      <p:pic>
        <p:nvPicPr>
          <p:cNvPr id="43010" name="Picture 2" descr="https://ds04.infourok.ru/uploads/ex/0f5a/00104f81-ba3d7f75/img1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12486" r="12486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 advTm="2039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620688"/>
            <a:ext cx="3429000" cy="597666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2000" b="1" dirty="0" smtClean="0">
                <a:solidFill>
                  <a:srgbClr val="002060"/>
                </a:solidFill>
              </a:rPr>
              <a:t>№7 Музыкант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/>
          </a:p>
          <a:p>
            <a:r>
              <a:rPr lang="ru-RU" sz="2000" dirty="0" smtClean="0"/>
              <a:t>Одна из самых драматических частей симфонии. Музыка рисует образ одинокого музыканта-скрипача. Композитор использует тембр солирующего альта, который подражает звучанию древнего струнного инструмента – гудка, предка современной скрипки. Фон для главной темы этой части составляют монотонный долгий звук и отзвуки арфы.</a:t>
            </a:r>
          </a:p>
          <a:p>
            <a:endParaRPr lang="ru-RU" dirty="0"/>
          </a:p>
        </p:txBody>
      </p:sp>
      <p:pic>
        <p:nvPicPr>
          <p:cNvPr id="41986" name="Picture 2" descr="http://sofiyskiy-sobor.polnaya.info/images/sofiyskiy_sobor_116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5983" r="5983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 advTm="23906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6977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548680"/>
            <a:ext cx="3429000" cy="54006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№ 8 «Скоморохи»</a:t>
            </a:r>
          </a:p>
          <a:p>
            <a:endParaRPr lang="ru-RU" sz="2000" dirty="0" smtClean="0"/>
          </a:p>
          <a:p>
            <a:r>
              <a:rPr lang="ru-RU" sz="2000" dirty="0" smtClean="0"/>
              <a:t>В «Скоморохах» композитор рисует «беспечное племя веселых бродяг». Эта часть построена на коротких плясовых повторяющихся интонациях с шутовством, насмешкой, безостановочным движением, бряцанием струнных инструментов, перезвоном бубенцов, подражанием балалаечным и свирельным наигрышам.</a:t>
            </a:r>
          </a:p>
          <a:p>
            <a:endParaRPr lang="ru-RU" sz="2000" dirty="0"/>
          </a:p>
        </p:txBody>
      </p:sp>
      <p:pic>
        <p:nvPicPr>
          <p:cNvPr id="40962" name="Picture 2" descr="https://www.syl.ru/misc/i/ai/362948/217225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11414" r="11414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 advTm="20563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412776"/>
            <a:ext cx="741682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Симфония "Фрески Софии Киевской " –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взгляд современного художника на события старины. Автор проводит идею вечности живого прошлого через сближение искусств - музыки и древней живописи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ransition advTm="13406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404664"/>
            <a:ext cx="3526018" cy="1944216"/>
          </a:xfrm>
        </p:spPr>
        <p:txBody>
          <a:bodyPr>
            <a:normAutofit/>
          </a:bodyPr>
          <a:lstStyle/>
          <a:p>
            <a:r>
              <a:rPr lang="ru-RU" sz="3520" i="1" cap="none" dirty="0" smtClean="0"/>
              <a:t>Собор Софии Киевской </a:t>
            </a:r>
            <a:endParaRPr lang="ru-RU" sz="3520" i="1" cap="none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64088" y="2492896"/>
            <a:ext cx="3429000" cy="381642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Собор  построен в первой половине XI века в центре Киева, согласно летописи, князем  Ярославом Мудрым на месте победы в 1036 году над печенегами. В храме сохранился самый полный в мире ансамбль подлинных мозаик  и фресок первой половины XI века и значительные фрагменты стенописи XVII—XVIII веков.</a:t>
            </a:r>
          </a:p>
          <a:p>
            <a:endParaRPr lang="ru-RU" dirty="0"/>
          </a:p>
        </p:txBody>
      </p:sp>
      <p:pic>
        <p:nvPicPr>
          <p:cNvPr id="19462" name="Picture 6" descr="http://s.photosight.ru/img/0/caa/4561942_large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2759" r="12759"/>
          <a:stretch>
            <a:fillRect/>
          </a:stretch>
        </p:blipFill>
        <p:spPr bwMode="auto">
          <a:xfrm>
            <a:off x="467544" y="980728"/>
            <a:ext cx="4402378" cy="4248472"/>
          </a:xfrm>
          <a:prstGeom prst="rect">
            <a:avLst/>
          </a:prstGeom>
          <a:noFill/>
        </p:spPr>
      </p:pic>
    </p:spTree>
  </p:cSld>
  <p:clrMapOvr>
    <a:masterClrMapping/>
  </p:clrMapOvr>
  <p:transition advTm="27156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5580112" y="836712"/>
            <a:ext cx="3429000" cy="720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436096" y="1052736"/>
            <a:ext cx="3429000" cy="4151138"/>
          </a:xfrm>
        </p:spPr>
        <p:txBody>
          <a:bodyPr/>
          <a:lstStyle/>
          <a:p>
            <a:r>
              <a:rPr lang="ru-RU" sz="1800" dirty="0" err="1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Фре́ска</a:t>
            </a: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 (от </a:t>
            </a:r>
            <a:r>
              <a:rPr lang="ru-RU" sz="1800" dirty="0" err="1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итальн</a:t>
            </a: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. </a:t>
            </a:r>
            <a:r>
              <a:rPr lang="ru-RU" sz="1800" dirty="0" err="1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fresco</a:t>
            </a: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 — свежий), </a:t>
            </a:r>
          </a:p>
          <a:p>
            <a:r>
              <a:rPr lang="ru-RU" sz="1800" dirty="0" err="1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аффреско</a:t>
            </a: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 (</a:t>
            </a:r>
            <a:r>
              <a:rPr lang="ru-RU" sz="1800" dirty="0" err="1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итал</a:t>
            </a: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. </a:t>
            </a:r>
            <a:r>
              <a:rPr lang="ru-RU" sz="1800" dirty="0" err="1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affresco</a:t>
            </a: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) —     </a:t>
            </a:r>
          </a:p>
          <a:p>
            <a:endParaRPr lang="ru-RU" sz="1800" dirty="0" smtClean="0">
              <a:solidFill>
                <a:schemeClr val="tx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живопись по сырой штукатурке, </a:t>
            </a:r>
          </a:p>
          <a:p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одна из техник стенных росписей.</a:t>
            </a:r>
          </a:p>
          <a:p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При высыхании содержащаяся в штукатурке известь образует тонкую прозрачную  плёнку, делающую фреску долговечной</a:t>
            </a:r>
          </a:p>
          <a:p>
            <a:endParaRPr lang="ru-RU" dirty="0"/>
          </a:p>
        </p:txBody>
      </p:sp>
      <p:pic>
        <p:nvPicPr>
          <p:cNvPr id="38916" name="Picture 4" descr="ÑÑÐµÑÐºÐ° ÐÐ¿Ð¾ÑÑÐ¾Ð» ÐÐ°Ð²ÐµÐ» Ð¡Ð¾ÑÐ¸Ð¹ÑÐºÐ¸Ð¹ Ð¡Ð¾Ð±Ð¾Ñ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836712"/>
            <a:ext cx="2550790" cy="4680520"/>
          </a:xfrm>
          <a:prstGeom prst="rect">
            <a:avLst/>
          </a:prstGeom>
          <a:noFill/>
        </p:spPr>
      </p:pic>
      <p:pic>
        <p:nvPicPr>
          <p:cNvPr id="38918" name="Picture 6" descr="ÑÑÐµÑÐºÐ° ÐÐ¿Ð¾ÑÑÐ¾Ð» ÐÐµÑÑ Ð¡Ð¾ÑÐ¸Ð¹ÑÐºÐ¸Ð¹ Ð¡Ð¾Ð±Ð¾Ñ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836712"/>
            <a:ext cx="2448272" cy="4680520"/>
          </a:xfrm>
          <a:prstGeom prst="rect">
            <a:avLst/>
          </a:prstGeom>
          <a:noFill/>
        </p:spPr>
      </p:pic>
    </p:spTree>
  </p:cSld>
  <p:clrMapOvr>
    <a:masterClrMapping/>
  </p:clrMapOvr>
  <p:transition advTm="28375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188640"/>
            <a:ext cx="4211960" cy="1368152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i="1" cap="none" dirty="0" smtClean="0"/>
              <a:t>Валерий Григорьевич  </a:t>
            </a:r>
            <a:r>
              <a:rPr lang="ru-RU" i="1" cap="none" dirty="0" err="1" smtClean="0"/>
              <a:t>Кикта</a:t>
            </a:r>
            <a:endParaRPr lang="ru-RU" i="1" cap="none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076056" y="1628800"/>
            <a:ext cx="3814050" cy="4320480"/>
          </a:xfrm>
        </p:spPr>
        <p:txBody>
          <a:bodyPr>
            <a:noAutofit/>
          </a:bodyPr>
          <a:lstStyle/>
          <a:p>
            <a:r>
              <a:rPr lang="ru-RU" sz="1800" dirty="0" smtClean="0"/>
              <a:t>Композитор, профессор Московской консерватории. Родился в 1941 г. </a:t>
            </a:r>
            <a:r>
              <a:rPr lang="ru-RU" sz="1800" dirty="0" smtClean="0"/>
              <a:t>на </a:t>
            </a:r>
            <a:r>
              <a:rPr lang="ru-RU" sz="1800" dirty="0" smtClean="0"/>
              <a:t>Украине,  музыкальное образование получил в Москве.                                      В творческом портфеле композитора – балеты, симфонии, оратории и кантаты, инструментальные концерты, сочинения для оркестра русских народных инструментов, хоровая, камерная и вокальная музыка.</a:t>
            </a:r>
            <a:endParaRPr lang="ru-RU" sz="1800" dirty="0"/>
          </a:p>
        </p:txBody>
      </p:sp>
      <p:pic>
        <p:nvPicPr>
          <p:cNvPr id="16394" name="Picture 10" descr="http://rm.mosconsv.ru/wp-content/uploads/2011/11/Kikta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12542" b="12542"/>
          <a:stretch>
            <a:fillRect/>
          </a:stretch>
        </p:blipFill>
        <p:spPr bwMode="auto">
          <a:xfrm>
            <a:off x="683568" y="980728"/>
            <a:ext cx="4206240" cy="4206240"/>
          </a:xfrm>
          <a:prstGeom prst="rect">
            <a:avLst/>
          </a:prstGeom>
          <a:noFill/>
        </p:spPr>
      </p:pic>
    </p:spTree>
  </p:cSld>
  <p:clrMapOvr>
    <a:masterClrMapping/>
  </p:clrMapOvr>
  <p:transition advTm="37828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7239000" cy="2160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20688"/>
            <a:ext cx="7455024" cy="5062344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</a:rPr>
              <a:t>Симфония "Фрески Святой Софии Киевской" написана для арфы с симфоническим оркестром. </a:t>
            </a:r>
          </a:p>
          <a:p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</a:rPr>
              <a:t>Этот инструмент не зря выбран автором в качестве солирующего. Ведь именно он способен имитировать звучание древнерусских гуслей, что способствует созданию необходимого музыкального настроения. </a:t>
            </a:r>
            <a:endParaRPr lang="ru-RU" sz="2800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Tm="18156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7056784" cy="5309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sz="2500" dirty="0" smtClean="0">
                <a:solidFill>
                  <a:schemeClr val="bg2">
                    <a:lumMod val="25000"/>
                  </a:schemeClr>
                </a:solidFill>
              </a:rPr>
              <a:t>Произведение включает 9 частей</a:t>
            </a:r>
            <a:endParaRPr lang="ru-RU" sz="25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2500" dirty="0" smtClean="0">
                <a:solidFill>
                  <a:schemeClr val="bg2">
                    <a:lumMod val="25000"/>
                  </a:schemeClr>
                </a:solidFill>
              </a:rPr>
              <a:t>   </a:t>
            </a:r>
          </a:p>
          <a:p>
            <a:r>
              <a:rPr lang="ru-RU" sz="2710" dirty="0" smtClean="0">
                <a:solidFill>
                  <a:schemeClr val="bg2">
                    <a:lumMod val="25000"/>
                  </a:schemeClr>
                </a:solidFill>
              </a:rPr>
              <a:t>       1. </a:t>
            </a:r>
            <a:r>
              <a:rPr lang="ru-RU" sz="2710" dirty="0">
                <a:solidFill>
                  <a:schemeClr val="bg2">
                    <a:lumMod val="25000"/>
                  </a:schemeClr>
                </a:solidFill>
              </a:rPr>
              <a:t>Орнамент </a:t>
            </a:r>
            <a:r>
              <a:rPr lang="ru-RU" sz="2710" dirty="0" smtClean="0">
                <a:solidFill>
                  <a:schemeClr val="bg2">
                    <a:lumMod val="25000"/>
                  </a:schemeClr>
                </a:solidFill>
              </a:rPr>
              <a:t>1</a:t>
            </a:r>
            <a:r>
              <a:rPr lang="ru-RU" sz="2710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271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710" dirty="0">
                <a:solidFill>
                  <a:schemeClr val="bg2">
                    <a:lumMod val="25000"/>
                  </a:schemeClr>
                </a:solidFill>
              </a:rPr>
              <a:t>       </a:t>
            </a:r>
            <a:r>
              <a:rPr lang="ru-RU" sz="2710" dirty="0" smtClean="0">
                <a:solidFill>
                  <a:schemeClr val="bg2">
                    <a:lumMod val="25000"/>
                  </a:schemeClr>
                </a:solidFill>
              </a:rPr>
              <a:t>2. </a:t>
            </a:r>
            <a:r>
              <a:rPr lang="ru-RU" sz="2710" dirty="0">
                <a:solidFill>
                  <a:schemeClr val="bg2">
                    <a:lumMod val="25000"/>
                  </a:schemeClr>
                </a:solidFill>
              </a:rPr>
              <a:t>Зверь нападает на </a:t>
            </a:r>
            <a:r>
              <a:rPr lang="ru-RU" sz="2710" dirty="0" smtClean="0">
                <a:solidFill>
                  <a:schemeClr val="bg2">
                    <a:lumMod val="25000"/>
                  </a:schemeClr>
                </a:solidFill>
              </a:rPr>
              <a:t>всадника</a:t>
            </a:r>
            <a:r>
              <a:rPr lang="ru-RU" sz="2710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271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710" dirty="0">
                <a:solidFill>
                  <a:schemeClr val="bg2">
                    <a:lumMod val="25000"/>
                  </a:schemeClr>
                </a:solidFill>
              </a:rPr>
              <a:t>       </a:t>
            </a:r>
            <a:r>
              <a:rPr lang="ru-RU" sz="2710" dirty="0" smtClean="0">
                <a:solidFill>
                  <a:schemeClr val="bg2">
                    <a:lumMod val="25000"/>
                  </a:schemeClr>
                </a:solidFill>
              </a:rPr>
              <a:t>3. </a:t>
            </a:r>
            <a:r>
              <a:rPr lang="ru-RU" sz="2710" dirty="0">
                <a:solidFill>
                  <a:schemeClr val="bg2">
                    <a:lumMod val="25000"/>
                  </a:schemeClr>
                </a:solidFill>
              </a:rPr>
              <a:t>Орнамент </a:t>
            </a:r>
            <a:r>
              <a:rPr lang="ru-RU" sz="2710" dirty="0" smtClean="0">
                <a:solidFill>
                  <a:schemeClr val="bg2">
                    <a:lumMod val="25000"/>
                  </a:schemeClr>
                </a:solidFill>
              </a:rPr>
              <a:t>2</a:t>
            </a:r>
            <a:r>
              <a:rPr lang="ru-RU" sz="2710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271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710" dirty="0">
                <a:solidFill>
                  <a:schemeClr val="bg2">
                    <a:lumMod val="25000"/>
                  </a:schemeClr>
                </a:solidFill>
              </a:rPr>
              <a:t>       </a:t>
            </a:r>
            <a:r>
              <a:rPr lang="ru-RU" sz="2710" dirty="0" smtClean="0">
                <a:solidFill>
                  <a:schemeClr val="bg2">
                    <a:lumMod val="25000"/>
                  </a:schemeClr>
                </a:solidFill>
              </a:rPr>
              <a:t>4. </a:t>
            </a:r>
            <a:r>
              <a:rPr lang="ru-RU" sz="2710" dirty="0">
                <a:solidFill>
                  <a:schemeClr val="bg2">
                    <a:lumMod val="25000"/>
                  </a:schemeClr>
                </a:solidFill>
              </a:rPr>
              <a:t>Групповой портрет </a:t>
            </a:r>
            <a:r>
              <a:rPr lang="ru-RU" sz="2710" dirty="0" smtClean="0">
                <a:solidFill>
                  <a:schemeClr val="bg2">
                    <a:lumMod val="25000"/>
                  </a:schemeClr>
                </a:solidFill>
              </a:rPr>
              <a:t>дочерей</a:t>
            </a:r>
          </a:p>
          <a:p>
            <a:r>
              <a:rPr lang="ru-RU" sz="271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710" dirty="0" smtClean="0">
                <a:solidFill>
                  <a:schemeClr val="bg2">
                    <a:lumMod val="25000"/>
                  </a:schemeClr>
                </a:solidFill>
              </a:rPr>
              <a:t>          Ярослава Мудрого</a:t>
            </a:r>
            <a:r>
              <a:rPr lang="ru-RU" sz="2710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271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710" dirty="0">
                <a:solidFill>
                  <a:schemeClr val="bg2">
                    <a:lumMod val="25000"/>
                  </a:schemeClr>
                </a:solidFill>
              </a:rPr>
              <a:t>       </a:t>
            </a:r>
            <a:r>
              <a:rPr lang="ru-RU" sz="2710" dirty="0" smtClean="0">
                <a:solidFill>
                  <a:schemeClr val="bg2">
                    <a:lumMod val="25000"/>
                  </a:schemeClr>
                </a:solidFill>
              </a:rPr>
              <a:t>5. </a:t>
            </a:r>
            <a:r>
              <a:rPr lang="ru-RU" sz="2710" dirty="0">
                <a:solidFill>
                  <a:schemeClr val="bg2">
                    <a:lumMod val="25000"/>
                  </a:schemeClr>
                </a:solidFill>
              </a:rPr>
              <a:t>Михайловский </a:t>
            </a:r>
            <a:r>
              <a:rPr lang="ru-RU" sz="2710" dirty="0" smtClean="0">
                <a:solidFill>
                  <a:schemeClr val="bg2">
                    <a:lumMod val="25000"/>
                  </a:schemeClr>
                </a:solidFill>
              </a:rPr>
              <a:t>придел</a:t>
            </a:r>
            <a:r>
              <a:rPr lang="ru-RU" sz="2710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271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710" dirty="0">
                <a:solidFill>
                  <a:schemeClr val="bg2">
                    <a:lumMod val="25000"/>
                  </a:schemeClr>
                </a:solidFill>
              </a:rPr>
              <a:t>       </a:t>
            </a:r>
            <a:r>
              <a:rPr lang="ru-RU" sz="2710" dirty="0" smtClean="0">
                <a:solidFill>
                  <a:schemeClr val="bg2">
                    <a:lumMod val="25000"/>
                  </a:schemeClr>
                </a:solidFill>
              </a:rPr>
              <a:t>6. </a:t>
            </a:r>
            <a:r>
              <a:rPr lang="ru-RU" sz="2710" dirty="0">
                <a:solidFill>
                  <a:schemeClr val="bg2">
                    <a:lumMod val="25000"/>
                  </a:schemeClr>
                </a:solidFill>
              </a:rPr>
              <a:t>Борьба </a:t>
            </a:r>
            <a:r>
              <a:rPr lang="ru-RU" sz="2710" dirty="0" smtClean="0">
                <a:solidFill>
                  <a:schemeClr val="bg2">
                    <a:lumMod val="25000"/>
                  </a:schemeClr>
                </a:solidFill>
              </a:rPr>
              <a:t>ряженых</a:t>
            </a:r>
            <a:r>
              <a:rPr lang="ru-RU" sz="2710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271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710" dirty="0">
                <a:solidFill>
                  <a:schemeClr val="bg2">
                    <a:lumMod val="25000"/>
                  </a:schemeClr>
                </a:solidFill>
              </a:rPr>
              <a:t>       </a:t>
            </a:r>
            <a:r>
              <a:rPr lang="ru-RU" sz="2710" dirty="0" smtClean="0">
                <a:solidFill>
                  <a:schemeClr val="bg2">
                    <a:lumMod val="25000"/>
                  </a:schemeClr>
                </a:solidFill>
              </a:rPr>
              <a:t>7. Музыкант</a:t>
            </a:r>
            <a:r>
              <a:rPr lang="ru-RU" sz="2710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271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710" dirty="0">
                <a:solidFill>
                  <a:schemeClr val="bg2">
                    <a:lumMod val="25000"/>
                  </a:schemeClr>
                </a:solidFill>
              </a:rPr>
              <a:t>       </a:t>
            </a:r>
            <a:r>
              <a:rPr lang="ru-RU" sz="2710" dirty="0" smtClean="0">
                <a:solidFill>
                  <a:schemeClr val="bg2">
                    <a:lumMod val="25000"/>
                  </a:schemeClr>
                </a:solidFill>
              </a:rPr>
              <a:t>8. Скоморохи</a:t>
            </a:r>
            <a:r>
              <a:rPr lang="ru-RU" sz="2710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271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710" dirty="0">
                <a:solidFill>
                  <a:schemeClr val="bg2">
                    <a:lumMod val="25000"/>
                  </a:schemeClr>
                </a:solidFill>
              </a:rPr>
              <a:t>       </a:t>
            </a:r>
            <a:r>
              <a:rPr lang="ru-RU" sz="2710" dirty="0" smtClean="0">
                <a:solidFill>
                  <a:schemeClr val="bg2">
                    <a:lumMod val="25000"/>
                  </a:schemeClr>
                </a:solidFill>
              </a:rPr>
              <a:t>9. </a:t>
            </a:r>
            <a:r>
              <a:rPr lang="ru-RU" sz="2710" dirty="0">
                <a:solidFill>
                  <a:schemeClr val="bg2">
                    <a:lumMod val="25000"/>
                  </a:schemeClr>
                </a:solidFill>
              </a:rPr>
              <a:t>Орнамент </a:t>
            </a:r>
            <a:r>
              <a:rPr lang="ru-RU" sz="2710" dirty="0" smtClean="0">
                <a:solidFill>
                  <a:schemeClr val="bg2">
                    <a:lumMod val="25000"/>
                  </a:schemeClr>
                </a:solidFill>
              </a:rPr>
              <a:t>3</a:t>
            </a:r>
            <a:endParaRPr lang="ru-RU" sz="271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advTm="2039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485800"/>
          </a:xfrm>
          <a:noFill/>
        </p:spPr>
        <p:txBody>
          <a:bodyPr>
            <a:normAutofit fontScale="90000"/>
          </a:bodyPr>
          <a:lstStyle/>
          <a:p>
            <a:r>
              <a:rPr lang="ru-RU" sz="1600" b="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 .</a:t>
            </a:r>
            <a:br>
              <a:rPr lang="ru-RU" sz="1600" b="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</a:br>
            <a:endParaRPr lang="ru-RU" sz="160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620688"/>
            <a:ext cx="3503382" cy="583264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  </a:t>
            </a:r>
          </a:p>
          <a:p>
            <a:r>
              <a:rPr lang="ru-RU" sz="2600" dirty="0" smtClean="0"/>
              <a:t>№1, №3, №9</a:t>
            </a:r>
          </a:p>
          <a:p>
            <a:r>
              <a:rPr lang="ru-RU" sz="2600" dirty="0" smtClean="0"/>
              <a:t>Музыкальная тема </a:t>
            </a:r>
            <a:r>
              <a:rPr lang="ru-RU" sz="2600" b="1" i="1" dirty="0" smtClean="0">
                <a:solidFill>
                  <a:srgbClr val="002060"/>
                </a:solidFill>
              </a:rPr>
              <a:t>«Орнамент</a:t>
            </a:r>
            <a:r>
              <a:rPr lang="ru-RU" sz="2600" dirty="0" smtClean="0">
                <a:solidFill>
                  <a:srgbClr val="002060"/>
                </a:solidFill>
              </a:rPr>
              <a:t>»  </a:t>
            </a:r>
            <a:r>
              <a:rPr lang="ru-RU" sz="2600" dirty="0" smtClean="0"/>
              <a:t>звучит во «Фресках» несколько раз. Это те чувства, которые охватывают вас, когда вы в этом храме: это и ощущение, что здесь бывал Ярослав Мудрый, </a:t>
            </a:r>
            <a:r>
              <a:rPr lang="ru-RU" sz="2600" dirty="0" smtClean="0"/>
              <a:t>и что </a:t>
            </a:r>
            <a:r>
              <a:rPr lang="ru-RU" sz="2600" dirty="0" smtClean="0"/>
              <a:t>здесь происходили важные события, связанные с историей Киевской Руси. </a:t>
            </a:r>
          </a:p>
          <a:p>
            <a:endParaRPr lang="ru-RU" sz="2600" dirty="0" smtClean="0"/>
          </a:p>
          <a:p>
            <a:r>
              <a:rPr lang="ru-RU" sz="2600" dirty="0" smtClean="0"/>
              <a:t>Тема "Орнамент" и тема "Михайловский придел" являются основными в цикле и проводятся трижды</a:t>
            </a:r>
          </a:p>
          <a:p>
            <a:endParaRPr lang="ru-RU" sz="2600" dirty="0" smtClean="0"/>
          </a:p>
          <a:p>
            <a:r>
              <a:rPr lang="ru-RU" sz="2600" b="1" i="1" dirty="0" smtClean="0"/>
              <a:t>Музыка спокойная, умиротворенная </a:t>
            </a:r>
          </a:p>
          <a:p>
            <a:endParaRPr lang="ru-RU" sz="1900" dirty="0" smtClean="0"/>
          </a:p>
          <a:p>
            <a:endParaRPr lang="ru-RU" sz="1800" dirty="0" smtClean="0"/>
          </a:p>
          <a:p>
            <a:endParaRPr lang="ru-RU" sz="1800" dirty="0"/>
          </a:p>
        </p:txBody>
      </p:sp>
      <p:pic>
        <p:nvPicPr>
          <p:cNvPr id="30722" name="Picture 2" descr="http://sofiyskiy-sobor.polnaya.info/images/sofiyskiy_sobor_13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17238" r="17238"/>
          <a:stretch>
            <a:fillRect/>
          </a:stretch>
        </p:blipFill>
        <p:spPr bwMode="auto">
          <a:xfrm>
            <a:off x="251520" y="3284984"/>
            <a:ext cx="4896544" cy="2564904"/>
          </a:xfrm>
          <a:prstGeom prst="rect">
            <a:avLst/>
          </a:prstGeom>
          <a:noFill/>
        </p:spPr>
      </p:pic>
      <p:pic>
        <p:nvPicPr>
          <p:cNvPr id="30724" name="Picture 4" descr="ÑÑÐµÑÐºÐ° ÐÑÐ½Ð°Ð¼ÐµÐ½Ñ Ð¡Ð¾ÑÐ¸Ð¹ÑÐºÐ¸Ð¹ Ð¡Ð¾Ð±Ð¾Ñ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76672"/>
            <a:ext cx="4536504" cy="2880320"/>
          </a:xfrm>
          <a:prstGeom prst="rect">
            <a:avLst/>
          </a:prstGeom>
          <a:noFill/>
        </p:spPr>
      </p:pic>
    </p:spTree>
  </p:cSld>
  <p:clrMapOvr>
    <a:masterClrMapping/>
  </p:clrMapOvr>
  <p:transition advTm="29656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980728"/>
            <a:ext cx="3429000" cy="4223146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sz="2400" dirty="0" smtClean="0">
                <a:solidFill>
                  <a:srgbClr val="002060"/>
                </a:solidFill>
              </a:rPr>
              <a:t>№2  </a:t>
            </a:r>
            <a:r>
              <a:rPr lang="ru-RU" sz="2400" b="1" dirty="0" smtClean="0">
                <a:solidFill>
                  <a:srgbClr val="002060"/>
                </a:solidFill>
              </a:rPr>
              <a:t>«Зверь нападает на всадника» </a:t>
            </a:r>
          </a:p>
          <a:p>
            <a:endParaRPr lang="ru-RU" sz="2400" dirty="0" smtClean="0"/>
          </a:p>
          <a:p>
            <a:r>
              <a:rPr lang="ru-RU" sz="2400" dirty="0" smtClean="0"/>
              <a:t>Музыка тревожная , беспокойная.</a:t>
            </a:r>
          </a:p>
          <a:p>
            <a:endParaRPr lang="ru-RU" sz="2400" dirty="0" smtClean="0"/>
          </a:p>
          <a:p>
            <a:r>
              <a:rPr lang="ru-RU" sz="2400" dirty="0" smtClean="0"/>
              <a:t> По словам Валерия Григорьевича, он стремился отразить здесь символ вечной борьбы.</a:t>
            </a:r>
            <a:endParaRPr lang="ru-RU" sz="2400" dirty="0"/>
          </a:p>
        </p:txBody>
      </p:sp>
      <p:pic>
        <p:nvPicPr>
          <p:cNvPr id="34824" name="Picture 8" descr="ÑÑÐµÑÐºÐ° Ð Ð°Ð·ÑÑÑÐµÐ½Ð½ÑÐ¹ Ð·Ð²ÐµÑÑ Ð½Ð°Ð¿Ð°Ð´Ð°ÐµÑ Ð½Ð° Ð²ÑÐ°Ð´Ð½Ð¸ÐºÐ° Ð¡Ð¾ÑÐ¸Ð¹ÑÐºÐ¸Ð¹ Ð¡Ð¾Ð±Ð¾Ñ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5671" b="5671"/>
          <a:stretch>
            <a:fillRect/>
          </a:stretch>
        </p:blipFill>
        <p:spPr bwMode="auto">
          <a:xfrm>
            <a:off x="611560" y="836712"/>
            <a:ext cx="4206875" cy="4637336"/>
          </a:xfrm>
          <a:prstGeom prst="rect">
            <a:avLst/>
          </a:prstGeom>
          <a:noFill/>
        </p:spPr>
      </p:pic>
    </p:spTree>
  </p:cSld>
  <p:clrMapOvr>
    <a:masterClrMapping/>
  </p:clrMapOvr>
  <p:transition advTm="16578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869050">
            <a:off x="5436096" y="1268760"/>
            <a:ext cx="3429000" cy="545232"/>
          </a:xfrm>
        </p:spPr>
        <p:txBody>
          <a:bodyPr>
            <a:norm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220072" y="548680"/>
            <a:ext cx="3598026" cy="5688632"/>
          </a:xfrm>
        </p:spPr>
        <p:txBody>
          <a:bodyPr>
            <a:normAutofit lnSpcReduction="10000"/>
          </a:bodyPr>
          <a:lstStyle/>
          <a:p>
            <a:endParaRPr lang="ru-RU" b="1" dirty="0" smtClean="0"/>
          </a:p>
          <a:p>
            <a:r>
              <a:rPr lang="ru-RU" sz="1800" b="1" dirty="0" smtClean="0">
                <a:solidFill>
                  <a:srgbClr val="002060"/>
                </a:solidFill>
              </a:rPr>
              <a:t>№ 4 «Групповой портрет дочерей Ярослава Мудрого</a:t>
            </a:r>
            <a:r>
              <a:rPr lang="ru-RU" sz="1800" dirty="0" smtClean="0">
                <a:solidFill>
                  <a:srgbClr val="002060"/>
                </a:solidFill>
              </a:rPr>
              <a:t>»</a:t>
            </a:r>
          </a:p>
          <a:p>
            <a:endParaRPr lang="ru-RU" sz="1800" dirty="0" smtClean="0"/>
          </a:p>
          <a:p>
            <a:r>
              <a:rPr lang="ru-RU" sz="1800" dirty="0" smtClean="0"/>
              <a:t>В этом фрагменте два пласта звучания. Первый – нисходящие мелодические </a:t>
            </a:r>
            <a:r>
              <a:rPr lang="ru-RU" sz="1800" dirty="0" err="1" smtClean="0"/>
              <a:t>попевки</a:t>
            </a:r>
            <a:r>
              <a:rPr lang="ru-RU" sz="1800" dirty="0" smtClean="0"/>
              <a:t>  (музыкальные обороты) скрипок. Второй – повторяющиеся </a:t>
            </a:r>
            <a:r>
              <a:rPr lang="ru-RU" sz="1800" dirty="0" err="1" smtClean="0"/>
              <a:t>пятизвучные</a:t>
            </a:r>
            <a:r>
              <a:rPr lang="ru-RU" sz="1800" dirty="0" smtClean="0"/>
              <a:t> нисходящие интонации арфы, которые звучат неопределенно, неясно, словно мерцающие свечи. Так композитор рисует образы загадочных и утонченных девушек – дочерей князя, изображенных неизвестными мастерами-живописцами на фресках собора, будущих королев Франции, Норвегии и Венгрии.</a:t>
            </a:r>
          </a:p>
          <a:p>
            <a:endParaRPr lang="ru-RU" dirty="0"/>
          </a:p>
        </p:txBody>
      </p:sp>
      <p:pic>
        <p:nvPicPr>
          <p:cNvPr id="44034" name="Picture 2" descr="http://sofiyskiy-sobor.polnaya.info/images/sofiyskiy_sobor_7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11285" r="11285"/>
          <a:stretch>
            <a:fillRect/>
          </a:stretch>
        </p:blipFill>
        <p:spPr bwMode="auto">
          <a:xfrm>
            <a:off x="663682" y="764704"/>
            <a:ext cx="4206240" cy="4752528"/>
          </a:xfrm>
          <a:prstGeom prst="rect">
            <a:avLst/>
          </a:prstGeom>
          <a:noFill/>
        </p:spPr>
      </p:pic>
    </p:spTree>
  </p:cSld>
  <p:clrMapOvr>
    <a:masterClrMapping/>
  </p:clrMapOvr>
  <p:transition advTm="51329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</TotalTime>
  <Words>393</Words>
  <Application>Microsoft Office PowerPoint</Application>
  <PresentationFormat>Экран (4:3)</PresentationFormat>
  <Paragraphs>77</Paragraphs>
  <Slides>13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Концертная симфония  «фрески софии киевской»            В. Г. Кикта </vt:lpstr>
      <vt:lpstr>Собор Софии Киевской </vt:lpstr>
      <vt:lpstr>.</vt:lpstr>
      <vt:lpstr> Валерий Григорьевич  Кикта</vt:lpstr>
      <vt:lpstr>.  </vt:lpstr>
      <vt:lpstr>Слайд 6</vt:lpstr>
      <vt:lpstr> . </vt:lpstr>
      <vt:lpstr>.</vt:lpstr>
      <vt:lpstr>.</vt:lpstr>
      <vt:lpstr>.</vt:lpstr>
      <vt:lpstr>.</vt:lpstr>
      <vt:lpstr>.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«фрески софии киевской»  В.Г.Кикта</dc:title>
  <dc:creator>Лана</dc:creator>
  <cp:lastModifiedBy>Лана</cp:lastModifiedBy>
  <cp:revision>41</cp:revision>
  <dcterms:created xsi:type="dcterms:W3CDTF">2018-12-13T07:11:43Z</dcterms:created>
  <dcterms:modified xsi:type="dcterms:W3CDTF">2018-12-18T15:17:10Z</dcterms:modified>
</cp:coreProperties>
</file>