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61" r:id="rId5"/>
    <p:sldId id="263" r:id="rId6"/>
    <p:sldId id="264" r:id="rId7"/>
    <p:sldId id="265" r:id="rId8"/>
    <p:sldId id="260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66FFFF"/>
    <a:srgbClr val="00FFCC"/>
    <a:srgbClr val="85D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>
        <p:scale>
          <a:sx n="68" d="100"/>
          <a:sy n="68" d="100"/>
        </p:scale>
        <p:origin x="-1704" y="-3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490036" y="350322"/>
            <a:ext cx="6179324" cy="84433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15900" y="8826514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2" descr="http://img-fotki.yandex.ru/get/6407/16969765.31/0_67c0b_708ffb90_L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795" y="539552"/>
            <a:ext cx="694484" cy="53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img-fotki.yandex.ru/get/6407/16969765.31/0_67c0b_708ffb90_L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795" y="1479273"/>
            <a:ext cx="694484" cy="53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img-fotki.yandex.ru/get/6407/16969765.31/0_67c0b_708ffb90_L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795" y="2418994"/>
            <a:ext cx="694484" cy="53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img-fotki.yandex.ru/get/6407/16969765.31/0_67c0b_708ffb90_L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795" y="3358716"/>
            <a:ext cx="694484" cy="53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img-fotki.yandex.ru/get/6407/16969765.31/0_67c0b_708ffb90_L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795" y="4298437"/>
            <a:ext cx="694484" cy="53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http://img-fotki.yandex.ru/get/6407/16969765.31/0_67c0b_708ffb90_L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795" y="5238158"/>
            <a:ext cx="694484" cy="53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img-fotki.yandex.ru/get/6407/16969765.31/0_67c0b_708ffb90_L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795" y="6177880"/>
            <a:ext cx="694484" cy="53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://img-fotki.yandex.ru/get/6407/16969765.31/0_67c0b_708ffb90_L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795" y="7117601"/>
            <a:ext cx="694484" cy="53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mg-fotki.yandex.ru/get/6407/16969765.31/0_67c0b_708ffb90_L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795" y="8057325"/>
            <a:ext cx="694484" cy="53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5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81228" y="284329"/>
            <a:ext cx="1242138" cy="210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zezete2.z.e.pic.centerblog.net/o/1c839cbc.pn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05264" y="7093589"/>
            <a:ext cx="967183" cy="170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709/16969765.141/0_74c93_8f7b4ea4_M.png" TargetMode="External"/><Relationship Id="rId2" Type="http://schemas.openxmlformats.org/officeDocument/2006/relationships/hyperlink" Target="http://i21.beon.ru/53/28/392853/63/11943863/15610459_4637792_4575332_20077814_18059908_7075691_sky.jpe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inda6035.ucoz.ru/" TargetMode="External"/><Relationship Id="rId5" Type="http://schemas.openxmlformats.org/officeDocument/2006/relationships/hyperlink" Target="http://zezete2.z.e.pic.centerblog.net/o/1c839cbc.png" TargetMode="External"/><Relationship Id="rId4" Type="http://schemas.openxmlformats.org/officeDocument/2006/relationships/hyperlink" Target="http://img-fotki.yandex.ru/get/6407/16969765.31/0_67c0b_708ffb90_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57232" y="2000232"/>
            <a:ext cx="5357850" cy="6730703"/>
            <a:chOff x="1581687" y="335569"/>
            <a:chExt cx="6699406" cy="647059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581687" y="335569"/>
              <a:ext cx="6699406" cy="358017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4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Консультация для родителей и педагогов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000" b="1" dirty="0" smtClean="0">
                  <a:ln w="11430"/>
                  <a:solidFill>
                    <a:srgbClr val="0070C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«</a:t>
              </a:r>
              <a:r>
                <a:rPr lang="ru-RU" sz="4400" b="1" dirty="0" err="1" smtClean="0">
                  <a:ln w="11430"/>
                  <a:solidFill>
                    <a:srgbClr val="0070C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Пластилинография</a:t>
              </a:r>
              <a:r>
                <a:rPr lang="ru-RU" sz="4400" b="1" dirty="0" smtClean="0">
                  <a:ln w="11430"/>
                  <a:solidFill>
                    <a:srgbClr val="0070C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 –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400" b="1" dirty="0" smtClean="0">
                  <a:ln w="11430"/>
                  <a:solidFill>
                    <a:srgbClr val="0070C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это интересно!»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814822" y="5829749"/>
              <a:ext cx="4108969" cy="9764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dirty="0" smtClean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Составила </a:t>
              </a:r>
              <a:r>
                <a:rPr lang="ru-RU" sz="2000" b="1" dirty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: </a:t>
              </a:r>
              <a:r>
                <a:rPr lang="ru-RU" sz="2000" b="1" dirty="0" smtClean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Назарова  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dirty="0" smtClean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                     Наталья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dirty="0" smtClean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                              Александровна</a:t>
              </a:r>
              <a:endParaRPr lang="ru-RU" sz="2000" b="1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</p:grpSp>
      <p:pic>
        <p:nvPicPr>
          <p:cNvPr id="7" name="Рисунок 6" descr="IMG_42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46" y="4786314"/>
            <a:ext cx="4000528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71480" y="428596"/>
            <a:ext cx="60722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Муниципальное бюджетное общеобразовательное учреждение</a:t>
            </a:r>
            <a:endParaRPr lang="ru-RU" sz="2000" b="1" dirty="0" smtClean="0">
              <a:solidFill>
                <a:srgbClr val="0070C0"/>
              </a:solidFill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000" b="1" dirty="0" err="1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Калачёвская</a:t>
            </a: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средняя общеобразовательная школа» </a:t>
            </a:r>
            <a:endParaRPr lang="ru-RU" sz="2000" b="1" dirty="0" smtClean="0">
              <a:solidFill>
                <a:srgbClr val="0070C0"/>
              </a:solidFill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дошкольное отделение</a:t>
            </a:r>
            <a:endParaRPr lang="ru-RU" sz="2000" b="1" dirty="0" smtClean="0">
              <a:solidFill>
                <a:srgbClr val="0070C0"/>
              </a:solidFill>
              <a:latin typeface="Monotype Corsiva" pitchFamily="66" charset="0"/>
              <a:cs typeface="Arial" pitchFamily="34" charset="0"/>
            </a:endParaRP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28670" y="357158"/>
            <a:ext cx="5429288" cy="821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Пластилинография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нетрадиционная техника работы с пластилином, принцип которой заключается в создании лепной картины с изображением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полуобъемных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предметов на горизонтальной поверхности.         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материал - пластилин, а основным инструментом в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пластилинографии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являются руки ребенка. Данная техника хороша тем, что она доступна детям дошкольного возраста, позволяет быстро достичь желаемого результата и вносит определенную новизну в творчество детей, делает его более увлекательным и интересным, что очень важно для работы с малышами.</a:t>
            </a: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пластилинографией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способствуют развитию таких психических процессов, как внимание, память, мышление, а так же развитию творческих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способностей.                                           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Пластилинография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способствует развитию восприятия, пространственной ориентации, сенсомоторной координации детей, то есть тех школьно-значимых функций, которые необходимы для успешного обучения в школе.              </a:t>
            </a:r>
            <a:r>
              <a:rPr lang="ru-RU" dirty="0" smtClean="0"/>
              <a:t>Дети                                                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учатся </a:t>
            </a: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планировать</a:t>
            </a: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свою работу и </a:t>
            </a: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доводить</a:t>
            </a: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её до конца.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4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8" y="6643702"/>
            <a:ext cx="2928958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 flipV="1">
            <a:off x="2928934" y="8143900"/>
            <a:ext cx="28574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DC129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56" y="5357818"/>
            <a:ext cx="2386224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857232" y="285721"/>
            <a:ext cx="5500726" cy="864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Занимаясь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пластилинографией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 ребенка развивается умелость рук, укрепляется сила рук, движения обеих рук становятся более согласованными, а движения пальцев дифференцируются, ребенок подготавливает руку к освоению такого сложного навыка, как письмо. Этому всему способствует хорошая мышечная нагрузка пальчиков.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Развивается волевое усилие – дети проводят больше времени при выполнении задания, стараются выполнить его до конца, формируются элементарные навыки самоконтроля (организованно готовят рабочее место, убирают его, контролируют поведение), отмечается повышенный интерес к занятиям (стараются выполнять задание правильно).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Реализуется познавательная активность. Весь подбираемый материал для занятий с детьми, имеет практическую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направленность, максимально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опирается на имеющийся у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жизненный опыт,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помогает выделить сущность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признаков изучаемых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объектов и явлений,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активизирует образы и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представления, хранящиеся в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памяти. Это позволяет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уточнить уже усвоенные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ребенком знания, расширить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их и применять на практике.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52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8" y="4500562"/>
            <a:ext cx="2643206" cy="4000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785794" y="428596"/>
            <a:ext cx="607220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 процессе обыгрывания сюжета и выполнения практических действий с пластилином должен идти непрерывный разговор с детьми. Такая организация деятельности детей стимулирует их речевую активность.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Развиваются сенсорные эталоны (цвет, форма, величина), что занимает одно из центральных мест в работе с детьми по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пластилинографии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При создании работы дети знакомятся со средствами художественной выразительности (пропорция, ритм, цвет, объем, фактура, колорит).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У детей воспитываются тактильные и термические чувства пальцев, что необходимо для накопления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социокультурного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опыта ребенка.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857628" y="4214811"/>
            <a:ext cx="2286016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 используемого материала: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 – мягкий, податливый материал, способный принимать заданную ему форму.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при этом имеет ряд отрицательных моментов.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2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80" y="5143504"/>
            <a:ext cx="2428892" cy="35499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00108" y="571472"/>
            <a:ext cx="550072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Во- первых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есвежий пластилин становится твердым, его трудно размять, подготовить к работе, особенно детским пальчикам.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Во-вторых  в  своем составе пластилин имеет жировые компоненты и при наложении на бумажную основу со временем образует жирные пятна.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928670" y="2428860"/>
            <a:ext cx="535785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этих неприятностей можно избежать, если следовать следующим рекомендациям: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Пластилин – материал объемный, а значит имеющий вес. Поэтому для работы следует использовать не тонкие листы, а плотный картон, чтобы не происходило деформации основы при выполнении приемов придавливания,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примазывания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сглаживания поверхностей создаваемых из пластилина объектов.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Чтобы картинка со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временем не теряла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своей привлекательности,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следует основу покрыть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скотчем.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Если работа выполняется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качестве подарка или для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оформления комнаты,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рекомендуется поверхность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выполненной из пластилина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композиции покрыть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бесцветным лаком.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29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7211" y="428596"/>
            <a:ext cx="2346915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928670" y="642910"/>
            <a:ext cx="4572032" cy="8072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 под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лаковой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пленкой со временем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твердеет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изделие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становится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более ярким,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лакированной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поверхности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легче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убирать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пыль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рабочем столе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ребенка должна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обязательно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присутствовать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тканевая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салфетка для рук, чтобы он мог воспользоваться ею в любое время, а после выполненной работы первоначально вытереть руки салфеткой, а затем вымыть их водой с мылом.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пластилином трудоемкая, требует усилий, поэтому детям необходим минутный отдых в процессе ее выполнения в виде физкультурных разминок и пальчиковых игр.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многом результат работы ребенка зависит от его заинтересованности, поэтому в работе важно активизировать внимание дошкольника, побудить его к деятельности при помощи дополнительных стимулов, таких как, игра, сюрпризный момент, музыкальное сопровождение и т.д.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29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142984" y="5000628"/>
            <a:ext cx="4500594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28670" y="428596"/>
            <a:ext cx="535785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рисованию в технике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пластилинографии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следует начинать с учетом постепенного нарастания сложности материала. Развитие сюжета лучше начинать с предметных изображений: сначала нужно отработать все основные элементы сюжетного рисунка, а затем переходить к более сложным композициям. Также необходимо обращать внимание не только на техническую, но и на выразительную сторону деятельности.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Иногда ребенок отказывается от работы из-за страха, что он не справится с ней. Поэтому детям требуется поощрение. Успешное выполнение работы придает ребенку уверенность в своих силах, положительно настраивает его на дальнейшие задания.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910811" y="2190734"/>
            <a:ext cx="5036379" cy="5162947"/>
            <a:chOff x="607288" y="-815361"/>
            <a:chExt cx="7925152" cy="509596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645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1" cy="394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B0F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14422" y="928662"/>
            <a:ext cx="437481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      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ИНТЕРНЕТ РЕСУРСЫ</a:t>
            </a:r>
          </a:p>
          <a:p>
            <a:endParaRPr lang="ru-RU" sz="2400" b="1" dirty="0" smtClean="0">
              <a:solidFill>
                <a:srgbClr val="00B0F0"/>
              </a:solidFill>
              <a:latin typeface="Monotype Corsiva" pitchFamily="66" charset="0"/>
            </a:endParaRPr>
          </a:p>
          <a:p>
            <a:endParaRPr lang="ru-RU" sz="2400" b="1" dirty="0" smtClean="0">
              <a:solidFill>
                <a:srgbClr val="00B0F0"/>
              </a:solidFill>
              <a:latin typeface="Monotype Corsiva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33CCFF"/>
                </a:solidFill>
                <a:latin typeface="Monotype Corsiva" pitchFamily="66" charset="0"/>
                <a:cs typeface="Arial" charset="0"/>
              </a:rPr>
              <a:t>Источник </a:t>
            </a:r>
            <a:r>
              <a:rPr lang="ru-RU" sz="3200" b="1" dirty="0" smtClean="0">
                <a:solidFill>
                  <a:srgbClr val="33CCFF"/>
                </a:solidFill>
                <a:latin typeface="Monotype Corsiva" pitchFamily="66" charset="0"/>
                <a:cs typeface="Arial" charset="0"/>
              </a:rPr>
              <a:t>шаблона: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Фокина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Лидия Петровна</a:t>
            </a:r>
          </a:p>
          <a:p>
            <a:endParaRPr lang="ru-RU" sz="3200" b="1" dirty="0" smtClean="0">
              <a:solidFill>
                <a:srgbClr val="0070C0"/>
              </a:solidFill>
              <a:latin typeface="Monotype Corsiva" pitchFamily="66" charset="0"/>
              <a:hlinkClick r:id="rId2"/>
            </a:endParaRPr>
          </a:p>
          <a:p>
            <a:r>
              <a:rPr lang="ru-RU" sz="3200" b="1" dirty="0" smtClean="0">
                <a:solidFill>
                  <a:srgbClr val="33CCFF"/>
                </a:solidFill>
                <a:latin typeface="Monotype Corsiva" pitchFamily="66" charset="0"/>
                <a:hlinkClick r:id="rId2"/>
              </a:rPr>
              <a:t>Фон</a:t>
            </a:r>
            <a:r>
              <a:rPr lang="ru-RU" sz="3200" b="1" dirty="0" smtClean="0">
                <a:solidFill>
                  <a:srgbClr val="33CCFF"/>
                </a:solidFill>
                <a:latin typeface="Monotype Corsiva" pitchFamily="66" charset="0"/>
              </a:rPr>
              <a:t>   </a:t>
            </a:r>
            <a:r>
              <a:rPr lang="ru-RU" sz="3200" b="1" dirty="0" smtClean="0">
                <a:solidFill>
                  <a:srgbClr val="33CCFF"/>
                </a:solidFill>
                <a:latin typeface="Monotype Corsiva" pitchFamily="66" charset="0"/>
                <a:hlinkClick r:id="rId3"/>
              </a:rPr>
              <a:t>Уголок</a:t>
            </a:r>
            <a:r>
              <a:rPr lang="ru-RU" sz="3200" b="1" dirty="0">
                <a:solidFill>
                  <a:srgbClr val="33CCFF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33CCFF"/>
                </a:solidFill>
                <a:latin typeface="Monotype Corsiva" pitchFamily="66" charset="0"/>
              </a:rPr>
              <a:t>  </a:t>
            </a:r>
            <a:r>
              <a:rPr lang="ru-RU" sz="3200" b="1" dirty="0" smtClean="0">
                <a:solidFill>
                  <a:srgbClr val="33CCFF"/>
                </a:solidFill>
                <a:latin typeface="Monotype Corsiva" pitchFamily="66" charset="0"/>
                <a:hlinkClick r:id="rId4"/>
              </a:rPr>
              <a:t>Пружина </a:t>
            </a:r>
            <a:r>
              <a:rPr lang="ru-RU" sz="3200" b="1" dirty="0" smtClean="0">
                <a:solidFill>
                  <a:srgbClr val="33CCFF"/>
                </a:solidFill>
                <a:latin typeface="Monotype Corsiva" pitchFamily="66" charset="0"/>
              </a:rPr>
              <a:t>  </a:t>
            </a:r>
            <a:r>
              <a:rPr lang="ru-RU" sz="3200" b="1" dirty="0" smtClean="0">
                <a:solidFill>
                  <a:srgbClr val="33CCFF"/>
                </a:solidFill>
                <a:latin typeface="Monotype Corsiva" pitchFamily="66" charset="0"/>
                <a:hlinkClick r:id="rId5"/>
              </a:rPr>
              <a:t>Девочка</a:t>
            </a:r>
            <a:endParaRPr lang="ru-RU" sz="3200" b="1" dirty="0" smtClean="0">
              <a:solidFill>
                <a:srgbClr val="33CCFF"/>
              </a:solidFill>
              <a:latin typeface="Monotype Corsiva" pitchFamily="66" charset="0"/>
            </a:endParaRPr>
          </a:p>
          <a:p>
            <a:r>
              <a:rPr lang="ru-RU" sz="32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Сайт</a:t>
            </a:r>
            <a:r>
              <a:rPr lang="en-US" sz="3200" b="1" dirty="0" smtClean="0">
                <a:solidFill>
                  <a:srgbClr val="0070C0"/>
                </a:solidFill>
                <a:latin typeface="Monotype Corsiva" pitchFamily="66" charset="0"/>
                <a:hlinkClick r:id="rId6"/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  <a:latin typeface="Monotype Corsiva" pitchFamily="66" charset="0"/>
                <a:hlinkClick r:id="rId6"/>
              </a:rPr>
              <a:t>http://</a:t>
            </a:r>
            <a:r>
              <a:rPr lang="en-US" sz="3200" b="1" dirty="0" smtClean="0">
                <a:solidFill>
                  <a:srgbClr val="0070C0"/>
                </a:solidFill>
                <a:latin typeface="Monotype Corsiva" pitchFamily="66" charset="0"/>
                <a:hlinkClick r:id="rId6"/>
              </a:rPr>
              <a:t>linda6035.ucoz.ru</a:t>
            </a:r>
            <a:endParaRPr lang="ru-RU" sz="32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ctr"/>
            <a:endParaRPr lang="ru-RU" sz="24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endParaRPr lang="ru-RU" sz="2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00B0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729</Words>
  <Application>Microsoft Office PowerPoint</Application>
  <PresentationFormat>Экран (4:3)</PresentationFormat>
  <Paragraphs>79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Первый</cp:lastModifiedBy>
  <cp:revision>36</cp:revision>
  <dcterms:created xsi:type="dcterms:W3CDTF">2014-07-06T18:18:01Z</dcterms:created>
  <dcterms:modified xsi:type="dcterms:W3CDTF">2017-11-19T06:12:59Z</dcterms:modified>
</cp:coreProperties>
</file>