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notesMasterIdLst>
    <p:notesMasterId r:id="rId17"/>
  </p:notesMasterIdLst>
  <p:sldIdLst>
    <p:sldId id="256" r:id="rId2"/>
    <p:sldId id="267" r:id="rId3"/>
    <p:sldId id="257" r:id="rId4"/>
    <p:sldId id="258" r:id="rId5"/>
    <p:sldId id="266" r:id="rId6"/>
    <p:sldId id="259" r:id="rId7"/>
    <p:sldId id="260" r:id="rId8"/>
    <p:sldId id="265" r:id="rId9"/>
    <p:sldId id="261" r:id="rId10"/>
    <p:sldId id="262" r:id="rId11"/>
    <p:sldId id="268" r:id="rId12"/>
    <p:sldId id="263" r:id="rId13"/>
    <p:sldId id="271" r:id="rId14"/>
    <p:sldId id="269" r:id="rId15"/>
    <p:sldId id="27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306799F8-075E-4A3A-A7F6-7FBC6576F1A4}" styleName="Стиль из темы 2 - акцент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18603FDC-E32A-4AB5-989C-0864C3EAD2B8}" styleName="Стиль из темы 2 - акцент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DD5EE4C-F44F-4AEE-AC73-10BF11854855}" type="datetimeFigureOut">
              <a:rPr lang="ru-RU" smtClean="0"/>
              <a:t>28.12.2018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8C19E33-0E16-4D5E-AB12-35BC0708F9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16272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Задачи</a:t>
            </a:r>
            <a:r>
              <a:rPr lang="ru-RU" baseline="0" dirty="0" smtClean="0"/>
              <a:t> урока и инструментарий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C19E33-0E16-4D5E-AB12-35BC0708F9C3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40922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Прочитайте п.1§12 и дайте определение понятию «иероглиф». Сформулируйте особенности египетского письма.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C19E33-0E16-4D5E-AB12-35BC0708F9C3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997909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1 группа.</a:t>
            </a:r>
          </a:p>
          <a:p>
            <a:r>
              <a:rPr lang="ru-RU" dirty="0" smtClean="0"/>
              <a:t>Прочитайте п.3 §12 и ответьте на вопросы:</a:t>
            </a:r>
          </a:p>
          <a:p>
            <a:pPr marL="228600" indent="-228600">
              <a:buAutoNum type="arabicPeriod"/>
            </a:pPr>
            <a:r>
              <a:rPr lang="ru-RU" dirty="0" smtClean="0"/>
              <a:t>Где размещались школы в Древнем Египте?</a:t>
            </a:r>
          </a:p>
          <a:p>
            <a:pPr marL="228600" indent="-228600">
              <a:buAutoNum type="arabicPeriod"/>
            </a:pPr>
            <a:r>
              <a:rPr lang="ru-RU" dirty="0" smtClean="0"/>
              <a:t>Кто</a:t>
            </a:r>
            <a:r>
              <a:rPr lang="ru-RU" baseline="0" dirty="0" smtClean="0"/>
              <a:t> являлся учителем в школе?</a:t>
            </a:r>
          </a:p>
          <a:p>
            <a:pPr marL="228600" indent="-228600">
              <a:buAutoNum type="arabicPeriod"/>
            </a:pPr>
            <a:r>
              <a:rPr lang="ru-RU" baseline="0" dirty="0" smtClean="0"/>
              <a:t>Кто мог посещать школу? Почему?</a:t>
            </a:r>
          </a:p>
          <a:p>
            <a:pPr marL="228600" indent="-228600">
              <a:buAutoNum type="arabicPeriod"/>
            </a:pPr>
            <a:r>
              <a:rPr lang="ru-RU" baseline="0" dirty="0" smtClean="0"/>
              <a:t>Кем становились выпускники школы?</a:t>
            </a:r>
          </a:p>
          <a:p>
            <a:pPr marL="228600" indent="-228600">
              <a:buAutoNum type="arabicPeriod"/>
            </a:pPr>
            <a:r>
              <a:rPr lang="ru-RU" baseline="0" dirty="0" smtClean="0"/>
              <a:t>Чему учили в египетских школах?</a:t>
            </a:r>
          </a:p>
          <a:p>
            <a:pPr marL="228600" indent="-228600">
              <a:buAutoNum type="arabicPeriod"/>
            </a:pPr>
            <a:r>
              <a:rPr lang="ru-RU" baseline="0" dirty="0" smtClean="0"/>
              <a:t>Как проходило обучение в школе?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C19E33-0E16-4D5E-AB12-35BC0708F9C3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555851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2 группа.</a:t>
            </a:r>
          </a:p>
          <a:p>
            <a:r>
              <a:rPr lang="ru-RU" dirty="0" smtClean="0"/>
              <a:t>Прочитайте п.3 §12, рассмотрите иллюстрации и ответьте на вопросы:</a:t>
            </a:r>
          </a:p>
          <a:p>
            <a:pPr marL="228600" indent="-228600">
              <a:buAutoNum type="arabicPeriod"/>
            </a:pPr>
            <a:r>
              <a:rPr lang="ru-RU" dirty="0" smtClean="0"/>
              <a:t>Кто накапливал и хранил знания в Древнем Египте?</a:t>
            </a:r>
          </a:p>
          <a:p>
            <a:pPr marL="228600" indent="-228600">
              <a:buAutoNum type="arabicPeriod"/>
            </a:pPr>
            <a:r>
              <a:rPr lang="ru-RU" dirty="0" smtClean="0"/>
              <a:t>Какие</a:t>
            </a:r>
            <a:r>
              <a:rPr lang="ru-RU" baseline="0" dirty="0" smtClean="0"/>
              <a:t> науки получили распространение в Древнем Египте?</a:t>
            </a:r>
          </a:p>
          <a:p>
            <a:pPr marL="228600" indent="-228600">
              <a:buAutoNum type="arabicPeriod"/>
            </a:pPr>
            <a:r>
              <a:rPr lang="ru-RU" baseline="0" dirty="0" smtClean="0"/>
              <a:t>Какие научные открытия удалось совершить египетским ученым в древности?</a:t>
            </a:r>
          </a:p>
          <a:p>
            <a:pPr marL="228600" indent="-228600">
              <a:buAutoNum type="arabicPeriod"/>
            </a:pPr>
            <a:r>
              <a:rPr lang="ru-RU" baseline="0" dirty="0" smtClean="0"/>
              <a:t>Какие изобретения были совершены египетскими учеными?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C19E33-0E16-4D5E-AB12-35BC0708F9C3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744943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Прием «Кубик</a:t>
            </a:r>
            <a:r>
              <a:rPr lang="ru-RU" baseline="0" dirty="0" smtClean="0"/>
              <a:t>  </a:t>
            </a:r>
            <a:r>
              <a:rPr lang="ru-RU" baseline="0" dirty="0" err="1" smtClean="0"/>
              <a:t>Блума</a:t>
            </a:r>
            <a:r>
              <a:rPr lang="ru-RU" baseline="0" dirty="0" smtClean="0"/>
              <a:t>»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C19E33-0E16-4D5E-AB12-35BC0708F9C3}" type="slidenum">
              <a:rPr lang="ru-RU" smtClean="0"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448878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Прием «</a:t>
            </a:r>
            <a:r>
              <a:rPr lang="ru-RU" dirty="0" err="1" smtClean="0"/>
              <a:t>синквейн</a:t>
            </a:r>
            <a:r>
              <a:rPr lang="ru-RU" dirty="0" smtClean="0"/>
              <a:t>»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C19E33-0E16-4D5E-AB12-35BC0708F9C3}" type="slidenum">
              <a:rPr lang="ru-RU" smtClean="0"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13501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28.12.2018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Объект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28.12.2018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28.12.2018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Объект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Объект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Объект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28.12.2018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28.12.2018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28.12.2018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jpeg"/><Relationship Id="rId3" Type="http://schemas.openxmlformats.org/officeDocument/2006/relationships/image" Target="../media/image18.jpeg"/><Relationship Id="rId7" Type="http://schemas.openxmlformats.org/officeDocument/2006/relationships/image" Target="../media/image22.gi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C:\Users\Админ\Desktop\55a3cc24111c4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47140" y="1766094"/>
            <a:ext cx="4824536" cy="4824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768705" y="30171"/>
            <a:ext cx="7746801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Письменность и знания</a:t>
            </a:r>
          </a:p>
          <a:p>
            <a:pPr algn="ctr"/>
            <a:r>
              <a:rPr lang="ru-RU" sz="5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древних египтян</a:t>
            </a:r>
            <a:endParaRPr lang="ru-RU" sz="5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6" name="Стрелка вправо 5"/>
          <p:cNvSpPr/>
          <p:nvPr/>
        </p:nvSpPr>
        <p:spPr>
          <a:xfrm>
            <a:off x="144456" y="737020"/>
            <a:ext cx="2123728" cy="2094954"/>
          </a:xfrm>
          <a:prstGeom prst="rightArrow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FF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FF3300"/>
                </a:solidFill>
              </a:rPr>
              <a:t>Как называется письменность</a:t>
            </a:r>
            <a:endParaRPr lang="ru-RU" dirty="0">
              <a:solidFill>
                <a:srgbClr val="FF3300"/>
              </a:solidFill>
            </a:endParaRPr>
          </a:p>
        </p:txBody>
      </p:sp>
      <p:sp>
        <p:nvSpPr>
          <p:cNvPr id="7" name="Стрелка вправо 6"/>
          <p:cNvSpPr/>
          <p:nvPr/>
        </p:nvSpPr>
        <p:spPr>
          <a:xfrm>
            <a:off x="156885" y="2784083"/>
            <a:ext cx="2123728" cy="2088232"/>
          </a:xfrm>
          <a:prstGeom prst="rightArrow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FF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FF3300"/>
                </a:solidFill>
              </a:rPr>
              <a:t>Какими знаниями обладали</a:t>
            </a:r>
            <a:endParaRPr lang="ru-RU" dirty="0">
              <a:solidFill>
                <a:srgbClr val="FF3300"/>
              </a:solidFill>
            </a:endParaRPr>
          </a:p>
        </p:txBody>
      </p:sp>
      <p:sp>
        <p:nvSpPr>
          <p:cNvPr id="8" name="Стрелка вправо 7"/>
          <p:cNvSpPr/>
          <p:nvPr/>
        </p:nvSpPr>
        <p:spPr>
          <a:xfrm>
            <a:off x="156885" y="4854625"/>
            <a:ext cx="2123728" cy="1981346"/>
          </a:xfrm>
          <a:prstGeom prst="rightArrow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FF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FF3300"/>
                </a:solidFill>
              </a:rPr>
              <a:t>Как хранили и передавали знания</a:t>
            </a:r>
            <a:endParaRPr lang="ru-RU" dirty="0">
              <a:solidFill>
                <a:srgbClr val="FF3300"/>
              </a:solidFill>
            </a:endParaRPr>
          </a:p>
        </p:txBody>
      </p:sp>
      <p:sp>
        <p:nvSpPr>
          <p:cNvPr id="9" name="Стрелка влево 8"/>
          <p:cNvSpPr/>
          <p:nvPr/>
        </p:nvSpPr>
        <p:spPr>
          <a:xfrm>
            <a:off x="7048892" y="1115002"/>
            <a:ext cx="2072324" cy="1729578"/>
          </a:xfrm>
          <a:prstGeom prst="leftArrow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FF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FF3300"/>
                </a:solidFill>
              </a:rPr>
              <a:t>Учебник </a:t>
            </a:r>
            <a:endParaRPr lang="ru-RU" dirty="0">
              <a:solidFill>
                <a:srgbClr val="FF3300"/>
              </a:solidFill>
            </a:endParaRPr>
          </a:p>
        </p:txBody>
      </p:sp>
      <p:sp>
        <p:nvSpPr>
          <p:cNvPr id="10" name="Стрелка влево 9"/>
          <p:cNvSpPr/>
          <p:nvPr/>
        </p:nvSpPr>
        <p:spPr>
          <a:xfrm>
            <a:off x="6974733" y="2850795"/>
            <a:ext cx="2072324" cy="2071227"/>
          </a:xfrm>
          <a:prstGeom prst="leftArrow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FF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FF3300"/>
                </a:solidFill>
              </a:rPr>
              <a:t>Исторические источники </a:t>
            </a:r>
            <a:endParaRPr lang="ru-RU" dirty="0">
              <a:solidFill>
                <a:srgbClr val="FF3300"/>
              </a:solidFill>
            </a:endParaRPr>
          </a:p>
        </p:txBody>
      </p:sp>
      <p:sp>
        <p:nvSpPr>
          <p:cNvPr id="11" name="Стрелка влево 10"/>
          <p:cNvSpPr/>
          <p:nvPr/>
        </p:nvSpPr>
        <p:spPr>
          <a:xfrm>
            <a:off x="7048892" y="4954825"/>
            <a:ext cx="1924007" cy="1780946"/>
          </a:xfrm>
          <a:prstGeom prst="leftArrow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FF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FF3300"/>
                </a:solidFill>
              </a:rPr>
              <a:t>Иллюстрации </a:t>
            </a:r>
            <a:endParaRPr lang="ru-RU" dirty="0">
              <a:solidFill>
                <a:srgbClr val="FF33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9570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Знания </a:t>
            </a:r>
            <a:br>
              <a:rPr lang="ru-RU" dirty="0" smtClean="0"/>
            </a:br>
            <a:r>
              <a:rPr lang="ru-RU" dirty="0" smtClean="0"/>
              <a:t>древних египтян</a:t>
            </a:r>
            <a:endParaRPr lang="ru-RU" dirty="0"/>
          </a:p>
        </p:txBody>
      </p:sp>
      <p:pic>
        <p:nvPicPr>
          <p:cNvPr id="4" name="Picture 9" descr="C:\Users\Админ\Desktop\nguoiduatin-anh-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0025" y="4425416"/>
            <a:ext cx="2811359" cy="21028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6" descr="C:\Users\Админ\Desktop\0644910ebf04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1514936"/>
            <a:ext cx="3547810" cy="25839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8" descr="C:\Users\Админ\Desktop\5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56395" y="188640"/>
            <a:ext cx="2439132" cy="2152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8" descr="https://fs00.infourok.ru/images/doc/219/5817/1/hello_html_m72d4468f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51520" y="201929"/>
            <a:ext cx="2376264" cy="231685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Picture 6" descr="http://i410.photobucket.com/albums/pp184/Lori298/ClepsidraWaterClock2.gif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83568" y="4217618"/>
            <a:ext cx="1703928" cy="232239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Picture 5" descr="C:\Documents and Settings\Администратор\Рабочий стол\глаз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7849" y="3695693"/>
            <a:ext cx="2016224" cy="28443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50104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Представление египтян о мире</a:t>
            </a:r>
            <a:endParaRPr lang="ru-RU" dirty="0"/>
          </a:p>
        </p:txBody>
      </p:sp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1526735"/>
            <a:ext cx="7402627" cy="49695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1478480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Предположи…</a:t>
            </a:r>
          </a:p>
          <a:p>
            <a:r>
              <a:rPr lang="ru-RU" dirty="0" smtClean="0"/>
              <a:t>Придумай…</a:t>
            </a:r>
          </a:p>
          <a:p>
            <a:r>
              <a:rPr lang="ru-RU" dirty="0" smtClean="0"/>
              <a:t>Назови</a:t>
            </a:r>
            <a:r>
              <a:rPr lang="ru-RU" dirty="0" smtClean="0"/>
              <a:t>…</a:t>
            </a:r>
          </a:p>
          <a:p>
            <a:r>
              <a:rPr lang="ru-RU" dirty="0" smtClean="0"/>
              <a:t>Объясни…</a:t>
            </a:r>
          </a:p>
          <a:p>
            <a:r>
              <a:rPr lang="ru-RU" dirty="0" smtClean="0"/>
              <a:t>Поделись…</a:t>
            </a:r>
          </a:p>
          <a:p>
            <a:r>
              <a:rPr lang="ru-RU" dirty="0" smtClean="0"/>
              <a:t>Почему…</a:t>
            </a:r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044352"/>
          </a:xfrm>
        </p:spPr>
        <p:txBody>
          <a:bodyPr/>
          <a:lstStyle/>
          <a:p>
            <a:pPr algn="ctr"/>
            <a:r>
              <a:rPr lang="ru-RU" b="1" dirty="0" smtClean="0"/>
              <a:t>Задай вопрос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666383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дзаголовок 6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2249476"/>
          </a:xfrm>
        </p:spPr>
        <p:txBody>
          <a:bodyPr/>
          <a:lstStyle/>
          <a:p>
            <a:r>
              <a:rPr lang="ru-RU" sz="3200" b="1" dirty="0" smtClean="0">
                <a:solidFill>
                  <a:srgbClr val="C00000"/>
                </a:solidFill>
              </a:rPr>
              <a:t>Какой вклад в развитие науки и искусства Древнего мира внесли египтяне?</a:t>
            </a:r>
          </a:p>
          <a:p>
            <a:r>
              <a:rPr lang="ru-RU" sz="3200" b="1" dirty="0" smtClean="0">
                <a:solidFill>
                  <a:srgbClr val="C00000"/>
                </a:solidFill>
              </a:rPr>
              <a:t>Чем из изобретений древних египтян пользуемся мы?</a:t>
            </a:r>
            <a:endParaRPr lang="ru-RU" sz="3200" b="1" dirty="0">
              <a:solidFill>
                <a:srgbClr val="C00000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1844824"/>
            <a:ext cx="8305800" cy="1117104"/>
          </a:xfrm>
        </p:spPr>
        <p:txBody>
          <a:bodyPr/>
          <a:lstStyle/>
          <a:p>
            <a:r>
              <a:rPr lang="ru-RU" dirty="0" smtClean="0">
                <a:solidFill>
                  <a:srgbClr val="FF3300"/>
                </a:solidFill>
              </a:rPr>
              <a:t>Вопрос урока</a:t>
            </a:r>
            <a:endParaRPr lang="ru-RU" dirty="0">
              <a:solidFill>
                <a:srgbClr val="FF330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23528" y="4077071"/>
            <a:ext cx="106592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8000" b="1" cap="all" dirty="0">
                <a:ln w="9000" cmpd="sng">
                  <a:solidFill>
                    <a:srgbClr val="FF0000"/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?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7812360" y="4053197"/>
            <a:ext cx="106592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8000" b="1" cap="all" dirty="0">
                <a:ln w="9000" cmpd="sng">
                  <a:solidFill>
                    <a:srgbClr val="FF0000"/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88258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dirty="0" smtClean="0"/>
              <a:t>Урок </a:t>
            </a:r>
          </a:p>
          <a:p>
            <a:pPr marL="0" indent="0">
              <a:buNone/>
            </a:pPr>
            <a:r>
              <a:rPr lang="ru-RU" sz="2800" dirty="0" smtClean="0"/>
              <a:t>              Прилагательное        </a:t>
            </a:r>
            <a:r>
              <a:rPr lang="ru-RU" sz="2800" dirty="0" err="1" smtClean="0"/>
              <a:t>прилагательное</a:t>
            </a:r>
            <a:endParaRPr lang="ru-RU" sz="2800" dirty="0" smtClean="0"/>
          </a:p>
          <a:p>
            <a:pPr marL="0" indent="0">
              <a:buNone/>
            </a:pPr>
            <a:r>
              <a:rPr lang="ru-RU" sz="2800" dirty="0" smtClean="0"/>
              <a:t>          Глагол                 </a:t>
            </a:r>
            <a:r>
              <a:rPr lang="ru-RU" sz="2800" dirty="0" err="1" smtClean="0"/>
              <a:t>глагол</a:t>
            </a:r>
            <a:r>
              <a:rPr lang="ru-RU" sz="2800" dirty="0" smtClean="0"/>
              <a:t>                        </a:t>
            </a:r>
            <a:r>
              <a:rPr lang="ru-RU" sz="2800" dirty="0" err="1" smtClean="0"/>
              <a:t>глагол</a:t>
            </a:r>
            <a:endParaRPr lang="ru-RU" sz="2800" dirty="0" smtClean="0"/>
          </a:p>
          <a:p>
            <a:pPr marL="0" indent="0">
              <a:buNone/>
            </a:pPr>
            <a:r>
              <a:rPr lang="ru-RU" sz="2800" dirty="0" smtClean="0"/>
              <a:t>                                      Изречение  </a:t>
            </a:r>
          </a:p>
          <a:p>
            <a:pPr algn="ctr"/>
            <a:r>
              <a:rPr lang="ru-RU" sz="2800" dirty="0" smtClean="0"/>
              <a:t>       Синоним </a:t>
            </a:r>
            <a:endParaRPr lang="ru-RU" sz="28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Итог урока</a:t>
            </a:r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395536" y="1370825"/>
            <a:ext cx="8280920" cy="3168352"/>
          </a:xfrm>
          <a:prstGeom prst="roundRect">
            <a:avLst/>
          </a:prstGeom>
          <a:solidFill>
            <a:schemeClr val="bg1">
              <a:lumMod val="50000"/>
              <a:lumOff val="50000"/>
            </a:schemeClr>
          </a:solidFill>
          <a:ln>
            <a:solidFill>
              <a:schemeClr val="bg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Урок</a:t>
            </a:r>
          </a:p>
          <a:p>
            <a:pPr algn="ctr"/>
            <a:r>
              <a:rPr lang="ru-RU" sz="2800" dirty="0" smtClean="0"/>
              <a:t>Интересный  увлекательный</a:t>
            </a:r>
          </a:p>
          <a:p>
            <a:pPr algn="ctr"/>
            <a:r>
              <a:rPr lang="ru-RU" sz="2800" dirty="0" smtClean="0"/>
              <a:t>Научил   показал    дал возможность</a:t>
            </a:r>
          </a:p>
          <a:p>
            <a:pPr algn="ctr"/>
            <a:r>
              <a:rPr lang="ru-RU" sz="2800" dirty="0" smtClean="0"/>
              <a:t>Время пролетело незаметно</a:t>
            </a:r>
          </a:p>
          <a:p>
            <a:pPr algn="ctr"/>
            <a:r>
              <a:rPr lang="ru-RU" sz="2800" dirty="0" smtClean="0"/>
              <a:t>Открытие 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0025903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67544" y="1124744"/>
            <a:ext cx="8229600" cy="4572000"/>
          </a:xfrm>
        </p:spPr>
        <p:txBody>
          <a:bodyPr/>
          <a:lstStyle/>
          <a:p>
            <a:r>
              <a:rPr lang="ru-RU" dirty="0" smtClean="0"/>
              <a:t>§ 12 читать,  задания с. 64, повторить главу 4, РТ зад.  </a:t>
            </a:r>
            <a:r>
              <a:rPr lang="ru-RU" dirty="0"/>
              <a:t>с</a:t>
            </a:r>
            <a:r>
              <a:rPr lang="ru-RU" dirty="0" smtClean="0"/>
              <a:t>. </a:t>
            </a:r>
          </a:p>
          <a:p>
            <a:r>
              <a:rPr lang="ru-RU" dirty="0" smtClean="0"/>
              <a:t>Дополнительно: Сравни школу Древнего Египта и современную школу. Найди сходства и отличия. Для удобства можешь воспользоваться таблицей.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-171400"/>
            <a:ext cx="8229600" cy="1219200"/>
          </a:xfrm>
        </p:spPr>
        <p:txBody>
          <a:bodyPr/>
          <a:lstStyle/>
          <a:p>
            <a:pPr algn="ctr"/>
            <a:r>
              <a:rPr lang="ru-RU" b="1" dirty="0" smtClean="0"/>
              <a:t>Домашнее задание</a:t>
            </a:r>
            <a:endParaRPr lang="ru-RU" b="1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99915507"/>
              </p:ext>
            </p:extLst>
          </p:nvPr>
        </p:nvGraphicFramePr>
        <p:xfrm>
          <a:off x="1403648" y="3429000"/>
          <a:ext cx="6096000" cy="2916299"/>
        </p:xfrm>
        <a:graphic>
          <a:graphicData uri="http://schemas.openxmlformats.org/drawingml/2006/table">
            <a:tbl>
              <a:tblPr firstRow="1" bandRow="1">
                <a:tableStyleId>{18603FDC-E32A-4AB5-989C-0864C3EAD2B8}</a:tableStyleId>
              </a:tblPr>
              <a:tblGrid>
                <a:gridCol w="3048000"/>
                <a:gridCol w="3048000"/>
              </a:tblGrid>
              <a:tr h="538859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Египетская школа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Современная школа</a:t>
                      </a:r>
                      <a:endParaRPr lang="ru-RU" dirty="0"/>
                    </a:p>
                  </a:txBody>
                  <a:tcPr/>
                </a:tc>
              </a:tr>
              <a:tr h="538859">
                <a:tc gridSpan="2">
                  <a:txBody>
                    <a:bodyPr/>
                    <a:lstStyle/>
                    <a:p>
                      <a:r>
                        <a:rPr lang="ru-RU" dirty="0" smtClean="0"/>
                        <a:t>Общие черты:</a:t>
                      </a:r>
                    </a:p>
                    <a:p>
                      <a:r>
                        <a:rPr lang="ru-RU" dirty="0" smtClean="0"/>
                        <a:t>1.</a:t>
                      </a:r>
                    </a:p>
                    <a:p>
                      <a:r>
                        <a:rPr lang="ru-RU" dirty="0" smtClean="0"/>
                        <a:t>2.</a:t>
                      </a:r>
                    </a:p>
                    <a:p>
                      <a:r>
                        <a:rPr lang="ru-RU" dirty="0" smtClean="0"/>
                        <a:t>3.</a:t>
                      </a:r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538859">
                <a:tc>
                  <a:txBody>
                    <a:bodyPr/>
                    <a:lstStyle/>
                    <a:p>
                      <a:r>
                        <a:rPr lang="ru-RU" dirty="0" smtClean="0"/>
                        <a:t>Отличие </a:t>
                      </a:r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mtClean="0"/>
                        <a:t>Отличие 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60243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дзаголовок 6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2249476"/>
          </a:xfrm>
        </p:spPr>
        <p:txBody>
          <a:bodyPr/>
          <a:lstStyle/>
          <a:p>
            <a:r>
              <a:rPr lang="ru-RU" sz="3200" b="1" dirty="0" smtClean="0">
                <a:solidFill>
                  <a:srgbClr val="C00000"/>
                </a:solidFill>
              </a:rPr>
              <a:t>Какой вклад в развитие науки и искусства Древнего мира внесли египтяне?</a:t>
            </a:r>
          </a:p>
          <a:p>
            <a:r>
              <a:rPr lang="ru-RU" sz="3200" b="1" dirty="0" smtClean="0">
                <a:solidFill>
                  <a:srgbClr val="C00000"/>
                </a:solidFill>
              </a:rPr>
              <a:t>Чем из изобретений древних египтян пользуемся мы?</a:t>
            </a:r>
            <a:endParaRPr lang="ru-RU" sz="3200" b="1" dirty="0">
              <a:solidFill>
                <a:srgbClr val="C00000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1844824"/>
            <a:ext cx="8305800" cy="1117104"/>
          </a:xfrm>
        </p:spPr>
        <p:txBody>
          <a:bodyPr/>
          <a:lstStyle/>
          <a:p>
            <a:r>
              <a:rPr lang="ru-RU" dirty="0" smtClean="0">
                <a:solidFill>
                  <a:srgbClr val="FF3300"/>
                </a:solidFill>
              </a:rPr>
              <a:t>Вопрос урока</a:t>
            </a:r>
            <a:endParaRPr lang="ru-RU" dirty="0">
              <a:solidFill>
                <a:srgbClr val="FF330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23528" y="4077071"/>
            <a:ext cx="106592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8000" b="1" cap="all" dirty="0">
                <a:ln w="9000" cmpd="sng">
                  <a:solidFill>
                    <a:srgbClr val="FF0000"/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?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7812360" y="4053197"/>
            <a:ext cx="106592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8000" b="1" cap="all" dirty="0">
                <a:ln w="9000" cmpd="sng">
                  <a:solidFill>
                    <a:srgbClr val="FF0000"/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1851042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529208" y="332656"/>
            <a:ext cx="8229600" cy="828328"/>
          </a:xfrm>
        </p:spPr>
        <p:txBody>
          <a:bodyPr>
            <a:noAutofit/>
          </a:bodyPr>
          <a:lstStyle/>
          <a:p>
            <a:pPr algn="ctr"/>
            <a:r>
              <a:rPr lang="ru-RU" sz="6000" b="1" dirty="0" smtClean="0"/>
              <a:t>Загадочные письмена </a:t>
            </a:r>
            <a:endParaRPr lang="ru-RU" sz="6000" b="1" dirty="0"/>
          </a:p>
        </p:txBody>
      </p:sp>
      <p:sp>
        <p:nvSpPr>
          <p:cNvPr id="10" name="Объект 9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Объект 10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95536" y="1482730"/>
            <a:ext cx="4041048" cy="4464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644008" y="1505356"/>
            <a:ext cx="4020890" cy="45104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16956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10924" y="851718"/>
            <a:ext cx="7571184" cy="1440160"/>
          </a:xfrm>
        </p:spPr>
        <p:txBody>
          <a:bodyPr>
            <a:normAutofit fontScale="92500"/>
          </a:bodyPr>
          <a:lstStyle/>
          <a:p>
            <a:pPr algn="just"/>
            <a:r>
              <a:rPr lang="ru-RU" u="sng" dirty="0" smtClean="0"/>
              <a:t>Иероглифы</a:t>
            </a:r>
            <a:r>
              <a:rPr lang="ru-RU" dirty="0"/>
              <a:t>- «священные  письмена»  </a:t>
            </a:r>
            <a:r>
              <a:rPr lang="ru-RU" dirty="0" smtClean="0"/>
              <a:t>– </a:t>
            </a:r>
            <a:r>
              <a:rPr lang="ru-RU" dirty="0"/>
              <a:t>древние фигурные знаки </a:t>
            </a:r>
            <a:r>
              <a:rPr lang="ru-RU" dirty="0" smtClean="0"/>
              <a:t>египетского письма, обозначающие </a:t>
            </a:r>
            <a:r>
              <a:rPr lang="ru-RU" dirty="0"/>
              <a:t>целое слово </a:t>
            </a:r>
            <a:r>
              <a:rPr lang="ru-RU" dirty="0" smtClean="0"/>
              <a:t>или </a:t>
            </a:r>
            <a:r>
              <a:rPr lang="ru-RU" dirty="0"/>
              <a:t>несколько звуков.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1692" y="8531"/>
            <a:ext cx="8229600" cy="828328"/>
          </a:xfrm>
        </p:spPr>
        <p:txBody>
          <a:bodyPr>
            <a:noAutofit/>
          </a:bodyPr>
          <a:lstStyle/>
          <a:p>
            <a:pPr algn="ctr"/>
            <a:r>
              <a:rPr lang="ru-RU" sz="5400" b="1" dirty="0" smtClean="0"/>
              <a:t>Загадочные письмена</a:t>
            </a:r>
            <a:endParaRPr lang="ru-RU" sz="5400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91692" y="692696"/>
            <a:ext cx="559769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9600" b="1" cap="none" spc="0" dirty="0" smtClean="0">
                <a:ln w="11430">
                  <a:solidFill>
                    <a:srgbClr val="FF3300"/>
                  </a:solidFill>
                </a:ln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!</a:t>
            </a:r>
            <a:endParaRPr lang="ru-RU" sz="9600" b="1" cap="none" spc="0" dirty="0">
              <a:ln w="11430">
                <a:solidFill>
                  <a:srgbClr val="FF3300"/>
                </a:solidFill>
              </a:ln>
              <a:solidFill>
                <a:srgbClr val="FF33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8" name="Picture 2" descr="C:\Users\Админ\Desktop\0031-051-Kazhdyj-ieroglif-oznachal-kakoe-nibud-slovo-ili-dejstvie.jpg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chemeClr val="accent4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255072"/>
            <a:ext cx="2877252" cy="35032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3" descr="C:\Users\Админ\Desktop\image021.jpg"/>
          <p:cNvPicPr>
            <a:picLocks noChangeAspect="1" noChangeArrowheads="1"/>
          </p:cNvPicPr>
          <p:nvPr/>
        </p:nvPicPr>
        <p:blipFill rotWithShape="1">
          <a:blip r:embed="rId4">
            <a:duotone>
              <a:prstClr val="black"/>
              <a:schemeClr val="accent4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926" r="-1" b="13362"/>
          <a:stretch/>
        </p:blipFill>
        <p:spPr bwMode="auto">
          <a:xfrm>
            <a:off x="5940152" y="2271940"/>
            <a:ext cx="3029926" cy="35032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Прямоугольник 9"/>
          <p:cNvSpPr/>
          <p:nvPr/>
        </p:nvSpPr>
        <p:spPr>
          <a:xfrm>
            <a:off x="3200780" y="2271941"/>
            <a:ext cx="2739372" cy="350326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/>
              <a:t>- В египетском письме более 700 иероглифов.</a:t>
            </a:r>
          </a:p>
          <a:p>
            <a:r>
              <a:rPr lang="ru-RU" dirty="0" smtClean="0"/>
              <a:t>-Иероглифы не передавали гласные звуки.</a:t>
            </a:r>
          </a:p>
          <a:p>
            <a:r>
              <a:rPr lang="ru-RU" dirty="0" smtClean="0"/>
              <a:t>-Обозначали целое слово или несколько звуков.</a:t>
            </a:r>
          </a:p>
          <a:p>
            <a:r>
              <a:rPr lang="ru-RU" dirty="0" smtClean="0"/>
              <a:t>-Некоторые иероглифы имели значки-определители</a:t>
            </a:r>
          </a:p>
          <a:p>
            <a:pPr marL="285750" indent="-285750">
              <a:buFontTx/>
              <a:buChar char="-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582262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Рисунок 8"/>
          <p:cNvSpPr>
            <a:spLocks noGrp="1"/>
          </p:cNvSpPr>
          <p:nvPr>
            <p:ph type="pic" idx="1"/>
          </p:nvPr>
        </p:nvSpPr>
        <p:spPr/>
      </p:sp>
      <p:sp>
        <p:nvSpPr>
          <p:cNvPr id="7" name="Объект 6"/>
          <p:cNvSpPr>
            <a:spLocks noGrp="1"/>
          </p:cNvSpPr>
          <p:nvPr>
            <p:ph type="body" sz="half" idx="2"/>
          </p:nvPr>
        </p:nvSpPr>
        <p:spPr>
          <a:xfrm>
            <a:off x="6629400" y="404664"/>
            <a:ext cx="2335088" cy="6048672"/>
          </a:xfrm>
        </p:spPr>
        <p:txBody>
          <a:bodyPr>
            <a:normAutofit/>
          </a:bodyPr>
          <a:lstStyle/>
          <a:p>
            <a:pPr algn="ctr"/>
            <a:r>
              <a:rPr lang="ru-RU" sz="1800" b="1" dirty="0" smtClean="0">
                <a:solidFill>
                  <a:schemeClr val="tx1"/>
                </a:solidFill>
              </a:rPr>
              <a:t>Попробуйте написать: «Человек пошел в горы ночью».</a:t>
            </a:r>
          </a:p>
          <a:p>
            <a:pPr algn="ctr"/>
            <a:r>
              <a:rPr lang="ru-RU" sz="1800" b="1" dirty="0" smtClean="0">
                <a:solidFill>
                  <a:schemeClr val="tx1"/>
                </a:solidFill>
              </a:rPr>
              <a:t>Составьте предложение с помощью египетского письма самостоятельно. Какие иероглифы вы позаимствовали у египтян, а какие придумали сами?</a:t>
            </a:r>
          </a:p>
          <a:p>
            <a:pPr algn="ctr"/>
            <a:endParaRPr lang="ru-RU" sz="1800" dirty="0">
              <a:solidFill>
                <a:schemeClr val="tx1"/>
              </a:solidFill>
            </a:endParaRPr>
          </a:p>
        </p:txBody>
      </p:sp>
      <p:pic>
        <p:nvPicPr>
          <p:cNvPr id="4" name="Picture 8" descr="6113394_dcfc576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954832" y="667544"/>
            <a:ext cx="5040560" cy="511256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227875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436259" y="1895871"/>
            <a:ext cx="4040188" cy="762000"/>
          </a:xfrm>
        </p:spPr>
        <p:txBody>
          <a:bodyPr/>
          <a:lstStyle/>
          <a:p>
            <a:pPr algn="ctr"/>
            <a:r>
              <a:rPr lang="ru-RU" sz="2000" dirty="0">
                <a:solidFill>
                  <a:schemeClr val="tx1"/>
                </a:solidFill>
              </a:rPr>
              <a:t>Жан-Франсуа Шампольон</a:t>
            </a:r>
          </a:p>
          <a:p>
            <a:pPr algn="ctr"/>
            <a:r>
              <a:rPr lang="ru-RU" sz="2000" dirty="0">
                <a:solidFill>
                  <a:schemeClr val="tx1"/>
                </a:solidFill>
              </a:rPr>
              <a:t> в 1822 г. разгадал тайну </a:t>
            </a:r>
          </a:p>
          <a:p>
            <a:pPr algn="ctr"/>
            <a:r>
              <a:rPr lang="ru-RU" sz="2000" dirty="0">
                <a:solidFill>
                  <a:schemeClr val="tx1"/>
                </a:solidFill>
              </a:rPr>
              <a:t>египетских иероглифов.</a:t>
            </a:r>
          </a:p>
          <a:p>
            <a:pPr algn="ctr"/>
            <a:endParaRPr lang="ru-RU" dirty="0"/>
          </a:p>
        </p:txBody>
      </p:sp>
      <p:sp>
        <p:nvSpPr>
          <p:cNvPr id="7" name="Объект 6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Объект 8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55448"/>
            <a:ext cx="8507288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Как была разгадана тайна иероглифов?</a:t>
            </a:r>
            <a:br>
              <a:rPr lang="ru-RU" dirty="0" smtClean="0"/>
            </a:br>
            <a:r>
              <a:rPr lang="ru-RU" dirty="0" smtClean="0"/>
              <a:t>(дополнительное чтение с.63)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idx="3"/>
          </p:nvPr>
        </p:nvSpPr>
        <p:spPr>
          <a:xfrm>
            <a:off x="4671183" y="1772816"/>
            <a:ext cx="4007056" cy="762000"/>
          </a:xfrm>
        </p:spPr>
        <p:txBody>
          <a:bodyPr/>
          <a:lstStyle/>
          <a:p>
            <a:pPr algn="ctr"/>
            <a:r>
              <a:rPr lang="ru-RU" sz="2000" dirty="0" err="1">
                <a:solidFill>
                  <a:schemeClr val="tx1"/>
                </a:solidFill>
              </a:rPr>
              <a:t>Розеттский</a:t>
            </a:r>
            <a:r>
              <a:rPr lang="ru-RU" sz="2000" dirty="0">
                <a:solidFill>
                  <a:schemeClr val="tx1"/>
                </a:solidFill>
              </a:rPr>
              <a:t> камень.</a:t>
            </a:r>
          </a:p>
          <a:p>
            <a:pPr algn="ctr"/>
            <a:r>
              <a:rPr lang="ru-RU" sz="2000" dirty="0">
                <a:solidFill>
                  <a:schemeClr val="tx1"/>
                </a:solidFill>
              </a:rPr>
              <a:t>С 1802 г. хранится </a:t>
            </a:r>
            <a:r>
              <a:rPr lang="ru-RU" sz="2000" dirty="0" smtClean="0">
                <a:solidFill>
                  <a:schemeClr val="tx1"/>
                </a:solidFill>
              </a:rPr>
              <a:t>в Британском </a:t>
            </a:r>
            <a:r>
              <a:rPr lang="ru-RU" sz="2000" dirty="0">
                <a:solidFill>
                  <a:schemeClr val="tx1"/>
                </a:solidFill>
              </a:rPr>
              <a:t>музее</a:t>
            </a:r>
          </a:p>
          <a:p>
            <a:endParaRPr lang="ru-RU" sz="2000" dirty="0">
              <a:solidFill>
                <a:schemeClr val="accent2"/>
              </a:solidFill>
            </a:endParaRPr>
          </a:p>
        </p:txBody>
      </p:sp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7553" y="2276872"/>
            <a:ext cx="3657600" cy="4435475"/>
          </a:xfrm>
          <a:prstGeom prst="rect">
            <a:avLst/>
          </a:prstGeom>
          <a:ln w="88900" cap="sq" cmpd="thickThin">
            <a:solidFill>
              <a:srgbClr val="FF33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C:\Users\Админ\Desktop\887-1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970" r="9030"/>
          <a:stretch/>
        </p:blipFill>
        <p:spPr bwMode="auto">
          <a:xfrm>
            <a:off x="4671183" y="2276871"/>
            <a:ext cx="4114800" cy="4435475"/>
          </a:xfrm>
          <a:prstGeom prst="rect">
            <a:avLst/>
          </a:prstGeom>
          <a:ln w="88900" cap="sq" cmpd="thickThin">
            <a:solidFill>
              <a:srgbClr val="FF33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610313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506" y="0"/>
            <a:ext cx="8229600" cy="1038944"/>
          </a:xfrm>
        </p:spPr>
        <p:txBody>
          <a:bodyPr>
            <a:normAutofit/>
          </a:bodyPr>
          <a:lstStyle/>
          <a:p>
            <a:pPr algn="ctr"/>
            <a:r>
              <a:rPr lang="ru-RU" sz="5400" b="1" dirty="0" smtClean="0"/>
              <a:t>Египетские папирусы </a:t>
            </a:r>
            <a:endParaRPr lang="ru-RU" sz="5400" b="1" dirty="0"/>
          </a:p>
        </p:txBody>
      </p:sp>
      <p:pic>
        <p:nvPicPr>
          <p:cNvPr id="4" name="Picture 4" descr="C:\Users\Админ\Desktop\papyrus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40" t="2857" r="4882" b="3989"/>
          <a:stretch/>
        </p:blipFill>
        <p:spPr bwMode="auto">
          <a:xfrm>
            <a:off x="251520" y="1795609"/>
            <a:ext cx="2898425" cy="2789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3" descr="C:\Users\Админ\Desktop\0004-005-Obrabotannyj-stebel-papirusa-ostrym-nozhom-razrezali-na-tonki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19161" y="1795609"/>
            <a:ext cx="5703236" cy="2789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8" descr="http://cs5301.userapi.com/u3463458/154444643/z_73a1164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07540" y="4869160"/>
            <a:ext cx="2655499" cy="177121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Picture 4" descr="https://ru-static.z-dn.net/files/d83/e1a89751bb4c53ef42f6d3cd90b1f047.jpg"/>
          <p:cNvPicPr>
            <a:picLocks noChangeAspect="1" noChangeArrowheads="1"/>
          </p:cNvPicPr>
          <p:nvPr/>
        </p:nvPicPr>
        <p:blipFill>
          <a:blip r:embed="rId5" cstate="print"/>
          <a:srcRect r="7187"/>
          <a:stretch>
            <a:fillRect/>
          </a:stretch>
        </p:blipFill>
        <p:spPr bwMode="auto">
          <a:xfrm>
            <a:off x="4932040" y="4919777"/>
            <a:ext cx="2759573" cy="166998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" name="Прямоугольник 9"/>
          <p:cNvSpPr/>
          <p:nvPr/>
        </p:nvSpPr>
        <p:spPr>
          <a:xfrm>
            <a:off x="251519" y="849578"/>
            <a:ext cx="3067641" cy="9144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Тростник папирус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862148" y="856014"/>
            <a:ext cx="4166236" cy="9144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Изготовление папируса</a:t>
            </a:r>
            <a:endParaRPr lang="ru-RU" sz="24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8281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Письменные принадлежности</a:t>
            </a:r>
            <a:endParaRPr lang="ru-RU" dirty="0"/>
          </a:p>
        </p:txBody>
      </p:sp>
      <p:pic>
        <p:nvPicPr>
          <p:cNvPr id="4" name="Picture 12" descr="http://louvre.historic.ru/collect/egypt/pharaon/pic/05m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641" b="3641"/>
          <a:stretch>
            <a:fillRect/>
          </a:stretch>
        </p:blipFill>
        <p:spPr>
          <a:xfrm>
            <a:off x="899592" y="1428264"/>
            <a:ext cx="7560840" cy="51881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6601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760" y="-30832"/>
            <a:ext cx="8964488" cy="1219200"/>
          </a:xfrm>
        </p:spPr>
        <p:txBody>
          <a:bodyPr>
            <a:noAutofit/>
          </a:bodyPr>
          <a:lstStyle/>
          <a:p>
            <a:pPr algn="ctr"/>
            <a:r>
              <a:rPr lang="ru-RU" sz="5400" b="1" dirty="0" smtClean="0"/>
              <a:t>В школах Древнего Египта</a:t>
            </a:r>
            <a:endParaRPr lang="ru-RU" sz="5400" b="1" dirty="0"/>
          </a:p>
        </p:txBody>
      </p:sp>
      <p:pic>
        <p:nvPicPr>
          <p:cNvPr id="4" name="Picture 3" descr="C:\Documents and Settings\Администратор\Рабочий стол\6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196752"/>
            <a:ext cx="7128792" cy="27577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12" descr="C:\Users\Админ\Desktop\egyptian-scribes-granger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52" r="3034"/>
          <a:stretch/>
        </p:blipFill>
        <p:spPr bwMode="auto">
          <a:xfrm>
            <a:off x="1979712" y="4077072"/>
            <a:ext cx="4896544" cy="24676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88006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265</TotalTime>
  <Words>423</Words>
  <Application>Microsoft Office PowerPoint</Application>
  <PresentationFormat>Экран (4:3)</PresentationFormat>
  <Paragraphs>95</Paragraphs>
  <Slides>15</Slides>
  <Notes>6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Бумажная</vt:lpstr>
      <vt:lpstr>Презентация PowerPoint</vt:lpstr>
      <vt:lpstr>Вопрос урока</vt:lpstr>
      <vt:lpstr>Загадочные письмена </vt:lpstr>
      <vt:lpstr>Загадочные письмена</vt:lpstr>
      <vt:lpstr>Презентация PowerPoint</vt:lpstr>
      <vt:lpstr>Как была разгадана тайна иероглифов? (дополнительное чтение с.63)</vt:lpstr>
      <vt:lpstr>Египетские папирусы </vt:lpstr>
      <vt:lpstr>Письменные принадлежности</vt:lpstr>
      <vt:lpstr>В школах Древнего Египта</vt:lpstr>
      <vt:lpstr>Знания  древних египтян</vt:lpstr>
      <vt:lpstr>Представление египтян о мире</vt:lpstr>
      <vt:lpstr>Задай вопрос</vt:lpstr>
      <vt:lpstr>Вопрос урока</vt:lpstr>
      <vt:lpstr>Итог урока</vt:lpstr>
      <vt:lpstr>Домашнее задание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Пользователь</cp:lastModifiedBy>
  <cp:revision>22</cp:revision>
  <dcterms:created xsi:type="dcterms:W3CDTF">2018-10-16T19:45:53Z</dcterms:created>
  <dcterms:modified xsi:type="dcterms:W3CDTF">2018-12-28T08:16:35Z</dcterms:modified>
</cp:coreProperties>
</file>