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9" r:id="rId4"/>
    <p:sldId id="265" r:id="rId5"/>
    <p:sldId id="269" r:id="rId6"/>
    <p:sldId id="264" r:id="rId7"/>
    <p:sldId id="266" r:id="rId8"/>
    <p:sldId id="267" r:id="rId9"/>
    <p:sldId id="268" r:id="rId10"/>
    <p:sldId id="260" r:id="rId11"/>
    <p:sldId id="270" r:id="rId12"/>
    <p:sldId id="261" r:id="rId13"/>
    <p:sldId id="262" r:id="rId14"/>
    <p:sldId id="26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  <a:srgbClr val="00CC00"/>
    <a:srgbClr val="8A0000"/>
    <a:srgbClr val="FF8B8B"/>
    <a:srgbClr val="B07BD7"/>
    <a:srgbClr val="D1B2E8"/>
    <a:srgbClr val="C39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3EE727-07F6-49CA-BD1C-E4D2ABB0E53C}" type="datetimeFigureOut">
              <a:rPr lang="ru-RU"/>
              <a:pPr>
                <a:defRPr/>
              </a:pPr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1A705A-0BC7-455B-AE2F-E4AD1F58C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D6266D2-470D-4E7C-A99A-8D3EA91B35F1}" type="datetimeFigureOut">
              <a:rPr lang="ru-RU"/>
              <a:pPr>
                <a:defRPr/>
              </a:pPr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12E1B42-5AE4-4DED-95C8-4856BAC1BF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407C6CB-AFEA-4FA6-8EF4-72312346297D}" type="datetimeFigureOut">
              <a:rPr lang="ru-RU"/>
              <a:pPr>
                <a:defRPr/>
              </a:pPr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6C0C58B-64B4-44F6-829D-AAFE2C0B05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D2EC9F4-0079-494B-B7C8-024141761B1B}" type="datetimeFigureOut">
              <a:rPr lang="ru-RU"/>
              <a:pPr>
                <a:defRPr/>
              </a:pPr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B7AF58D-4632-472C-8EB2-02C9F34D63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2A5B91F-C752-4B01-8B58-94E08C33B148}" type="datetimeFigureOut">
              <a:rPr lang="ru-RU"/>
              <a:pPr>
                <a:defRPr/>
              </a:pPr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4CE60C5-5E90-41EB-920D-030798DA26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73DE918-947F-4E72-A51C-56FA7A054BD8}" type="datetimeFigureOut">
              <a:rPr lang="ru-RU"/>
              <a:pPr>
                <a:defRPr/>
              </a:pPr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889DD69-7263-49F2-B7E2-0CE2015DCA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A282964-5B4E-4424-AF5A-FDF749E17977}" type="datetimeFigureOut">
              <a:rPr lang="ru-RU"/>
              <a:pPr>
                <a:defRPr/>
              </a:pPr>
              <a:t>24.05.2017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F8200D-6EA0-4A93-94A7-91CA172F8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58BA56-8C5C-44BC-8F87-21E65A5FA2A0}" type="datetimeFigureOut">
              <a:rPr lang="ru-RU"/>
              <a:pPr>
                <a:defRPr/>
              </a:pPr>
              <a:t>24.05.2017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BFE213-87C2-4833-A615-666F6657FE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41EB3F4-CD3B-4207-8DEA-3C97EEBA3116}" type="datetimeFigureOut">
              <a:rPr lang="ru-RU"/>
              <a:pPr>
                <a:defRPr/>
              </a:pPr>
              <a:t>24.05.2017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980AA7D-4217-4C14-9235-57AFD3D57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6BC09AF-695A-43D3-B9AF-7882DD7A777B}" type="datetimeFigureOut">
              <a:rPr lang="ru-RU"/>
              <a:pPr>
                <a:defRPr/>
              </a:pPr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56BCC94-2641-46A2-91FB-036ECFCDB8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E8D1D6A-99A1-45A7-8455-ACD74463DAB1}" type="datetimeFigureOut">
              <a:rPr lang="ru-RU"/>
              <a:pPr>
                <a:defRPr/>
              </a:pPr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00573F-70FF-432B-8787-134947A640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Группа 6"/>
          <p:cNvGrpSpPr>
            <a:grpSpLocks/>
          </p:cNvGrpSpPr>
          <p:nvPr/>
        </p:nvGrpSpPr>
        <p:grpSpPr bwMode="auto">
          <a:xfrm>
            <a:off x="1357313" y="409575"/>
            <a:ext cx="7500937" cy="5238750"/>
            <a:chOff x="1115616" y="2146449"/>
            <a:chExt cx="7165477" cy="870937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9"/>
              <a:ext cx="7165477" cy="62942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48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bg2">
                      <a:lumMod val="10000"/>
                    </a:schemeClr>
                  </a:solidFill>
                  <a:latin typeface="Monotype Corsiva" pitchFamily="66" charset="0"/>
                </a:rPr>
                <a:t>БИНАРНОЕ ЗАНЯТИЕ ПО ДИСЦИПЛИНАМ «Экономика организации» и «Экономическая теория»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55937" y="10159072"/>
              <a:ext cx="5084835" cy="6967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БН-16-25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2017</a:t>
              </a:r>
              <a:endParaRPr lang="ru-RU" dirty="0">
                <a:solidFill>
                  <a:srgbClr val="C00000"/>
                </a:solidFill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 bwMode="auto">
          <a:xfrm>
            <a:off x="1331913" y="549275"/>
            <a:ext cx="7354887" cy="868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Бюджет Тюменской области</a:t>
            </a:r>
            <a:endParaRPr lang="ru-RU" b="1" smtClean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476375" y="2205038"/>
          <a:ext cx="7272338" cy="3529013"/>
        </p:xfrm>
        <a:graphic>
          <a:graphicData uri="http://schemas.openxmlformats.org/drawingml/2006/table">
            <a:tbl>
              <a:tblPr/>
              <a:tblGrid>
                <a:gridCol w="1682750"/>
                <a:gridCol w="1041400"/>
                <a:gridCol w="1168400"/>
                <a:gridCol w="1168400"/>
                <a:gridCol w="1168400"/>
                <a:gridCol w="1042988"/>
              </a:tblGrid>
              <a:tr h="1193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Показатели, млн рублей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BA7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 год факт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BA7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BA7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год план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BA7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год план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BA7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 план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BA79D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136 619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118 311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103 475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103 841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99 709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1DF"/>
                    </a:solidFill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1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123 793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1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136 132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1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122 360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1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107 665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1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105 248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1F0"/>
                    </a:solidFill>
                  </a:tcPr>
                </a:tc>
              </a:tr>
              <a:tr h="1093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 (-) / Профицит (+)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12 826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- 17 821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- 18 885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- 3 824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- 5 539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1D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dirty="0" smtClean="0">
                <a:latin typeface="Arial" charset="0"/>
              </a:rPr>
              <a:t>Задание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1403350" y="1125538"/>
            <a:ext cx="7283450" cy="50006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just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Arial" charset="0"/>
              </a:rPr>
              <a:t>Составить проект бюджета Тюменской области на 2020г. Исходя из следующей информации: доходы бюджета Тюменской области за 2019г. будут составлять по плану 99709 </a:t>
            </a:r>
            <a:r>
              <a:rPr lang="ru-RU" sz="2800" dirty="0" err="1" smtClean="0">
                <a:latin typeface="Arial" charset="0"/>
              </a:rPr>
              <a:t>млн.руб</a:t>
            </a:r>
            <a:r>
              <a:rPr lang="ru-RU" sz="2800" dirty="0" smtClean="0">
                <a:latin typeface="Arial" charset="0"/>
              </a:rPr>
              <a:t>. </a:t>
            </a:r>
          </a:p>
          <a:p>
            <a:pPr algn="just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Arial" charset="0"/>
              </a:rPr>
              <a:t>В 2020г. планируется увеличение доходной части бюджета Тюменской области на 10%, запланированная сумма расходов составит 105248 </a:t>
            </a:r>
            <a:r>
              <a:rPr lang="ru-RU" sz="2800" dirty="0" err="1" smtClean="0">
                <a:latin typeface="Arial" charset="0"/>
              </a:rPr>
              <a:t>млн.руб</a:t>
            </a:r>
            <a:r>
              <a:rPr lang="ru-RU" sz="2800" dirty="0" smtClean="0">
                <a:latin typeface="Arial" charset="0"/>
              </a:rPr>
              <a:t>.</a:t>
            </a:r>
          </a:p>
          <a:p>
            <a:pPr algn="just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Arial" charset="0"/>
              </a:rPr>
              <a:t>(необходимо распределить расходную часть бюджета по направлениям)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163" y="1125538"/>
            <a:ext cx="6669087" cy="5000625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57350" y="1268413"/>
            <a:ext cx="6010275" cy="4176712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pic>
        <p:nvPicPr>
          <p:cNvPr id="2457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8038" y="1433513"/>
            <a:ext cx="5734050" cy="4298950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Тема занятия: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6000" i="1" smtClean="0">
                <a:solidFill>
                  <a:srgbClr val="339966"/>
                </a:solidFill>
              </a:rPr>
              <a:t>«Прибыль как фактор формирования государственного бюджета»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 bwMode="auto">
          <a:xfrm>
            <a:off x="1331913" y="1125538"/>
            <a:ext cx="7354887" cy="50006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b="1" smtClean="0"/>
              <a:t>Государственный бюджет</a:t>
            </a:r>
          </a:p>
          <a:p>
            <a:pPr eaLnBrk="1" hangingPunct="1"/>
            <a:r>
              <a:rPr lang="ru-RU" b="1" smtClean="0"/>
              <a:t>Налог на прибыль</a:t>
            </a:r>
          </a:p>
          <a:p>
            <a:pPr eaLnBrk="1" hangingPunct="1"/>
            <a:r>
              <a:rPr lang="ru-RU" b="1" smtClean="0"/>
              <a:t>Организации</a:t>
            </a:r>
          </a:p>
          <a:p>
            <a:pPr eaLnBrk="1" hangingPunct="1"/>
            <a:r>
              <a:rPr lang="ru-RU" b="1" smtClean="0"/>
              <a:t>Эффективность</a:t>
            </a:r>
          </a:p>
          <a:p>
            <a:pPr eaLnBrk="1" hangingPunct="1"/>
            <a:r>
              <a:rPr lang="ru-RU" b="1" smtClean="0"/>
              <a:t>Финансовый результат</a:t>
            </a:r>
          </a:p>
          <a:p>
            <a:pPr eaLnBrk="1" hangingPunct="1"/>
            <a:r>
              <a:rPr lang="ru-RU" b="1" smtClean="0"/>
              <a:t>Дефицит</a:t>
            </a:r>
          </a:p>
          <a:p>
            <a:pPr eaLnBrk="1" hangingPunct="1"/>
            <a:r>
              <a:rPr lang="ru-RU" b="1" smtClean="0"/>
              <a:t>профицит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30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476250"/>
            <a:ext cx="8229600" cy="56499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15404" name="Group 44"/>
          <p:cNvGraphicFramePr>
            <a:graphicFrameLocks noGrp="1"/>
          </p:cNvGraphicFramePr>
          <p:nvPr/>
        </p:nvGraphicFramePr>
        <p:xfrm>
          <a:off x="1258888" y="333375"/>
          <a:ext cx="7513637" cy="6119816"/>
        </p:xfrm>
        <a:graphic>
          <a:graphicData uri="http://schemas.openxmlformats.org/drawingml/2006/table">
            <a:tbl>
              <a:tblPr/>
              <a:tblGrid>
                <a:gridCol w="5905500"/>
                <a:gridCol w="1608137"/>
              </a:tblGrid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Утверждения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Ответ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Прибыль – основной источник  финансовых ресурсов предприятия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размера прибыли не зависит возможность предприятия обновлять технику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 эффективно работает то предприятие, которое получает больший размер прибыли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Предприятие получает прибыль, если выручка превышает себестоимость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Госбюджет – это баланс доходов и расходов государства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Если в госбюджете доходы превышают расходы, то такой бюджет называется сбалансированным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 госбюджета означает, что сальдо госбюджета положительно или равно нулю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Профицит государственного бюджета означает, что сальдо государственного бюджета положительное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период подъема экономики дефицит государственного бюджета сокращается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 государственного бюджета образуется, если доходы государства растут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27463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pic>
        <p:nvPicPr>
          <p:cNvPr id="1638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35113" y="692150"/>
            <a:ext cx="6924675" cy="5434013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ФИЗКУЛЬТМИНУТКА</a:t>
            </a:r>
          </a:p>
        </p:txBody>
      </p:sp>
      <p:pic>
        <p:nvPicPr>
          <p:cNvPr id="3" name="Shape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51050" y="1341438"/>
            <a:ext cx="5556250" cy="4064000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5849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Задача 1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971550" y="1628775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sz="2400" smtClean="0"/>
              <a:t>Выручка =2000*0,75+3000*0,6=3300</a:t>
            </a:r>
          </a:p>
          <a:p>
            <a:pPr eaLnBrk="1" hangingPunct="1"/>
            <a:r>
              <a:rPr lang="ru-RU" sz="2400" smtClean="0"/>
              <a:t>Себестоимость =2000*0,35+ 3000*0,25=1450 +1400= 2850</a:t>
            </a:r>
          </a:p>
          <a:p>
            <a:pPr eaLnBrk="1" hangingPunct="1"/>
            <a:r>
              <a:rPr lang="ru-RU" sz="2400" smtClean="0"/>
              <a:t>Валовая прибыль =3300-2850=450</a:t>
            </a:r>
          </a:p>
          <a:p>
            <a:pPr eaLnBrk="1" hangingPunct="1"/>
            <a:r>
              <a:rPr lang="ru-RU" sz="2400" smtClean="0"/>
              <a:t>Прибыль от продаж =450-25-27=398</a:t>
            </a:r>
          </a:p>
          <a:p>
            <a:pPr eaLnBrk="1" hangingPunct="1"/>
            <a:r>
              <a:rPr lang="ru-RU" sz="2400" smtClean="0"/>
              <a:t>Прибыль до н/о А=398+22-15=405</a:t>
            </a:r>
          </a:p>
          <a:p>
            <a:pPr eaLnBrk="1" hangingPunct="1"/>
            <a:r>
              <a:rPr lang="ru-RU" sz="2400" smtClean="0"/>
              <a:t>Налог на прибыль А=405*20%=81 (в ФБ-1,62, в РБ-14,58)</a:t>
            </a:r>
          </a:p>
          <a:p>
            <a:pPr eaLnBrk="1" hangingPunct="1"/>
            <a:r>
              <a:rPr lang="ru-RU" sz="2400" smtClean="0"/>
              <a:t>Чистая прибыль=405-81=324тыс.руб.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Задача 2</a:t>
            </a:r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 bwMode="auto">
          <a:xfrm>
            <a:off x="1042988" y="1557338"/>
            <a:ext cx="7777162" cy="45259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400" smtClean="0"/>
              <a:t>Выручка =5000*0,8+7000*0,7=8900</a:t>
            </a:r>
          </a:p>
          <a:p>
            <a:pPr eaLnBrk="1" hangingPunct="1"/>
            <a:r>
              <a:rPr lang="ru-RU" sz="2400" smtClean="0"/>
              <a:t>Себестоимость =5000*0,5+ 7000*0,4=5300 +1800= 7100</a:t>
            </a:r>
          </a:p>
          <a:p>
            <a:pPr eaLnBrk="1" hangingPunct="1"/>
            <a:r>
              <a:rPr lang="ru-RU" sz="2400" smtClean="0"/>
              <a:t>Валовая прибыль =8900-7100=1800</a:t>
            </a:r>
          </a:p>
          <a:p>
            <a:pPr eaLnBrk="1" hangingPunct="1"/>
            <a:r>
              <a:rPr lang="ru-RU" sz="2400" smtClean="0"/>
              <a:t>Прибыль от продаж =1800-225-327=1248</a:t>
            </a:r>
          </a:p>
          <a:p>
            <a:pPr eaLnBrk="1" hangingPunct="1"/>
            <a:r>
              <a:rPr lang="ru-RU" sz="2400" smtClean="0"/>
              <a:t>Прибыль до н/о А=1248+122-215=1155</a:t>
            </a:r>
          </a:p>
          <a:p>
            <a:pPr eaLnBrk="1" hangingPunct="1"/>
            <a:r>
              <a:rPr lang="ru-RU" sz="2400" smtClean="0"/>
              <a:t>Налог на прибыль А=1155*20%=231 (в ФБ-23,1, в РБ-207,9)</a:t>
            </a:r>
          </a:p>
          <a:p>
            <a:pPr eaLnBrk="1" hangingPunct="1"/>
            <a:r>
              <a:rPr lang="ru-RU" sz="2400" smtClean="0"/>
              <a:t>Чистая прибыль=1155-231=924тыс.руб</a:t>
            </a:r>
            <a:r>
              <a:rPr lang="ru-RU" smtClean="0"/>
              <a:t>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Задача 3.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 bwMode="auto">
          <a:xfrm>
            <a:off x="1258888" y="1600200"/>
            <a:ext cx="7427912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800" smtClean="0"/>
              <a:t>Выручка=8000*0,190+5000*0,250=1520+1250=2770</a:t>
            </a:r>
          </a:p>
          <a:p>
            <a:pPr eaLnBrk="1" hangingPunct="1"/>
            <a:r>
              <a:rPr lang="ru-RU" sz="2800" smtClean="0"/>
              <a:t>Себестоимость=8000*0,12+5000*0,17+55+40=1905</a:t>
            </a:r>
          </a:p>
          <a:p>
            <a:pPr eaLnBrk="1" hangingPunct="1"/>
            <a:r>
              <a:rPr lang="ru-RU" sz="2800" smtClean="0"/>
              <a:t>Валовая прибыль=2770-1905=865</a:t>
            </a:r>
          </a:p>
          <a:p>
            <a:pPr eaLnBrk="1" hangingPunct="1"/>
            <a:r>
              <a:rPr lang="ru-RU" sz="2800" smtClean="0"/>
              <a:t>Прибыль от продаж=865-115-90=660</a:t>
            </a:r>
          </a:p>
          <a:p>
            <a:pPr eaLnBrk="1" hangingPunct="1"/>
            <a:r>
              <a:rPr lang="ru-RU" sz="2800" smtClean="0"/>
              <a:t>Прибыль до н/о А=660+60-150=570</a:t>
            </a:r>
          </a:p>
          <a:p>
            <a:pPr eaLnBrk="1" hangingPunct="1"/>
            <a:r>
              <a:rPr lang="ru-RU" sz="2800" smtClean="0"/>
              <a:t>Налог на прибыль А=570*20%=114 (в ФБ-11,4, в РБ-102,6)</a:t>
            </a:r>
          </a:p>
          <a:p>
            <a:pPr eaLnBrk="1" hangingPunct="1"/>
            <a:r>
              <a:rPr lang="ru-RU" sz="2800" smtClean="0"/>
              <a:t>Чистая прибыль=570-1</a:t>
            </a:r>
            <a:r>
              <a:rPr lang="ru-RU" smtClean="0"/>
              <a:t>14=456тыс.руб.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369</Words>
  <Application>Microsoft Office PowerPoint</Application>
  <PresentationFormat>Экран (4:3)</PresentationFormat>
  <Paragraphs>80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Тема занятия:</vt:lpstr>
      <vt:lpstr>Презентация PowerPoint</vt:lpstr>
      <vt:lpstr>Презентация PowerPoint</vt:lpstr>
      <vt:lpstr>Презентация PowerPoint</vt:lpstr>
      <vt:lpstr>ФИЗКУЛЬТМИНУТКА</vt:lpstr>
      <vt:lpstr>Задача 1</vt:lpstr>
      <vt:lpstr>Задача 2</vt:lpstr>
      <vt:lpstr>Задача 3.</vt:lpstr>
      <vt:lpstr>Бюджет Тюменской области</vt:lpstr>
      <vt:lpstr>Задание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Админ</cp:lastModifiedBy>
  <cp:revision>23</cp:revision>
  <dcterms:created xsi:type="dcterms:W3CDTF">2014-11-07T17:01:55Z</dcterms:created>
  <dcterms:modified xsi:type="dcterms:W3CDTF">2017-05-24T16:41:49Z</dcterms:modified>
</cp:coreProperties>
</file>