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3105"/>
    <a:srgbClr val="512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муза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611560" y="764704"/>
            <a:ext cx="2476229" cy="53285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4CA9-8262-4F91-88D9-C9A29CAD7B06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CFE66-EB06-4C47-997C-3EE4B633C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4CA9-8262-4F91-88D9-C9A29CAD7B06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CFE66-EB06-4C47-997C-3EE4B633C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4CA9-8262-4F91-88D9-C9A29CAD7B06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CFE66-EB06-4C47-997C-3EE4B633C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4CA9-8262-4F91-88D9-C9A29CAD7B06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CFE66-EB06-4C47-997C-3EE4B633C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C:\Documents and Settings\Ирина Алексеевна\Мои документы\Мои рисунки\Акрополь стилизов. 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1578577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4CA9-8262-4F91-88D9-C9A29CAD7B06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CFE66-EB06-4C47-997C-3EE4B633C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4CA9-8262-4F91-88D9-C9A29CAD7B06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CFE66-EB06-4C47-997C-3EE4B633C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4CA9-8262-4F91-88D9-C9A29CAD7B06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CFE66-EB06-4C47-997C-3EE4B633C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4CA9-8262-4F91-88D9-C9A29CAD7B06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CFE66-EB06-4C47-997C-3EE4B633C61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11" descr="C:\Documents and Settings\Ирина Алексеевна\Мои документы\Мои рисунки\Акрополь стилизов. 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1" y="548680"/>
            <a:ext cx="2455563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4CA9-8262-4F91-88D9-C9A29CAD7B06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CFE66-EB06-4C47-997C-3EE4B633C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4CA9-8262-4F91-88D9-C9A29CAD7B06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CFE66-EB06-4C47-997C-3EE4B633C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4CA9-8262-4F91-88D9-C9A29CAD7B06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CFE66-EB06-4C47-997C-3EE4B633C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4CA9-8262-4F91-88D9-C9A29CAD7B06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CFE66-EB06-4C47-997C-3EE4B633C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179512" y="6165304"/>
            <a:ext cx="1331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b="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Олифирова</a:t>
            </a:r>
            <a:r>
              <a:rPr lang="ru-RU" sz="1100" b="0" dirty="0" smtClean="0">
                <a:solidFill>
                  <a:srgbClr val="542804"/>
                </a:solidFill>
                <a:latin typeface="Monotype Corsiva" pitchFamily="66" charset="0"/>
              </a:rPr>
              <a:t> </a:t>
            </a:r>
            <a:r>
              <a:rPr lang="ru-RU" sz="1100" b="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Т.И. </a:t>
            </a:r>
            <a:endParaRPr lang="ru-RU" sz="1100" b="0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http://img0.liveinternet.ru/images/attach/b/4/104/210/104210872_large_olivka03.png"/>
          <p:cNvPicPr/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96336" y="5733256"/>
            <a:ext cx="1008112" cy="607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A4CA9-8262-4F91-88D9-C9A29CAD7B06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CFE66-EB06-4C47-997C-3EE4B633C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73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s://www.weblancer.net/download/80578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www.weblancer.net/download/80578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www.weblancer.net/download/80578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s://www.weblancer.net/download/80578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411760" y="1268760"/>
            <a:ext cx="49685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Gungsuh" pitchFamily="18" charset="-127"/>
                <a:ea typeface="Gungsuh" pitchFamily="18" charset="-127"/>
                <a:cs typeface="Gautami" pitchFamily="34" charset="0"/>
              </a:rPr>
              <a:t>Олимпиада 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Gungsuh" pitchFamily="18" charset="-127"/>
                <a:ea typeface="Gungsuh" pitchFamily="18" charset="-127"/>
                <a:cs typeface="Gautami" pitchFamily="34" charset="0"/>
              </a:rPr>
              <a:t>по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Gungsuh" pitchFamily="18" charset="-127"/>
                <a:ea typeface="Gungsuh" pitchFamily="18" charset="-127"/>
                <a:cs typeface="Gautami" pitchFamily="34" charset="0"/>
              </a:rPr>
              <a:t>дисциплине</a:t>
            </a:r>
          </a:p>
          <a:p>
            <a:pPr algn="ctr"/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Gungsuh" pitchFamily="18" charset="-127"/>
                <a:ea typeface="Gungsuh" pitchFamily="18" charset="-127"/>
                <a:cs typeface="Gautami" pitchFamily="34" charset="0"/>
              </a:rPr>
              <a:t>Экономика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Gungsuh" pitchFamily="18" charset="-127"/>
                <a:ea typeface="Gungsuh" pitchFamily="18" charset="-127"/>
                <a:cs typeface="Gautami" pitchFamily="34" charset="0"/>
              </a:rPr>
              <a:t>организации</a:t>
            </a:r>
          </a:p>
          <a:p>
            <a:pPr algn="ctr"/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Gungsuh" pitchFamily="18" charset="-127"/>
                <a:ea typeface="Gungsuh" pitchFamily="18" charset="-127"/>
                <a:cs typeface="Gautami" pitchFamily="34" charset="0"/>
              </a:rPr>
              <a:t>Олимпиада 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  <a:latin typeface="Gungsuh" pitchFamily="18" charset="-127"/>
              <a:ea typeface="Gungsuh" pitchFamily="18" charset="-127"/>
              <a:cs typeface="Gautami" pitchFamily="34" charset="0"/>
            </a:endParaRP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Gungsuh" pitchFamily="18" charset="-127"/>
                <a:ea typeface="Gungsuh" pitchFamily="18" charset="-127"/>
                <a:cs typeface="Gautami" pitchFamily="34" charset="0"/>
              </a:rPr>
              <a:t>«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Gungsuh" pitchFamily="18" charset="-127"/>
                <a:ea typeface="Gungsuh" pitchFamily="18" charset="-127"/>
                <a:cs typeface="Gautami" pitchFamily="34" charset="0"/>
              </a:rPr>
              <a:t>Моя экономическая грамотность»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В уставе предприятия НЕ указывается информация о…</a:t>
            </a:r>
          </a:p>
          <a:p>
            <a:pPr marL="0" indent="0">
              <a:buNone/>
            </a:pPr>
            <a:r>
              <a:rPr lang="ru-RU" dirty="0" smtClean="0"/>
              <a:t>1)</a:t>
            </a:r>
            <a:r>
              <a:rPr lang="ru-RU" dirty="0"/>
              <a:t>	учредителях</a:t>
            </a:r>
          </a:p>
          <a:p>
            <a:pPr marL="0" indent="0">
              <a:buNone/>
            </a:pPr>
            <a:r>
              <a:rPr lang="ru-RU" dirty="0" smtClean="0"/>
              <a:t>2)</a:t>
            </a:r>
            <a:r>
              <a:rPr lang="ru-RU" dirty="0"/>
              <a:t>	видах деятельности</a:t>
            </a:r>
          </a:p>
          <a:p>
            <a:pPr marL="0" indent="0">
              <a:buNone/>
            </a:pPr>
            <a:r>
              <a:rPr lang="ru-RU" dirty="0"/>
              <a:t>3)	номенклатуре выпускаемой продукции</a:t>
            </a:r>
          </a:p>
          <a:p>
            <a:pPr marL="0" indent="0">
              <a:buNone/>
            </a:pPr>
            <a:r>
              <a:rPr lang="ru-RU" dirty="0"/>
              <a:t>4)	руководителях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96994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К функциям управления относят…</a:t>
            </a:r>
          </a:p>
          <a:p>
            <a:pPr marL="0" indent="0">
              <a:buNone/>
            </a:pPr>
            <a:r>
              <a:rPr lang="ru-RU" dirty="0"/>
              <a:t>1)	управление привлечением инвестиций</a:t>
            </a:r>
          </a:p>
          <a:p>
            <a:pPr marL="0" indent="0">
              <a:buNone/>
            </a:pPr>
            <a:r>
              <a:rPr lang="ru-RU" dirty="0"/>
              <a:t>2)	планирование, организацию, мотивацию, контроль</a:t>
            </a:r>
          </a:p>
          <a:p>
            <a:pPr marL="0" indent="0">
              <a:buNone/>
            </a:pPr>
            <a:r>
              <a:rPr lang="ru-RU" dirty="0"/>
              <a:t>3)	управление кадровым составом предприятия</a:t>
            </a:r>
          </a:p>
          <a:p>
            <a:pPr marL="0" indent="0">
              <a:buNone/>
            </a:pPr>
            <a:r>
              <a:rPr lang="ru-RU" dirty="0"/>
              <a:t>4)	управление технологическим режимом производства продукции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87861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 9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Что НЕ является инновацией?</a:t>
            </a:r>
          </a:p>
          <a:p>
            <a:pPr marL="0" indent="0">
              <a:buNone/>
            </a:pPr>
            <a:r>
              <a:rPr lang="ru-RU" dirty="0"/>
              <a:t>1)	объект новой техники</a:t>
            </a:r>
          </a:p>
          <a:p>
            <a:pPr marL="0" indent="0">
              <a:buNone/>
            </a:pPr>
            <a:r>
              <a:rPr lang="ru-RU" dirty="0"/>
              <a:t>2)	новая система стимулирования</a:t>
            </a:r>
          </a:p>
          <a:p>
            <a:pPr marL="0" indent="0">
              <a:buNone/>
            </a:pPr>
            <a:r>
              <a:rPr lang="ru-RU" dirty="0"/>
              <a:t>3)	фундаментальная научная идея</a:t>
            </a:r>
          </a:p>
          <a:p>
            <a:pPr marL="0" indent="0">
              <a:buNone/>
            </a:pPr>
            <a:r>
              <a:rPr lang="ru-RU" dirty="0"/>
              <a:t>4)	новый товар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50840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b="1" dirty="0" smtClean="0"/>
              <a:t>В </a:t>
            </a:r>
            <a:r>
              <a:rPr lang="ru-RU" b="1" dirty="0"/>
              <a:t>состав оборотных производственных фондов предприятия входят материально-вещественные элементы:</a:t>
            </a:r>
          </a:p>
          <a:p>
            <a:pPr marL="0" indent="0">
              <a:buNone/>
            </a:pPr>
            <a:r>
              <a:rPr lang="ru-RU" dirty="0"/>
              <a:t>1)	готовая продукция, денежные средства в кассе, на расчетном счету предприятия</a:t>
            </a:r>
          </a:p>
          <a:p>
            <a:pPr marL="0" indent="0">
              <a:buNone/>
            </a:pPr>
            <a:r>
              <a:rPr lang="ru-RU" dirty="0"/>
              <a:t>2)	прибыль предприятия, задолженность поставщикам</a:t>
            </a:r>
          </a:p>
          <a:p>
            <a:pPr marL="0" indent="0">
              <a:buNone/>
            </a:pPr>
            <a:r>
              <a:rPr lang="ru-RU" dirty="0"/>
              <a:t>3)	производственные запасы сырья, материалов, полуфабрикатов, покупных изделий, запасных частей, топлива, незавершенное производство, расходы будущих периодов</a:t>
            </a:r>
          </a:p>
          <a:p>
            <a:pPr marL="0" indent="0">
              <a:buNone/>
            </a:pPr>
            <a:r>
              <a:rPr lang="ru-RU" dirty="0"/>
              <a:t>4)	станки, агрегаты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7371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№11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9918327"/>
              </p:ext>
            </p:extLst>
          </p:nvPr>
        </p:nvGraphicFramePr>
        <p:xfrm>
          <a:off x="539552" y="2492896"/>
          <a:ext cx="8136905" cy="38164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91405"/>
                <a:gridCol w="2114039"/>
                <a:gridCol w="2114039"/>
                <a:gridCol w="1617422"/>
              </a:tblGrid>
              <a:tr h="7632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Показатели 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Предприятие 1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Предприятие 2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Предприятие 3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632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Объем продукции, тыс. рублей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1595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1820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1920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898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Среднегодовая полная стоимость основных производственных фондов, тыс. рублей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1290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1340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1640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40768"/>
            <a:ext cx="655272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03415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620688"/>
            <a:ext cx="5904656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Вопрос </a:t>
            </a:r>
            <a:r>
              <a:rPr lang="ru-RU" sz="2800" b="1" dirty="0"/>
              <a:t>№</a:t>
            </a:r>
            <a:r>
              <a:rPr lang="ru-RU" sz="2800" b="1" dirty="0" smtClean="0"/>
              <a:t>12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В каком году  на данном   предприятии эффективно используются оборотные средства </a:t>
            </a:r>
            <a:br>
              <a:rPr lang="ru-RU" sz="2800" b="1" dirty="0"/>
            </a:br>
            <a:endParaRPr lang="ru-RU" sz="2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6685984"/>
              </p:ext>
            </p:extLst>
          </p:nvPr>
        </p:nvGraphicFramePr>
        <p:xfrm>
          <a:off x="467544" y="2204865"/>
          <a:ext cx="8136904" cy="42484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2018"/>
                <a:gridCol w="2712018"/>
                <a:gridCol w="2712868"/>
              </a:tblGrid>
              <a:tr h="6763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Показатели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2016 год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2017 год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975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Среднегодовой остаток оборотных средств, </a:t>
                      </a:r>
                      <a:r>
                        <a:rPr lang="ru-RU" sz="2400" dirty="0" err="1">
                          <a:effectLst/>
                        </a:rPr>
                        <a:t>тыс.руб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2375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2600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527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Объём реализации , тыс.руб.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47500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62400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217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Количество дней в году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360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360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84794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внимание!</a:t>
            </a:r>
            <a:endParaRPr lang="ru-RU" sz="8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0477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/>
              <a:t>Целью проведения Олимпиады по Экономике организации является: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стимулирование </a:t>
            </a:r>
            <a:r>
              <a:rPr lang="ru-RU" dirty="0"/>
              <a:t>дальнейшего профессионального образования обучающихся колледжа,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привлечение </a:t>
            </a:r>
            <a:r>
              <a:rPr lang="ru-RU" dirty="0"/>
              <a:t>наиболее активной части обучающихся к участию в самостоятельных научных исследованиях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активизация </a:t>
            </a:r>
            <a:r>
              <a:rPr lang="ru-RU" dirty="0"/>
              <a:t>творческой деятельности преподавателей,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внедрение </a:t>
            </a:r>
            <a:r>
              <a:rPr lang="ru-RU" dirty="0"/>
              <a:t>в учебный процесс инновационных технологий.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764704"/>
            <a:ext cx="67687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процессе выполнения обучающимися олимпиадных заданий вырабатываются общие и профессиональные компетенции:</a:t>
            </a:r>
          </a:p>
          <a:p>
            <a:r>
              <a:rPr lang="ru-RU" dirty="0"/>
              <a:t>ОК  1.  Понимать  сущность  и  социальную  значимость  своей  будущей  профессии,  проявлять  к  ней устойчивый интерес.</a:t>
            </a:r>
          </a:p>
          <a:p>
            <a:r>
              <a:rPr lang="ru-RU" dirty="0"/>
              <a:t>ОК 2. Организовывать собственную деятельность, выбирать типовые методы и способы выполнения профессиональных задач, оценивать их эффективность и качество.</a:t>
            </a:r>
          </a:p>
          <a:p>
            <a:r>
              <a:rPr lang="ru-RU" dirty="0"/>
              <a:t>ОК  4.  Осуществлять  поиск  и  использование  информации,  необходимой  для  эффективного выполнения профессиональных задач, профессионального и личностного развития.</a:t>
            </a:r>
          </a:p>
          <a:p>
            <a:r>
              <a:rPr lang="ru-RU" dirty="0"/>
              <a:t>ПК 1.3. Осуществлять расчетное обслуживание счетов бюджетов различных уровней.</a:t>
            </a:r>
          </a:p>
          <a:p>
            <a:r>
              <a:rPr lang="ru-RU" dirty="0"/>
              <a:t>ПК 1.5. Осуществлять международные расчеты по экспортно -импортным операциям.</a:t>
            </a:r>
          </a:p>
          <a:p>
            <a:r>
              <a:rPr lang="ru-RU" dirty="0"/>
              <a:t>ПК 2.1. Оценивать кредитоспособность клиентов.</a:t>
            </a:r>
          </a:p>
          <a:p>
            <a:r>
              <a:rPr lang="ru-RU" dirty="0"/>
              <a:t>ПК 2.4. Проводить операции на рынке межбанковских кредитов.</a:t>
            </a:r>
          </a:p>
          <a:p>
            <a:r>
              <a:rPr lang="ru-RU" dirty="0"/>
              <a:t>ПК 2.5. Формировать и регулировать резервы на возможные потери по кредитам.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/>
              <a:t>Под «спекуляцией» понимается:</a:t>
            </a:r>
          </a:p>
          <a:p>
            <a:pPr marL="0" indent="0">
              <a:buNone/>
            </a:pPr>
            <a:r>
              <a:rPr lang="ru-RU" dirty="0" smtClean="0"/>
              <a:t>1) </a:t>
            </a:r>
            <a:r>
              <a:rPr lang="ru-RU" dirty="0"/>
              <a:t>продажа нелегальной продукции;</a:t>
            </a:r>
          </a:p>
          <a:p>
            <a:pPr marL="0" indent="0">
              <a:buNone/>
            </a:pPr>
            <a:r>
              <a:rPr lang="ru-RU" dirty="0"/>
              <a:t>2) продажа продукции, характеризуемой заведомо ложными качествами;</a:t>
            </a:r>
          </a:p>
          <a:p>
            <a:pPr marL="0" indent="0">
              <a:buNone/>
            </a:pPr>
            <a:r>
              <a:rPr lang="ru-RU" dirty="0"/>
              <a:t>3) покупка какого-либо товара с целью его перепродажи по более высокой цене;</a:t>
            </a:r>
          </a:p>
          <a:p>
            <a:pPr marL="0" indent="0">
              <a:buNone/>
            </a:pPr>
            <a:r>
              <a:rPr lang="ru-RU" dirty="0"/>
              <a:t>4) любое из вышеперечисленных утверждений.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72721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pPr marL="0" indent="0" algn="just">
              <a:buNone/>
            </a:pPr>
            <a:r>
              <a:rPr lang="ru-RU" b="1" dirty="0" smtClean="0"/>
              <a:t>Укажите </a:t>
            </a:r>
            <a:r>
              <a:rPr lang="ru-RU" b="1" dirty="0"/>
              <a:t>продукты, которые возможно (в промышленных масштабах) целиком произвести в России из отечественного сырья на российских предприятиях:</a:t>
            </a:r>
          </a:p>
          <a:p>
            <a:pPr marL="0" indent="0">
              <a:buNone/>
            </a:pPr>
            <a:r>
              <a:rPr lang="ru-RU" dirty="0"/>
              <a:t>1)	горький шоколад</a:t>
            </a:r>
          </a:p>
          <a:p>
            <a:pPr marL="0" indent="0">
              <a:buNone/>
            </a:pPr>
            <a:r>
              <a:rPr lang="ru-RU" dirty="0"/>
              <a:t>2)	льняная рубашка</a:t>
            </a:r>
          </a:p>
          <a:p>
            <a:pPr marL="0" indent="0">
              <a:buNone/>
            </a:pPr>
            <a:r>
              <a:rPr lang="ru-RU" dirty="0"/>
              <a:t>3)	оливковое масло</a:t>
            </a:r>
          </a:p>
          <a:p>
            <a:pPr marL="0" indent="0">
              <a:buNone/>
            </a:pPr>
            <a:r>
              <a:rPr lang="ru-RU" dirty="0" smtClean="0"/>
              <a:t>4)</a:t>
            </a:r>
            <a:r>
              <a:rPr lang="ru-RU" dirty="0"/>
              <a:t>	ситцевый платок</a:t>
            </a:r>
          </a:p>
          <a:p>
            <a:pPr marL="0" indent="0">
              <a:buNone/>
            </a:pPr>
            <a:r>
              <a:rPr lang="ru-RU" dirty="0"/>
              <a:t>5)	пальмовое масло</a:t>
            </a:r>
          </a:p>
          <a:p>
            <a:pPr marL="0" indent="0">
              <a:buNone/>
            </a:pPr>
            <a:r>
              <a:rPr lang="ru-RU" dirty="0"/>
              <a:t>6)	натуральная хлопковая вата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4789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Под </a:t>
            </a:r>
            <a:r>
              <a:rPr lang="ru-RU" b="1" dirty="0"/>
              <a:t>экономикой предприятия  понимается:</a:t>
            </a:r>
          </a:p>
          <a:p>
            <a:pPr marL="0" indent="0">
              <a:buNone/>
            </a:pPr>
            <a:r>
              <a:rPr lang="ru-RU" dirty="0"/>
              <a:t>1) система регулирования хозяйствования;</a:t>
            </a:r>
          </a:p>
          <a:p>
            <a:pPr marL="0" indent="0">
              <a:buNone/>
            </a:pPr>
            <a:r>
              <a:rPr lang="ru-RU" dirty="0"/>
              <a:t>2) система экономических отношений по поводу результатов производства;</a:t>
            </a:r>
          </a:p>
          <a:p>
            <a:pPr marL="0" indent="0">
              <a:buNone/>
            </a:pPr>
            <a:r>
              <a:rPr lang="ru-RU" dirty="0"/>
              <a:t>3)  совокупность  факторов  производства,  непроизводственных  факторов,  фондов  обращения,  нематериальных  фондов,  доходов  и  прибыли,  полученных  в  результате реализации продукции и оказания различных услуг;</a:t>
            </a:r>
          </a:p>
          <a:p>
            <a:pPr marL="0" indent="0">
              <a:buNone/>
            </a:pPr>
            <a:r>
              <a:rPr lang="ru-RU" dirty="0"/>
              <a:t>4) все ответы верны.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2468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Какой </a:t>
            </a:r>
            <a:r>
              <a:rPr lang="ru-RU" b="1" dirty="0"/>
              <a:t>из этапов в процессе создания предприятия является  определяющим? </a:t>
            </a:r>
          </a:p>
          <a:p>
            <a:pPr marL="0" indent="0">
              <a:buNone/>
            </a:pPr>
            <a:r>
              <a:rPr lang="ru-RU" dirty="0"/>
              <a:t>1) выбор места расположения предприятия</a:t>
            </a:r>
          </a:p>
          <a:p>
            <a:pPr marL="0" indent="0">
              <a:buNone/>
            </a:pPr>
            <a:r>
              <a:rPr lang="ru-RU" dirty="0"/>
              <a:t>2) изучение рынка, на удовлетворение потребностей которого нацелено предприятие</a:t>
            </a:r>
          </a:p>
          <a:p>
            <a:pPr marL="0" indent="0">
              <a:buNone/>
            </a:pPr>
            <a:r>
              <a:rPr lang="ru-RU" dirty="0"/>
              <a:t>3) изготовление печатей</a:t>
            </a:r>
          </a:p>
          <a:p>
            <a:pPr marL="0" indent="0">
              <a:buNone/>
            </a:pPr>
            <a:r>
              <a:rPr lang="ru-RU" dirty="0"/>
              <a:t>4) разработка учредительных документов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434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К </a:t>
            </a:r>
            <a:r>
              <a:rPr lang="ru-RU" b="1" dirty="0"/>
              <a:t>малым организациям в РБ относятся коммерческие организации со средней численностью работников за год…</a:t>
            </a:r>
          </a:p>
          <a:p>
            <a:pPr marL="0" indent="0">
              <a:buNone/>
            </a:pPr>
            <a:r>
              <a:rPr lang="ru-RU" dirty="0"/>
              <a:t>1) от 16 до 100 чел</a:t>
            </a:r>
          </a:p>
          <a:p>
            <a:pPr marL="0" indent="0">
              <a:buNone/>
            </a:pPr>
            <a:r>
              <a:rPr lang="ru-RU" dirty="0"/>
              <a:t>2) от 50 до 100 чел</a:t>
            </a:r>
          </a:p>
          <a:p>
            <a:pPr marL="0" indent="0">
              <a:buNone/>
            </a:pPr>
            <a:r>
              <a:rPr lang="ru-RU" dirty="0"/>
              <a:t>3) от 16 до 250 чел</a:t>
            </a:r>
          </a:p>
          <a:p>
            <a:pPr marL="0" indent="0">
              <a:buNone/>
            </a:pPr>
            <a:r>
              <a:rPr lang="ru-RU" dirty="0"/>
              <a:t>4) от 16 до 30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57265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/>
              <a:t>Что из нижеперечисленного не относится к экономическим методам государственного регулирования деятельности предприятия?</a:t>
            </a:r>
          </a:p>
          <a:p>
            <a:pPr marL="0" indent="0">
              <a:buNone/>
            </a:pPr>
            <a:r>
              <a:rPr lang="ru-RU" dirty="0"/>
              <a:t>1) налоговая политика</a:t>
            </a:r>
          </a:p>
          <a:p>
            <a:pPr marL="0" indent="0">
              <a:buNone/>
            </a:pPr>
            <a:r>
              <a:rPr lang="ru-RU" dirty="0"/>
              <a:t>2) финансово-кредитная политика</a:t>
            </a:r>
          </a:p>
          <a:p>
            <a:pPr marL="0" indent="0">
              <a:buNone/>
            </a:pPr>
            <a:r>
              <a:rPr lang="ru-RU" dirty="0"/>
              <a:t>3) регулирование ценообразования</a:t>
            </a:r>
          </a:p>
          <a:p>
            <a:pPr marL="0" indent="0">
              <a:buNone/>
            </a:pPr>
            <a:r>
              <a:rPr lang="ru-RU" dirty="0"/>
              <a:t>4) инвестиционная политика</a:t>
            </a:r>
          </a:p>
          <a:p>
            <a:pPr marL="0" indent="0">
              <a:buNone/>
            </a:pPr>
            <a:r>
              <a:rPr lang="ru-RU" dirty="0"/>
              <a:t>5) лицензирование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60488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4B24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537</Words>
  <Application>Microsoft Office PowerPoint</Application>
  <PresentationFormat>Экран (4:3)</PresentationFormat>
  <Paragraphs>112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Целью проведения Олимпиады по Экономике организации является: </vt:lpstr>
      <vt:lpstr>Презентация PowerPoint</vt:lpstr>
      <vt:lpstr>Вопрос №1</vt:lpstr>
      <vt:lpstr>Вопрос №2</vt:lpstr>
      <vt:lpstr>Вопрос №3</vt:lpstr>
      <vt:lpstr>Вопрос №4</vt:lpstr>
      <vt:lpstr>Вопрос №5</vt:lpstr>
      <vt:lpstr>Вопрос №6</vt:lpstr>
      <vt:lpstr>Вопрос №7</vt:lpstr>
      <vt:lpstr>Вопрос №8</vt:lpstr>
      <vt:lpstr>Вопрос № 9</vt:lpstr>
      <vt:lpstr>Вопрос №10</vt:lpstr>
      <vt:lpstr>Вопрос №11</vt:lpstr>
      <vt:lpstr>   Вопрос №12 В каком году  на данном   предприятии эффективно используются оборотные средства 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Админ</cp:lastModifiedBy>
  <cp:revision>34</cp:revision>
  <dcterms:created xsi:type="dcterms:W3CDTF">2015-11-27T03:36:55Z</dcterms:created>
  <dcterms:modified xsi:type="dcterms:W3CDTF">2017-11-19T14:31:06Z</dcterms:modified>
</cp:coreProperties>
</file>