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9"/>
  </p:notesMasterIdLst>
  <p:sldIdLst>
    <p:sldId id="257" r:id="rId2"/>
    <p:sldId id="258" r:id="rId3"/>
    <p:sldId id="296" r:id="rId4"/>
    <p:sldId id="259" r:id="rId5"/>
    <p:sldId id="260" r:id="rId6"/>
    <p:sldId id="264" r:id="rId7"/>
    <p:sldId id="265" r:id="rId8"/>
    <p:sldId id="261" r:id="rId9"/>
    <p:sldId id="262" r:id="rId10"/>
    <p:sldId id="268" r:id="rId11"/>
    <p:sldId id="267" r:id="rId12"/>
    <p:sldId id="266" r:id="rId13"/>
    <p:sldId id="269" r:id="rId14"/>
    <p:sldId id="270" r:id="rId15"/>
    <p:sldId id="271" r:id="rId16"/>
    <p:sldId id="274" r:id="rId17"/>
    <p:sldId id="278" r:id="rId18"/>
    <p:sldId id="279" r:id="rId19"/>
    <p:sldId id="280" r:id="rId20"/>
    <p:sldId id="301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302" r:id="rId37"/>
    <p:sldId id="299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CF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49" autoAdjust="0"/>
    <p:restoredTop sz="94660"/>
  </p:normalViewPr>
  <p:slideViewPr>
    <p:cSldViewPr>
      <p:cViewPr varScale="1">
        <p:scale>
          <a:sx n="65" d="100"/>
          <a:sy n="65" d="100"/>
        </p:scale>
        <p:origin x="136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3FE80-4978-4F7B-9BE1-DD3EE7DAD06F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29DB4-7EC7-4114-91AC-0EB6970A93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728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6C951408-6B33-4371-9405-BD4055732928}" type="slidenum">
              <a:rPr lang="ru-RU" sz="1200" kern="120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z="12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29DB4-7EC7-4114-91AC-0EB6970A936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29DB4-7EC7-4114-91AC-0EB6970A936B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29DB4-7EC7-4114-91AC-0EB6970A936B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29DB4-7EC7-4114-91AC-0EB6970A936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29DB4-7EC7-4114-91AC-0EB6970A936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29DB4-7EC7-4114-91AC-0EB6970A936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29DB4-7EC7-4114-91AC-0EB6970A936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29DB4-7EC7-4114-91AC-0EB6970A936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29DB4-7EC7-4114-91AC-0EB6970A936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29DB4-7EC7-4114-91AC-0EB6970A936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29DB4-7EC7-4114-91AC-0EB6970A936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41613E34-BB9B-42BA-8FE4-78C8B339AA86}" type="datetime1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21.12.2018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95CD4715-31AD-4634-A4D4-C4F6B44C20FB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65E8BFA1-BCE1-4C6B-8AFA-07D23296129D}" type="datetime1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21.12.2018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AA669796-9294-4685-9C47-03F36942E23B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5A008766-DD45-4C03-AB09-083F6ACE8358}" type="datetime1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21.12.2018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6D551A30-0ACA-4AD4-AB27-D7C4D89B24A0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D27D629F-E096-46B6-B996-F989F01D3021}" type="datetime1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21.12.2018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BBCCCE6F-2FD3-4312-AD3A-E2A138DE4F37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48F685F9-436B-44AD-90CB-660ECE09E7F8}" type="datetime1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21.12.2018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69193A98-BC9C-4206-BBE4-598B67FBA505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A7A65535-3C36-4D13-BFF3-EEFDFAD76E17}" type="datetime1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21.12.2018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560301E6-CCEE-444E-933F-88CCCD4F6DCF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F774914F-A222-4C55-8059-31FBBD8BB66E}" type="datetime1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21.12.2018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6010B028-7886-4A7D-8A40-0076D6B9ADE0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021E9B8A-ECFB-472A-8EDD-12C5182F2ACF}" type="datetime1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21.12.2018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48B4C8E5-15CB-4595-B6A5-F1F68C26A0B3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0AC8F443-8026-40EA-8840-9F2121BD41C1}" type="datetime1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21.12.2018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34F53315-A820-4166-A7F0-DBF9E3FE0DED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6441DFFC-8CCA-4DCD-A76D-15A496D7E42A}" type="datetime1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21.12.2018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5605E870-FD13-4BEF-9F0B-573639A0E203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9E41CC87-00D2-4F3F-9473-AA2DD91FFA57}" type="datetime1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21.12.2018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7A3263EC-6160-4D8E-A01B-EBB6EEDBD820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rtl="0">
              <a:defRPr/>
            </a:pPr>
            <a:fld id="{F21B18E1-226D-447D-8836-977E5060ACB6}" type="datetime1">
              <a:rPr lang="ru-RU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>
                <a:defRPr/>
              </a:pPr>
              <a:t>21.12.2018</a:t>
            </a:fld>
            <a:endParaRPr lang="ru-RU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rtl="0">
              <a:defRPr/>
            </a:pPr>
            <a:endParaRPr lang="ru-RU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rtl="0">
              <a:defRPr/>
            </a:pPr>
            <a:fld id="{BE6BF334-8B8C-4585-AD7F-D75606B18DC4}" type="slidenum">
              <a:rPr lang="ru-RU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>
                <a:defRPr/>
              </a:pPr>
              <a:t>‹#›</a:t>
            </a:fld>
            <a:endParaRPr lang="ru-RU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39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000099" y="2428867"/>
            <a:ext cx="7558113" cy="1785945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Урок «Путешествие в страну Математики»</a:t>
            </a:r>
            <a:endParaRPr lang="ru-RU" b="1" dirty="0" smtClean="0">
              <a:solidFill>
                <a:srgbClr val="FF0000"/>
              </a:solidFill>
              <a:latin typeface="Cambria Math" pitchFamily="18" charset="0"/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50" y="4572000"/>
            <a:ext cx="6400800" cy="1752600"/>
          </a:xfrm>
        </p:spPr>
        <p:txBody>
          <a:bodyPr/>
          <a:lstStyle/>
          <a:p>
            <a:pPr eaLnBrk="1" hangingPunct="1"/>
            <a:endParaRPr lang="ru-RU" sz="24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405313" y="477838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429125" y="1143000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714750" y="1143000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714750" y="428625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524375" y="785813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571875" y="785813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071938" y="1285875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071938" y="357188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grpSp>
        <p:nvGrpSpPr>
          <p:cNvPr id="2" name="Овал 3"/>
          <p:cNvGrpSpPr>
            <a:grpSpLocks/>
          </p:cNvGrpSpPr>
          <p:nvPr/>
        </p:nvGrpSpPr>
        <p:grpSpPr bwMode="auto">
          <a:xfrm>
            <a:off x="3724275" y="457200"/>
            <a:ext cx="1139825" cy="1023938"/>
            <a:chOff x="2346" y="288"/>
            <a:chExt cx="718" cy="645"/>
          </a:xfrm>
        </p:grpSpPr>
        <p:pic>
          <p:nvPicPr>
            <p:cNvPr id="2060" name="Овал 3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346" y="288"/>
              <a:ext cx="718" cy="645"/>
            </a:xfrm>
            <a:prstGeom prst="rect">
              <a:avLst/>
            </a:prstGeom>
            <a:noFill/>
          </p:spPr>
        </p:pic>
        <p:sp>
          <p:nvSpPr>
            <p:cNvPr id="2061" name="Text Box 13"/>
            <p:cNvSpPr txBox="1">
              <a:spLocks noChangeArrowheads="1"/>
            </p:cNvSpPr>
            <p:nvPr/>
          </p:nvSpPr>
          <p:spPr bwMode="auto">
            <a:xfrm>
              <a:off x="2518" y="456"/>
              <a:ext cx="350" cy="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4400" b="1" kern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ea typeface="+mn-ea"/>
                  <a:cs typeface="+mn-cs"/>
                </a:rPr>
                <a:t>2</a:t>
              </a:r>
            </a:p>
          </p:txBody>
        </p:sp>
      </p:grpSp>
      <p:sp>
        <p:nvSpPr>
          <p:cNvPr id="18" name="Овал 17"/>
          <p:cNvSpPr/>
          <p:nvPr/>
        </p:nvSpPr>
        <p:spPr>
          <a:xfrm>
            <a:off x="1690688" y="835025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1714500" y="150018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1000125" y="150018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000125" y="785813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1785938" y="1143000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857250" y="1143000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1357313" y="1643063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357313" y="64293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grpSp>
        <p:nvGrpSpPr>
          <p:cNvPr id="3" name="Овал 25"/>
          <p:cNvGrpSpPr>
            <a:grpSpLocks/>
          </p:cNvGrpSpPr>
          <p:nvPr/>
        </p:nvGrpSpPr>
        <p:grpSpPr bwMode="auto">
          <a:xfrm>
            <a:off x="1011238" y="817563"/>
            <a:ext cx="1135062" cy="1017587"/>
            <a:chOff x="637" y="515"/>
            <a:chExt cx="715" cy="641"/>
          </a:xfrm>
        </p:grpSpPr>
        <p:pic>
          <p:nvPicPr>
            <p:cNvPr id="2071" name="Овал 25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37" y="515"/>
              <a:ext cx="715" cy="641"/>
            </a:xfrm>
            <a:prstGeom prst="rect">
              <a:avLst/>
            </a:prstGeom>
            <a:noFill/>
          </p:spPr>
        </p:pic>
        <p:sp>
          <p:nvSpPr>
            <p:cNvPr id="2072" name="Text Box 24"/>
            <p:cNvSpPr txBox="1">
              <a:spLocks noChangeArrowheads="1"/>
            </p:cNvSpPr>
            <p:nvPr/>
          </p:nvSpPr>
          <p:spPr bwMode="auto">
            <a:xfrm>
              <a:off x="808" y="681"/>
              <a:ext cx="350" cy="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4400" b="1" kern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ea typeface="+mn-ea"/>
                  <a:cs typeface="+mn-cs"/>
                </a:rPr>
                <a:t>4</a:t>
              </a:r>
            </a:p>
          </p:txBody>
        </p:sp>
      </p:grpSp>
      <p:sp>
        <p:nvSpPr>
          <p:cNvPr id="27" name="Овал 26"/>
          <p:cNvSpPr/>
          <p:nvPr/>
        </p:nvSpPr>
        <p:spPr>
          <a:xfrm>
            <a:off x="8405813" y="1406525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8429625" y="207168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7715250" y="207168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7715250" y="1357313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8501063" y="1714500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7572375" y="1714500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8072438" y="2214563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8072438" y="121443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grpSp>
        <p:nvGrpSpPr>
          <p:cNvPr id="4" name="Овал 34"/>
          <p:cNvGrpSpPr>
            <a:grpSpLocks/>
          </p:cNvGrpSpPr>
          <p:nvPr/>
        </p:nvGrpSpPr>
        <p:grpSpPr bwMode="auto">
          <a:xfrm>
            <a:off x="7699375" y="1420813"/>
            <a:ext cx="1139825" cy="1023937"/>
            <a:chOff x="4850" y="895"/>
            <a:chExt cx="718" cy="645"/>
          </a:xfrm>
        </p:grpSpPr>
        <p:pic>
          <p:nvPicPr>
            <p:cNvPr id="2082" name="Овал 34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850" y="895"/>
              <a:ext cx="718" cy="645"/>
            </a:xfrm>
            <a:prstGeom prst="rect">
              <a:avLst/>
            </a:prstGeom>
            <a:noFill/>
          </p:spPr>
        </p:pic>
        <p:sp>
          <p:nvSpPr>
            <p:cNvPr id="2083" name="Text Box 35"/>
            <p:cNvSpPr txBox="1">
              <a:spLocks noChangeArrowheads="1"/>
            </p:cNvSpPr>
            <p:nvPr/>
          </p:nvSpPr>
          <p:spPr bwMode="auto">
            <a:xfrm>
              <a:off x="5023" y="1062"/>
              <a:ext cx="350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4400" b="1" kern="120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ea typeface="+mn-ea"/>
                  <a:cs typeface="+mn-cs"/>
                </a:rPr>
                <a:t>5</a:t>
              </a:r>
            </a:p>
          </p:txBody>
        </p:sp>
      </p:grpSp>
      <p:sp>
        <p:nvSpPr>
          <p:cNvPr id="36" name="Овал 35"/>
          <p:cNvSpPr/>
          <p:nvPr/>
        </p:nvSpPr>
        <p:spPr>
          <a:xfrm rot="2585452">
            <a:off x="6340475" y="768350"/>
            <a:ext cx="169863" cy="4603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6357938" y="928688"/>
            <a:ext cx="46037" cy="2476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8" name="Овал 37"/>
          <p:cNvSpPr/>
          <p:nvPr/>
        </p:nvSpPr>
        <p:spPr>
          <a:xfrm rot="19933222">
            <a:off x="6692900" y="769938"/>
            <a:ext cx="46038" cy="3302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9" name="Овал 38"/>
          <p:cNvSpPr/>
          <p:nvPr/>
        </p:nvSpPr>
        <p:spPr>
          <a:xfrm rot="19221648" flipH="1">
            <a:off x="5402263" y="1706563"/>
            <a:ext cx="455612" cy="873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0" name="Овал 39"/>
          <p:cNvSpPr/>
          <p:nvPr/>
        </p:nvSpPr>
        <p:spPr>
          <a:xfrm rot="2352785" flipH="1">
            <a:off x="5319713" y="1398588"/>
            <a:ext cx="454025" cy="619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5786438" y="1571625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5715000" y="1785938"/>
            <a:ext cx="71438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5715000" y="1285875"/>
            <a:ext cx="71438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5286375" y="1571625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5" name="Овал 44"/>
          <p:cNvSpPr/>
          <p:nvPr/>
        </p:nvSpPr>
        <p:spPr>
          <a:xfrm rot="2585452">
            <a:off x="2635250" y="338138"/>
            <a:ext cx="169863" cy="444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6" name="Овал 45"/>
          <p:cNvSpPr/>
          <p:nvPr/>
        </p:nvSpPr>
        <p:spPr>
          <a:xfrm>
            <a:off x="2652713" y="498475"/>
            <a:ext cx="46037" cy="24606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7" name="Овал 46"/>
          <p:cNvSpPr/>
          <p:nvPr/>
        </p:nvSpPr>
        <p:spPr>
          <a:xfrm rot="19933222">
            <a:off x="2989263" y="338138"/>
            <a:ext cx="44450" cy="33178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8" name="Овал 47"/>
          <p:cNvSpPr/>
          <p:nvPr/>
        </p:nvSpPr>
        <p:spPr>
          <a:xfrm rot="2585452">
            <a:off x="206375" y="1766888"/>
            <a:ext cx="169863" cy="4445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9" name="Овал 48"/>
          <p:cNvSpPr/>
          <p:nvPr/>
        </p:nvSpPr>
        <p:spPr>
          <a:xfrm>
            <a:off x="223838" y="1927225"/>
            <a:ext cx="46037" cy="24606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0" name="Овал 49"/>
          <p:cNvSpPr/>
          <p:nvPr/>
        </p:nvSpPr>
        <p:spPr>
          <a:xfrm rot="19933222">
            <a:off x="560388" y="1766888"/>
            <a:ext cx="44450" cy="33178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1" name="Овал 50"/>
          <p:cNvSpPr/>
          <p:nvPr/>
        </p:nvSpPr>
        <p:spPr>
          <a:xfrm rot="2585452">
            <a:off x="8670925" y="909638"/>
            <a:ext cx="169863" cy="444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2" name="Овал 51"/>
          <p:cNvSpPr/>
          <p:nvPr/>
        </p:nvSpPr>
        <p:spPr>
          <a:xfrm>
            <a:off x="8688388" y="1069975"/>
            <a:ext cx="46037" cy="24606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3" name="Овал 52"/>
          <p:cNvSpPr/>
          <p:nvPr/>
        </p:nvSpPr>
        <p:spPr>
          <a:xfrm rot="19933222">
            <a:off x="9023350" y="909638"/>
            <a:ext cx="46038" cy="33178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4" name="Овал 53"/>
          <p:cNvSpPr/>
          <p:nvPr/>
        </p:nvSpPr>
        <p:spPr>
          <a:xfrm rot="2585452">
            <a:off x="2992438" y="1838325"/>
            <a:ext cx="169862" cy="444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5" name="Овал 54"/>
          <p:cNvSpPr/>
          <p:nvPr/>
        </p:nvSpPr>
        <p:spPr>
          <a:xfrm>
            <a:off x="3009900" y="1998663"/>
            <a:ext cx="46038" cy="24606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6" name="Овал 55"/>
          <p:cNvSpPr/>
          <p:nvPr/>
        </p:nvSpPr>
        <p:spPr>
          <a:xfrm rot="19933222">
            <a:off x="3346450" y="1838325"/>
            <a:ext cx="44450" cy="3317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7" name="Овал 56"/>
          <p:cNvSpPr/>
          <p:nvPr/>
        </p:nvSpPr>
        <p:spPr>
          <a:xfrm rot="19221648" flipH="1">
            <a:off x="7980363" y="444500"/>
            <a:ext cx="455612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8" name="Овал 57"/>
          <p:cNvSpPr/>
          <p:nvPr/>
        </p:nvSpPr>
        <p:spPr>
          <a:xfrm rot="2352785" flipH="1">
            <a:off x="7897813" y="136525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9" name="Овал 58"/>
          <p:cNvSpPr/>
          <p:nvPr/>
        </p:nvSpPr>
        <p:spPr>
          <a:xfrm>
            <a:off x="8364538" y="309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0" name="Овал 59"/>
          <p:cNvSpPr/>
          <p:nvPr/>
        </p:nvSpPr>
        <p:spPr>
          <a:xfrm>
            <a:off x="8293100" y="523875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1" name="Овал 60"/>
          <p:cNvSpPr/>
          <p:nvPr/>
        </p:nvSpPr>
        <p:spPr>
          <a:xfrm>
            <a:off x="8293100" y="23813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2" name="Овал 61"/>
          <p:cNvSpPr/>
          <p:nvPr/>
        </p:nvSpPr>
        <p:spPr>
          <a:xfrm>
            <a:off x="7864475" y="309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3" name="Овал 62"/>
          <p:cNvSpPr/>
          <p:nvPr/>
        </p:nvSpPr>
        <p:spPr>
          <a:xfrm rot="19221648" flipH="1">
            <a:off x="115888" y="444500"/>
            <a:ext cx="455612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4" name="Овал 63"/>
          <p:cNvSpPr/>
          <p:nvPr/>
        </p:nvSpPr>
        <p:spPr>
          <a:xfrm rot="2352785" flipH="1">
            <a:off x="33338" y="136525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5" name="Овал 64"/>
          <p:cNvSpPr/>
          <p:nvPr/>
        </p:nvSpPr>
        <p:spPr>
          <a:xfrm>
            <a:off x="500063" y="309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6" name="Овал 65"/>
          <p:cNvSpPr/>
          <p:nvPr/>
        </p:nvSpPr>
        <p:spPr>
          <a:xfrm>
            <a:off x="428625" y="523875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7" name="Овал 66"/>
          <p:cNvSpPr/>
          <p:nvPr/>
        </p:nvSpPr>
        <p:spPr>
          <a:xfrm>
            <a:off x="428625" y="23813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8" name="Овал 67"/>
          <p:cNvSpPr/>
          <p:nvPr/>
        </p:nvSpPr>
        <p:spPr>
          <a:xfrm>
            <a:off x="0" y="309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9" name="Овал 68"/>
          <p:cNvSpPr/>
          <p:nvPr/>
        </p:nvSpPr>
        <p:spPr>
          <a:xfrm rot="19221648" flipH="1">
            <a:off x="2479675" y="1587500"/>
            <a:ext cx="455613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0" name="Овал 69"/>
          <p:cNvSpPr/>
          <p:nvPr/>
        </p:nvSpPr>
        <p:spPr>
          <a:xfrm rot="2352785" flipH="1">
            <a:off x="2397125" y="1279525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1" name="Овал 70"/>
          <p:cNvSpPr/>
          <p:nvPr/>
        </p:nvSpPr>
        <p:spPr>
          <a:xfrm>
            <a:off x="2863850" y="1452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2" name="Овал 71"/>
          <p:cNvSpPr/>
          <p:nvPr/>
        </p:nvSpPr>
        <p:spPr>
          <a:xfrm>
            <a:off x="2792413" y="1666875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3" name="Овал 72"/>
          <p:cNvSpPr/>
          <p:nvPr/>
        </p:nvSpPr>
        <p:spPr>
          <a:xfrm>
            <a:off x="2792413" y="1166813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4" name="Овал 73"/>
          <p:cNvSpPr/>
          <p:nvPr/>
        </p:nvSpPr>
        <p:spPr>
          <a:xfrm>
            <a:off x="2363788" y="1452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5" name="Овал 74"/>
          <p:cNvSpPr/>
          <p:nvPr/>
        </p:nvSpPr>
        <p:spPr>
          <a:xfrm rot="19221648" flipH="1">
            <a:off x="4979988" y="276225"/>
            <a:ext cx="455612" cy="8731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srgbClr val="FF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6" name="Овал 75"/>
          <p:cNvSpPr/>
          <p:nvPr/>
        </p:nvSpPr>
        <p:spPr>
          <a:xfrm rot="2352785" flipH="1">
            <a:off x="4897438" y="-31750"/>
            <a:ext cx="454025" cy="635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srgbClr val="FF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7" name="Овал 76"/>
          <p:cNvSpPr/>
          <p:nvPr/>
        </p:nvSpPr>
        <p:spPr>
          <a:xfrm>
            <a:off x="5364163" y="141288"/>
            <a:ext cx="285750" cy="714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srgbClr val="FF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8" name="Овал 77"/>
          <p:cNvSpPr/>
          <p:nvPr/>
        </p:nvSpPr>
        <p:spPr>
          <a:xfrm>
            <a:off x="5292725" y="355600"/>
            <a:ext cx="71438" cy="2857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srgbClr val="FF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9" name="Овал 78"/>
          <p:cNvSpPr/>
          <p:nvPr/>
        </p:nvSpPr>
        <p:spPr>
          <a:xfrm>
            <a:off x="5292725" y="-144463"/>
            <a:ext cx="71438" cy="285751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srgbClr val="FF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0" name="Овал 79"/>
          <p:cNvSpPr/>
          <p:nvPr/>
        </p:nvSpPr>
        <p:spPr>
          <a:xfrm>
            <a:off x="4864100" y="141288"/>
            <a:ext cx="285750" cy="714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srgbClr val="FF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1" name="Овал 80"/>
          <p:cNvSpPr/>
          <p:nvPr/>
        </p:nvSpPr>
        <p:spPr>
          <a:xfrm>
            <a:off x="6619875" y="49213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2" name="Овал 81"/>
          <p:cNvSpPr/>
          <p:nvPr/>
        </p:nvSpPr>
        <p:spPr>
          <a:xfrm>
            <a:off x="6643688" y="71437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3" name="Овал 82"/>
          <p:cNvSpPr/>
          <p:nvPr/>
        </p:nvSpPr>
        <p:spPr>
          <a:xfrm>
            <a:off x="5929313" y="71437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4" name="Овал 83"/>
          <p:cNvSpPr/>
          <p:nvPr/>
        </p:nvSpPr>
        <p:spPr>
          <a:xfrm>
            <a:off x="5929313" y="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5" name="Овал 84"/>
          <p:cNvSpPr/>
          <p:nvPr/>
        </p:nvSpPr>
        <p:spPr>
          <a:xfrm>
            <a:off x="6715125" y="357188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6" name="Овал 85"/>
          <p:cNvSpPr/>
          <p:nvPr/>
        </p:nvSpPr>
        <p:spPr>
          <a:xfrm>
            <a:off x="5786438" y="357188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7" name="Овал 86"/>
          <p:cNvSpPr/>
          <p:nvPr/>
        </p:nvSpPr>
        <p:spPr>
          <a:xfrm>
            <a:off x="6286500" y="85725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8" name="Овал 87"/>
          <p:cNvSpPr/>
          <p:nvPr/>
        </p:nvSpPr>
        <p:spPr>
          <a:xfrm>
            <a:off x="6286500" y="-14287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grpSp>
        <p:nvGrpSpPr>
          <p:cNvPr id="13" name="Овал 88"/>
          <p:cNvGrpSpPr>
            <a:grpSpLocks/>
          </p:cNvGrpSpPr>
          <p:nvPr/>
        </p:nvGrpSpPr>
        <p:grpSpPr bwMode="auto">
          <a:xfrm>
            <a:off x="5913438" y="60325"/>
            <a:ext cx="1139825" cy="1025525"/>
            <a:chOff x="3725" y="38"/>
            <a:chExt cx="718" cy="646"/>
          </a:xfrm>
        </p:grpSpPr>
        <p:pic>
          <p:nvPicPr>
            <p:cNvPr id="2138" name="Овал 88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725" y="38"/>
              <a:ext cx="718" cy="646"/>
            </a:xfrm>
            <a:prstGeom prst="rect">
              <a:avLst/>
            </a:prstGeom>
            <a:noFill/>
          </p:spPr>
        </p:pic>
        <p:sp>
          <p:nvSpPr>
            <p:cNvPr id="2139" name="Text Box 91"/>
            <p:cNvSpPr txBox="1">
              <a:spLocks noChangeArrowheads="1"/>
            </p:cNvSpPr>
            <p:nvPr/>
          </p:nvSpPr>
          <p:spPr bwMode="auto">
            <a:xfrm>
              <a:off x="3897" y="207"/>
              <a:ext cx="351" cy="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4400" b="1" kern="120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ea typeface="+mn-ea"/>
                  <a:cs typeface="+mn-cs"/>
                </a:rPr>
                <a:t>7</a:t>
              </a:r>
            </a:p>
          </p:txBody>
        </p:sp>
      </p:grpSp>
      <p:sp>
        <p:nvSpPr>
          <p:cNvPr id="90" name="Овал 89"/>
          <p:cNvSpPr/>
          <p:nvPr/>
        </p:nvSpPr>
        <p:spPr>
          <a:xfrm>
            <a:off x="7143750" y="1071563"/>
            <a:ext cx="46038" cy="2476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1" name="Овал 90"/>
          <p:cNvSpPr/>
          <p:nvPr/>
        </p:nvSpPr>
        <p:spPr>
          <a:xfrm>
            <a:off x="833438" y="2192338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2" name="Овал 91"/>
          <p:cNvSpPr/>
          <p:nvPr/>
        </p:nvSpPr>
        <p:spPr>
          <a:xfrm>
            <a:off x="857250" y="285750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3" name="Овал 92"/>
          <p:cNvSpPr/>
          <p:nvPr/>
        </p:nvSpPr>
        <p:spPr>
          <a:xfrm>
            <a:off x="142875" y="285750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4" name="Овал 93"/>
          <p:cNvSpPr/>
          <p:nvPr/>
        </p:nvSpPr>
        <p:spPr>
          <a:xfrm>
            <a:off x="142875" y="2143125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5" name="Овал 94"/>
          <p:cNvSpPr/>
          <p:nvPr/>
        </p:nvSpPr>
        <p:spPr>
          <a:xfrm>
            <a:off x="928688" y="2500313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6" name="Овал 95"/>
          <p:cNvSpPr/>
          <p:nvPr/>
        </p:nvSpPr>
        <p:spPr>
          <a:xfrm>
            <a:off x="0" y="2500313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7" name="Овал 96"/>
          <p:cNvSpPr/>
          <p:nvPr/>
        </p:nvSpPr>
        <p:spPr>
          <a:xfrm>
            <a:off x="500063" y="3000375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8" name="Овал 97"/>
          <p:cNvSpPr/>
          <p:nvPr/>
        </p:nvSpPr>
        <p:spPr>
          <a:xfrm>
            <a:off x="500063" y="200025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grpSp>
        <p:nvGrpSpPr>
          <p:cNvPr id="14" name="Овал 98"/>
          <p:cNvGrpSpPr>
            <a:grpSpLocks/>
          </p:cNvGrpSpPr>
          <p:nvPr/>
        </p:nvGrpSpPr>
        <p:grpSpPr bwMode="auto">
          <a:xfrm>
            <a:off x="128588" y="2206625"/>
            <a:ext cx="1139825" cy="1023938"/>
            <a:chOff x="81" y="1390"/>
            <a:chExt cx="718" cy="645"/>
          </a:xfrm>
        </p:grpSpPr>
        <p:pic>
          <p:nvPicPr>
            <p:cNvPr id="2150" name="Овал 98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81" y="1390"/>
              <a:ext cx="718" cy="645"/>
            </a:xfrm>
            <a:prstGeom prst="rect">
              <a:avLst/>
            </a:prstGeom>
            <a:noFill/>
          </p:spPr>
        </p:pic>
        <p:sp>
          <p:nvSpPr>
            <p:cNvPr id="2151" name="Text Box 103"/>
            <p:cNvSpPr txBox="1">
              <a:spLocks noChangeArrowheads="1"/>
            </p:cNvSpPr>
            <p:nvPr/>
          </p:nvSpPr>
          <p:spPr bwMode="auto">
            <a:xfrm>
              <a:off x="252" y="1557"/>
              <a:ext cx="350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4400" b="1" kern="120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ea typeface="+mn-ea"/>
                  <a:cs typeface="+mn-cs"/>
                </a:rPr>
                <a:t>5</a:t>
              </a:r>
            </a:p>
          </p:txBody>
        </p:sp>
      </p:grpSp>
      <p:sp>
        <p:nvSpPr>
          <p:cNvPr id="100" name="Овал 99"/>
          <p:cNvSpPr/>
          <p:nvPr/>
        </p:nvSpPr>
        <p:spPr>
          <a:xfrm>
            <a:off x="1116013" y="2141538"/>
            <a:ext cx="46037" cy="2460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1" name="Овал 100"/>
          <p:cNvSpPr/>
          <p:nvPr/>
        </p:nvSpPr>
        <p:spPr>
          <a:xfrm rot="19221648" flipH="1">
            <a:off x="1479550" y="2516188"/>
            <a:ext cx="455613" cy="873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2" name="Овал 101"/>
          <p:cNvSpPr/>
          <p:nvPr/>
        </p:nvSpPr>
        <p:spPr>
          <a:xfrm rot="2352785" flipH="1">
            <a:off x="1397000" y="2208213"/>
            <a:ext cx="454025" cy="619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3" name="Овал 102"/>
          <p:cNvSpPr/>
          <p:nvPr/>
        </p:nvSpPr>
        <p:spPr>
          <a:xfrm>
            <a:off x="1863725" y="2381250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4" name="Овал 103"/>
          <p:cNvSpPr/>
          <p:nvPr/>
        </p:nvSpPr>
        <p:spPr>
          <a:xfrm>
            <a:off x="1792288" y="2595563"/>
            <a:ext cx="71437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5" name="Овал 104"/>
          <p:cNvSpPr/>
          <p:nvPr/>
        </p:nvSpPr>
        <p:spPr>
          <a:xfrm>
            <a:off x="1792288" y="2095500"/>
            <a:ext cx="71437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6" name="Овал 105"/>
          <p:cNvSpPr/>
          <p:nvPr/>
        </p:nvSpPr>
        <p:spPr>
          <a:xfrm>
            <a:off x="1363663" y="2381250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7" name="Овал 106"/>
          <p:cNvSpPr/>
          <p:nvPr/>
        </p:nvSpPr>
        <p:spPr>
          <a:xfrm rot="19221648" flipH="1">
            <a:off x="7051675" y="2587625"/>
            <a:ext cx="455613" cy="873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8" name="Овал 107"/>
          <p:cNvSpPr/>
          <p:nvPr/>
        </p:nvSpPr>
        <p:spPr>
          <a:xfrm rot="2352785" flipH="1">
            <a:off x="6969125" y="2279650"/>
            <a:ext cx="454025" cy="619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9" name="Овал 108"/>
          <p:cNvSpPr/>
          <p:nvPr/>
        </p:nvSpPr>
        <p:spPr>
          <a:xfrm>
            <a:off x="7435850" y="2452688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0" name="Овал 109"/>
          <p:cNvSpPr/>
          <p:nvPr/>
        </p:nvSpPr>
        <p:spPr>
          <a:xfrm>
            <a:off x="7364413" y="2667000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1" name="Овал 110"/>
          <p:cNvSpPr/>
          <p:nvPr/>
        </p:nvSpPr>
        <p:spPr>
          <a:xfrm>
            <a:off x="7364413" y="2166938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2" name="Овал 111"/>
          <p:cNvSpPr/>
          <p:nvPr/>
        </p:nvSpPr>
        <p:spPr>
          <a:xfrm>
            <a:off x="6935788" y="2452688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3" name="Овал 112"/>
          <p:cNvSpPr/>
          <p:nvPr/>
        </p:nvSpPr>
        <p:spPr>
          <a:xfrm rot="18305469">
            <a:off x="5200650" y="2386013"/>
            <a:ext cx="169863" cy="460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4" name="Овал 113"/>
          <p:cNvSpPr/>
          <p:nvPr/>
        </p:nvSpPr>
        <p:spPr>
          <a:xfrm rot="15720017">
            <a:off x="5217319" y="2545557"/>
            <a:ext cx="46037" cy="2476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5" name="Овал 114"/>
          <p:cNvSpPr/>
          <p:nvPr/>
        </p:nvSpPr>
        <p:spPr>
          <a:xfrm rot="14053239">
            <a:off x="5553075" y="2386013"/>
            <a:ext cx="46037" cy="3317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6" name="Овал 115"/>
          <p:cNvSpPr/>
          <p:nvPr/>
        </p:nvSpPr>
        <p:spPr>
          <a:xfrm rot="13341665" flipH="1">
            <a:off x="4687888" y="2135188"/>
            <a:ext cx="455612" cy="873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7" name="Овал 116"/>
          <p:cNvSpPr/>
          <p:nvPr/>
        </p:nvSpPr>
        <p:spPr>
          <a:xfrm rot="18072802" flipH="1">
            <a:off x="4604544" y="1828006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8" name="Овал 117"/>
          <p:cNvSpPr/>
          <p:nvPr/>
        </p:nvSpPr>
        <p:spPr>
          <a:xfrm rot="15720017">
            <a:off x="5072857" y="1999456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9" name="Овал 118"/>
          <p:cNvSpPr/>
          <p:nvPr/>
        </p:nvSpPr>
        <p:spPr>
          <a:xfrm rot="15720017">
            <a:off x="5001419" y="2213769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20" name="Овал 119"/>
          <p:cNvSpPr/>
          <p:nvPr/>
        </p:nvSpPr>
        <p:spPr>
          <a:xfrm rot="15720017">
            <a:off x="5001419" y="1713707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21" name="Овал 120"/>
          <p:cNvSpPr/>
          <p:nvPr/>
        </p:nvSpPr>
        <p:spPr>
          <a:xfrm rot="15720017">
            <a:off x="4572794" y="1999456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22" name="Овал 121"/>
          <p:cNvSpPr/>
          <p:nvPr/>
        </p:nvSpPr>
        <p:spPr>
          <a:xfrm rot="2151103" flipH="1">
            <a:off x="1870075" y="704850"/>
            <a:ext cx="455613" cy="873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23" name="Овал 122"/>
          <p:cNvSpPr/>
          <p:nvPr/>
        </p:nvSpPr>
        <p:spPr>
          <a:xfrm rot="6882240" flipH="1">
            <a:off x="1788319" y="397669"/>
            <a:ext cx="454025" cy="619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24" name="Овал 123"/>
          <p:cNvSpPr/>
          <p:nvPr/>
        </p:nvSpPr>
        <p:spPr>
          <a:xfrm rot="4529455">
            <a:off x="2255044" y="570706"/>
            <a:ext cx="285750" cy="71438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25" name="Овал 124"/>
          <p:cNvSpPr/>
          <p:nvPr/>
        </p:nvSpPr>
        <p:spPr>
          <a:xfrm>
            <a:off x="2149475" y="523875"/>
            <a:ext cx="71438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26" name="Овал 125"/>
          <p:cNvSpPr/>
          <p:nvPr/>
        </p:nvSpPr>
        <p:spPr>
          <a:xfrm rot="4529455">
            <a:off x="2183606" y="284957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27" name="Овал 126"/>
          <p:cNvSpPr/>
          <p:nvPr/>
        </p:nvSpPr>
        <p:spPr>
          <a:xfrm rot="4529455">
            <a:off x="1754982" y="570706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grpSp>
        <p:nvGrpSpPr>
          <p:cNvPr id="15" name="Овал 127"/>
          <p:cNvGrpSpPr>
            <a:grpSpLocks/>
          </p:cNvGrpSpPr>
          <p:nvPr/>
        </p:nvGrpSpPr>
        <p:grpSpPr bwMode="auto">
          <a:xfrm>
            <a:off x="6437313" y="1676400"/>
            <a:ext cx="549275" cy="554038"/>
            <a:chOff x="4055" y="1056"/>
            <a:chExt cx="346" cy="349"/>
          </a:xfrm>
        </p:grpSpPr>
        <p:pic>
          <p:nvPicPr>
            <p:cNvPr id="2181" name="Овал 127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055" y="1056"/>
              <a:ext cx="346" cy="349"/>
            </a:xfrm>
            <a:prstGeom prst="rect">
              <a:avLst/>
            </a:prstGeom>
            <a:noFill/>
          </p:spPr>
        </p:pic>
        <p:sp>
          <p:nvSpPr>
            <p:cNvPr id="2182" name="Text Box 134"/>
            <p:cNvSpPr txBox="1">
              <a:spLocks noChangeArrowheads="1"/>
            </p:cNvSpPr>
            <p:nvPr/>
          </p:nvSpPr>
          <p:spPr bwMode="auto">
            <a:xfrm>
              <a:off x="4135" y="1120"/>
              <a:ext cx="190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endParaRPr lang="ru-RU" kern="1200">
                <a:solidFill>
                  <a:srgbClr val="FFFFFF"/>
                </a:solidFill>
                <a:latin typeface="Calibri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6" name="Овал 128"/>
          <p:cNvGrpSpPr>
            <a:grpSpLocks/>
          </p:cNvGrpSpPr>
          <p:nvPr/>
        </p:nvGrpSpPr>
        <p:grpSpPr bwMode="auto">
          <a:xfrm>
            <a:off x="3797300" y="2109788"/>
            <a:ext cx="542925" cy="547687"/>
            <a:chOff x="2392" y="1329"/>
            <a:chExt cx="342" cy="345"/>
          </a:xfrm>
        </p:grpSpPr>
        <p:pic>
          <p:nvPicPr>
            <p:cNvPr id="2184" name="Овал 128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392" y="1329"/>
              <a:ext cx="342" cy="345"/>
            </a:xfrm>
            <a:prstGeom prst="rect">
              <a:avLst/>
            </a:prstGeom>
            <a:noFill/>
          </p:spPr>
        </p:pic>
        <p:sp>
          <p:nvSpPr>
            <p:cNvPr id="2185" name="Text Box 137"/>
            <p:cNvSpPr txBox="1">
              <a:spLocks noChangeArrowheads="1"/>
            </p:cNvSpPr>
            <p:nvPr/>
          </p:nvSpPr>
          <p:spPr bwMode="auto">
            <a:xfrm>
              <a:off x="2470" y="1390"/>
              <a:ext cx="190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endParaRPr lang="ru-RU" kern="1200">
                <a:solidFill>
                  <a:srgbClr val="FFFFFF"/>
                </a:solidFill>
                <a:latin typeface="Calibri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7" name="Овал 129"/>
          <p:cNvGrpSpPr>
            <a:grpSpLocks/>
          </p:cNvGrpSpPr>
          <p:nvPr/>
        </p:nvGrpSpPr>
        <p:grpSpPr bwMode="auto">
          <a:xfrm>
            <a:off x="-60325" y="890588"/>
            <a:ext cx="541338" cy="554037"/>
            <a:chOff x="-38" y="561"/>
            <a:chExt cx="341" cy="349"/>
          </a:xfrm>
        </p:grpSpPr>
        <p:pic>
          <p:nvPicPr>
            <p:cNvPr id="2187" name="Овал 129"/>
            <p:cNvPicPr>
              <a:picLocks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-38" y="561"/>
              <a:ext cx="341" cy="349"/>
            </a:xfrm>
            <a:prstGeom prst="rect">
              <a:avLst/>
            </a:prstGeom>
            <a:noFill/>
          </p:spPr>
        </p:pic>
        <p:sp>
          <p:nvSpPr>
            <p:cNvPr id="2188" name="Text Box 140"/>
            <p:cNvSpPr txBox="1">
              <a:spLocks noChangeArrowheads="1"/>
            </p:cNvSpPr>
            <p:nvPr/>
          </p:nvSpPr>
          <p:spPr bwMode="auto">
            <a:xfrm>
              <a:off x="40" y="625"/>
              <a:ext cx="190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endParaRPr lang="ru-RU" kern="1200">
                <a:solidFill>
                  <a:srgbClr val="FFFFFF"/>
                </a:solidFill>
                <a:latin typeface="Calibri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6" name="Овал 130"/>
          <p:cNvGrpSpPr>
            <a:grpSpLocks/>
          </p:cNvGrpSpPr>
          <p:nvPr/>
        </p:nvGrpSpPr>
        <p:grpSpPr bwMode="auto">
          <a:xfrm>
            <a:off x="3084513" y="-36513"/>
            <a:ext cx="542925" cy="549276"/>
            <a:chOff x="1943" y="-23"/>
            <a:chExt cx="342" cy="346"/>
          </a:xfrm>
        </p:grpSpPr>
        <p:pic>
          <p:nvPicPr>
            <p:cNvPr id="2190" name="Овал 130"/>
            <p:cNvPicPr>
              <a:picLocks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1943" y="-23"/>
              <a:ext cx="342" cy="346"/>
            </a:xfrm>
            <a:prstGeom prst="rect">
              <a:avLst/>
            </a:prstGeom>
            <a:noFill/>
          </p:spPr>
        </p:pic>
        <p:sp>
          <p:nvSpPr>
            <p:cNvPr id="2191" name="Text Box 143"/>
            <p:cNvSpPr txBox="1">
              <a:spLocks noChangeArrowheads="1"/>
            </p:cNvSpPr>
            <p:nvPr/>
          </p:nvSpPr>
          <p:spPr bwMode="auto">
            <a:xfrm>
              <a:off x="2020" y="40"/>
              <a:ext cx="190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endParaRPr lang="ru-RU" kern="1200">
                <a:solidFill>
                  <a:srgbClr val="FFFFFF"/>
                </a:solidFill>
                <a:latin typeface="Calibri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35" name="Овал 131"/>
          <p:cNvGrpSpPr>
            <a:grpSpLocks/>
          </p:cNvGrpSpPr>
          <p:nvPr/>
        </p:nvGrpSpPr>
        <p:grpSpPr bwMode="auto">
          <a:xfrm>
            <a:off x="7010400" y="-36513"/>
            <a:ext cx="542925" cy="549276"/>
            <a:chOff x="4416" y="-23"/>
            <a:chExt cx="342" cy="346"/>
          </a:xfrm>
        </p:grpSpPr>
        <p:pic>
          <p:nvPicPr>
            <p:cNvPr id="2193" name="Овал 131"/>
            <p:cNvPicPr>
              <a:picLocks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416" y="-23"/>
              <a:ext cx="342" cy="346"/>
            </a:xfrm>
            <a:prstGeom prst="rect">
              <a:avLst/>
            </a:prstGeom>
            <a:noFill/>
          </p:spPr>
        </p:pic>
        <p:sp>
          <p:nvSpPr>
            <p:cNvPr id="2194" name="Text Box 146"/>
            <p:cNvSpPr txBox="1">
              <a:spLocks noChangeArrowheads="1"/>
            </p:cNvSpPr>
            <p:nvPr/>
          </p:nvSpPr>
          <p:spPr bwMode="auto">
            <a:xfrm>
              <a:off x="4495" y="40"/>
              <a:ext cx="190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endParaRPr lang="ru-RU" kern="1200">
                <a:solidFill>
                  <a:srgbClr val="FFFFFF"/>
                </a:solidFill>
                <a:latin typeface="Calibri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89" name="Овал 132"/>
          <p:cNvGrpSpPr>
            <a:grpSpLocks/>
          </p:cNvGrpSpPr>
          <p:nvPr/>
        </p:nvGrpSpPr>
        <p:grpSpPr bwMode="auto">
          <a:xfrm>
            <a:off x="2084388" y="1822450"/>
            <a:ext cx="542925" cy="549275"/>
            <a:chOff x="1313" y="1148"/>
            <a:chExt cx="342" cy="346"/>
          </a:xfrm>
        </p:grpSpPr>
        <p:pic>
          <p:nvPicPr>
            <p:cNvPr id="2196" name="Овал 132"/>
            <p:cNvPicPr>
              <a:picLocks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1313" y="1148"/>
              <a:ext cx="342" cy="346"/>
            </a:xfrm>
            <a:prstGeom prst="rect">
              <a:avLst/>
            </a:prstGeom>
            <a:noFill/>
          </p:spPr>
        </p:pic>
        <p:sp>
          <p:nvSpPr>
            <p:cNvPr id="2197" name="Text Box 149"/>
            <p:cNvSpPr txBox="1">
              <a:spLocks noChangeArrowheads="1"/>
            </p:cNvSpPr>
            <p:nvPr/>
          </p:nvSpPr>
          <p:spPr bwMode="auto">
            <a:xfrm>
              <a:off x="1390" y="1210"/>
              <a:ext cx="190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endParaRPr lang="ru-RU" kern="1200">
                <a:solidFill>
                  <a:srgbClr val="FFFFFF"/>
                </a:solidFill>
                <a:latin typeface="Calibri" pitchFamily="34" charset="0"/>
                <a:ea typeface="+mn-ea"/>
                <a:cs typeface="+mn-cs"/>
              </a:endParaRPr>
            </a:p>
          </p:txBody>
        </p:sp>
      </p:grpSp>
      <p:sp>
        <p:nvSpPr>
          <p:cNvPr id="134" name="Прямоугольник 133"/>
          <p:cNvSpPr/>
          <p:nvPr/>
        </p:nvSpPr>
        <p:spPr>
          <a:xfrm>
            <a:off x="2643188" y="2357438"/>
            <a:ext cx="357187" cy="35718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35" name="Прямоугольник 134"/>
          <p:cNvSpPr/>
          <p:nvPr/>
        </p:nvSpPr>
        <p:spPr>
          <a:xfrm>
            <a:off x="5929313" y="2357438"/>
            <a:ext cx="357187" cy="357187"/>
          </a:xfrm>
          <a:prstGeom prst="rect">
            <a:avLst/>
          </a:prstGeom>
          <a:solidFill>
            <a:srgbClr val="ACFA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36" name="Прямоугольник 135"/>
          <p:cNvSpPr/>
          <p:nvPr/>
        </p:nvSpPr>
        <p:spPr>
          <a:xfrm>
            <a:off x="3214688" y="1357313"/>
            <a:ext cx="357187" cy="35718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1000125" y="0"/>
            <a:ext cx="357188" cy="357188"/>
          </a:xfrm>
          <a:prstGeom prst="rect">
            <a:avLst/>
          </a:prstGeom>
          <a:solidFill>
            <a:srgbClr val="ACFA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38" name="Прямоугольник 137"/>
          <p:cNvSpPr/>
          <p:nvPr/>
        </p:nvSpPr>
        <p:spPr>
          <a:xfrm>
            <a:off x="7643813" y="714375"/>
            <a:ext cx="357187" cy="3571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 animBg="1"/>
      <p:bldP spid="135" grpId="0" animBg="1"/>
      <p:bldP spid="136" grpId="0" animBg="1"/>
      <p:bldP spid="137" grpId="0" animBg="1"/>
      <p:bldP spid="13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rosti.ru/patterns/00/00/da/264bf4c0c7/pictu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2" descr="http://img0.liveinternet.ru/images/attach/c/0/120/323/120323302_img_5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1071546"/>
            <a:ext cx="3759393" cy="5058092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rosti.ru/patterns/00/00/da/264bf4c0c7/pictu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dirty="0" smtClean="0"/>
              <a:t>  </a:t>
            </a:r>
            <a:r>
              <a:rPr lang="ru-RU" b="1" dirty="0" smtClean="0"/>
              <a:t>)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85720" y="1142984"/>
            <a:ext cx="3714776" cy="4929222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l"/>
            <a:r>
              <a:rPr lang="ru-RU" sz="3600" dirty="0" smtClean="0">
                <a:solidFill>
                  <a:srgbClr val="FF0000"/>
                </a:solidFill>
              </a:rPr>
              <a:t>Он от дедушки ушел 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И от бабушки ушел. 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Только, на беду, в лесу 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Встретил хитрую лису. 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- Кто это? 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http://playcast.ru/uploads/2015/10/01/1528053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1357298"/>
            <a:ext cx="4929190" cy="4244821"/>
          </a:xfrm>
          <a:prstGeom prst="rect">
            <a:avLst/>
          </a:prstGeom>
          <a:noFill/>
        </p:spPr>
      </p:pic>
      <p:pic>
        <p:nvPicPr>
          <p:cNvPr id="46084" name="Picture 4" descr="https://image.freepik.com/icones-gratis/nuvem-de-chuva-preta-com-pingos-de-chuva-caindo_318-5642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1428736"/>
            <a:ext cx="3286148" cy="3357586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89094" y="285729"/>
            <a:ext cx="7869120" cy="1214446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>
              <a:solidFill>
                <a:srgbClr val="00B05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7FA76E2-6EA4-4C67-80F2-565CD19D2A5C}" type="datetime1">
              <a:rPr lang="ru-RU" smtClean="0"/>
              <a:pPr>
                <a:defRPr/>
              </a:pPr>
              <a:t>21.12.2018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5D79D1-566A-49E6-AFAA-84D3818C7D1F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3089" name="TextBox 16"/>
          <p:cNvSpPr txBox="1">
            <a:spLocks noChangeArrowheads="1"/>
          </p:cNvSpPr>
          <p:nvPr/>
        </p:nvSpPr>
        <p:spPr bwMode="auto">
          <a:xfrm>
            <a:off x="2643188" y="1571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641494" y="1"/>
            <a:ext cx="7869120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Задание</a:t>
            </a:r>
            <a:r>
              <a:rPr kumimoji="0" lang="ru-RU" sz="60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№2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70C0"/>
                </a:solidFill>
              </a:rPr>
              <a:t>«Угадай, какая это фигура?»</a:t>
            </a:r>
            <a:endParaRPr lang="ru-RU" sz="3600" dirty="0" smtClean="0">
              <a:solidFill>
                <a:srgbClr val="0070C0"/>
              </a:solidFill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1857364"/>
            <a:ext cx="450059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ea typeface="Microsoft Himalaya" pitchFamily="2" charset="0"/>
                <a:cs typeface="Microsoft Himalaya" pitchFamily="2" charset="0"/>
              </a:rPr>
              <a:t>Нет углов у меня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ea typeface="Microsoft Himalaya" pitchFamily="2" charset="0"/>
                <a:cs typeface="Microsoft Himalaya" pitchFamily="2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ea typeface="Microsoft Himalaya" pitchFamily="2" charset="0"/>
                <a:cs typeface="Microsoft Himalaya" pitchFamily="2" charset="0"/>
              </a:rPr>
              <a:t>И похож на блюдце я,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ea typeface="Microsoft Himalaya" pitchFamily="2" charset="0"/>
                <a:cs typeface="Microsoft Himalaya" pitchFamily="2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ea typeface="Microsoft Himalaya" pitchFamily="2" charset="0"/>
                <a:cs typeface="Microsoft Himalaya" pitchFamily="2" charset="0"/>
              </a:rPr>
              <a:t>На кольцо, на колесо.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ea typeface="Microsoft Himalaya" pitchFamily="2" charset="0"/>
                <a:cs typeface="Microsoft Himalaya" pitchFamily="2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ea typeface="Microsoft Himalaya" pitchFamily="2" charset="0"/>
                <a:cs typeface="Microsoft Himalaya" pitchFamily="2" charset="0"/>
              </a:rPr>
              <a:t>Кто же я такой, друзья? 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ea typeface="Microsoft Himalaya" pitchFamily="2" charset="0"/>
              <a:cs typeface="Microsoft Himalaya" pitchFamily="2" charset="0"/>
            </a:endParaRPr>
          </a:p>
        </p:txBody>
      </p:sp>
      <p:pic>
        <p:nvPicPr>
          <p:cNvPr id="48130" name="Picture 2" descr="http://lib2.podelise.ru/tw_files2/urls_1/7/d-6063/6063_html_m3004294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45644">
            <a:off x="4950426" y="1908787"/>
            <a:ext cx="3921276" cy="3286148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89094" y="285729"/>
            <a:ext cx="7869120" cy="1214446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>
              <a:solidFill>
                <a:srgbClr val="00B05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7FA76E2-6EA4-4C67-80F2-565CD19D2A5C}" type="datetime1">
              <a:rPr lang="ru-RU" smtClean="0"/>
              <a:pPr>
                <a:defRPr/>
              </a:pPr>
              <a:t>21.12.2018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5D79D1-566A-49E6-AFAA-84D3818C7D1F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3089" name="TextBox 16"/>
          <p:cNvSpPr txBox="1">
            <a:spLocks noChangeArrowheads="1"/>
          </p:cNvSpPr>
          <p:nvPr/>
        </p:nvSpPr>
        <p:spPr bwMode="auto">
          <a:xfrm>
            <a:off x="2643188" y="1571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641494" y="1"/>
            <a:ext cx="7869120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Задание</a:t>
            </a:r>
            <a:r>
              <a:rPr kumimoji="0" lang="ru-RU" sz="60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№2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70C0"/>
                </a:solidFill>
              </a:rPr>
              <a:t>«Угадай, какая это фигура?»</a:t>
            </a:r>
            <a:endParaRPr lang="ru-RU" sz="3600" dirty="0" smtClean="0">
              <a:solidFill>
                <a:srgbClr val="0070C0"/>
              </a:solidFill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214282" y="1428736"/>
            <a:ext cx="457203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 давно знаком со мной,</a:t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Каждый угол в нем прямой,</a:t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четыре стороны</a:t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Одинаковой длины.</a:t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Вам его представить рад,</a:t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 зовут его...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03" name="Picture 3" descr="http://nattik.ru/wp-content/uploads/2013/11/geometricheskaya-figura-kvadra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87411">
            <a:off x="4862869" y="1934910"/>
            <a:ext cx="3991124" cy="3320429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89094" y="285729"/>
            <a:ext cx="7869120" cy="1214446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>
              <a:solidFill>
                <a:srgbClr val="00B05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7FA76E2-6EA4-4C67-80F2-565CD19D2A5C}" type="datetime1">
              <a:rPr lang="ru-RU" smtClean="0"/>
              <a:pPr>
                <a:defRPr/>
              </a:pPr>
              <a:t>21.12.2018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5D79D1-566A-49E6-AFAA-84D3818C7D1F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3089" name="TextBox 16"/>
          <p:cNvSpPr txBox="1">
            <a:spLocks noChangeArrowheads="1"/>
          </p:cNvSpPr>
          <p:nvPr/>
        </p:nvSpPr>
        <p:spPr bwMode="auto">
          <a:xfrm>
            <a:off x="2643188" y="1571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641494" y="1"/>
            <a:ext cx="7869120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Задание</a:t>
            </a:r>
            <a:r>
              <a:rPr kumimoji="0" lang="ru-RU" sz="60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№2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70C0"/>
                </a:solidFill>
              </a:rPr>
              <a:t>«Угадай, какая это фигура?»</a:t>
            </a:r>
            <a:endParaRPr lang="ru-RU" sz="3600" dirty="0" smtClean="0">
              <a:solidFill>
                <a:srgbClr val="0070C0"/>
              </a:solidFill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3250" name="Picture 2" descr="https://im3-tub-ru.yandex.net/i?id=3b78e18a3465dc2b2edd81314230d2bb-sr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50318">
            <a:off x="5175164" y="1778748"/>
            <a:ext cx="3305118" cy="35873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85720" y="1142984"/>
            <a:ext cx="4572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На фигуру посмотри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И в альбоме начерти 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Три угла. Три стороны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Меж собой соедини.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Получился не угольник,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А красивый…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89094" y="285729"/>
            <a:ext cx="7869120" cy="1214446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>
              <a:solidFill>
                <a:srgbClr val="00B05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7FA76E2-6EA4-4C67-80F2-565CD19D2A5C}" type="datetime1">
              <a:rPr lang="ru-RU" smtClean="0"/>
              <a:pPr>
                <a:defRPr/>
              </a:pPr>
              <a:t>21.12.2018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5D79D1-566A-49E6-AFAA-84D3818C7D1F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3089" name="TextBox 16"/>
          <p:cNvSpPr txBox="1">
            <a:spLocks noChangeArrowheads="1"/>
          </p:cNvSpPr>
          <p:nvPr/>
        </p:nvSpPr>
        <p:spPr bwMode="auto">
          <a:xfrm>
            <a:off x="2643188" y="1571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641494" y="1"/>
            <a:ext cx="7869120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Задание</a:t>
            </a:r>
            <a:r>
              <a:rPr kumimoji="0" lang="ru-RU" sz="60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№2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70C0"/>
                </a:solidFill>
              </a:rPr>
              <a:t>«Угадай, какая это фигура?»</a:t>
            </a:r>
            <a:endParaRPr lang="ru-RU" sz="3600" dirty="0" smtClean="0">
              <a:solidFill>
                <a:srgbClr val="0070C0"/>
              </a:solidFill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1357298"/>
            <a:ext cx="42862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 похожий на яйцо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Или на твое лицо.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Вот такая есть окружность - 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Очень странная наружность: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Круг приплюснутым стал.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Получился вдруг….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 descr="http://ixtira.tv/_sf/6/s2888284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74259">
            <a:off x="5079196" y="1793057"/>
            <a:ext cx="3333772" cy="3333772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869120" cy="1214446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>
              <a:solidFill>
                <a:srgbClr val="00B05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7FA76E2-6EA4-4C67-80F2-565CD19D2A5C}" type="datetime1">
              <a:rPr lang="ru-RU" smtClean="0"/>
              <a:pPr>
                <a:defRPr/>
              </a:pPr>
              <a:t>21.12.2018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5D79D1-566A-49E6-AFAA-84D3818C7D1F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3089" name="TextBox 16"/>
          <p:cNvSpPr txBox="1">
            <a:spLocks noChangeArrowheads="1"/>
          </p:cNvSpPr>
          <p:nvPr/>
        </p:nvSpPr>
        <p:spPr bwMode="auto">
          <a:xfrm>
            <a:off x="2643188" y="1571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641494" y="1"/>
            <a:ext cx="7869120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Задание</a:t>
            </a:r>
            <a:r>
              <a:rPr kumimoji="0" lang="ru-RU" sz="60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№2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70C0"/>
                </a:solidFill>
              </a:rPr>
              <a:t>«Угадай, какая это фигура?»</a:t>
            </a:r>
            <a:endParaRPr lang="ru-RU" sz="3600" dirty="0" smtClean="0">
              <a:solidFill>
                <a:srgbClr val="0070C0"/>
              </a:solidFill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1285860"/>
            <a:ext cx="421484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Растянули мы квадрат</a:t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r>
              <a:rPr lang="ru-RU" sz="3200" b="1" i="1" dirty="0" smtClean="0">
                <a:solidFill>
                  <a:srgbClr val="FF0000"/>
                </a:solidFill>
              </a:rPr>
              <a:t>И представили на взгляд,</a:t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r>
              <a:rPr lang="ru-RU" sz="3200" b="1" i="1" dirty="0" smtClean="0">
                <a:solidFill>
                  <a:srgbClr val="FF0000"/>
                </a:solidFill>
              </a:rPr>
              <a:t>На кого он стал похожим</a:t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r>
              <a:rPr lang="ru-RU" sz="3200" b="1" i="1" dirty="0" smtClean="0">
                <a:solidFill>
                  <a:srgbClr val="FF0000"/>
                </a:solidFill>
              </a:rPr>
              <a:t>Или с чем-то очень схожим?</a:t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r>
              <a:rPr lang="ru-RU" sz="3200" b="1" i="1" dirty="0" smtClean="0">
                <a:solidFill>
                  <a:srgbClr val="FF0000"/>
                </a:solidFill>
              </a:rPr>
              <a:t>Не кирпич, не треугольник -</a:t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r>
              <a:rPr lang="ru-RU" sz="3200" b="1" i="1" dirty="0" smtClean="0">
                <a:solidFill>
                  <a:srgbClr val="FF0000"/>
                </a:solidFill>
              </a:rPr>
              <a:t>Стал квадрат…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60418" name="Picture 2" descr="http://900igr.net/datai/izo/Kak-risovat-derevja/0009-007-Postrojte-iz-geometricheskikh-figur-derev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995955">
            <a:off x="5329106" y="1724414"/>
            <a:ext cx="2710623" cy="3831015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rosti.ru/patterns/00/00/da/264bf4c0c7/pictu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 descr="http://playcast.ru/uploads/2015/10/01/1528053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1928802"/>
            <a:ext cx="5286412" cy="4387697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rosti.ru/patterns/00/00/da/264bf4c0c7/pictu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4282" y="785794"/>
            <a:ext cx="4000528" cy="5632311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B/>
          </a:sp3d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Бабушка в лесу живёт, 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err="1" smtClean="0">
                <a:solidFill>
                  <a:srgbClr val="FF0000"/>
                </a:solidFill>
              </a:rPr>
              <a:t>Травы-зелье</a:t>
            </a:r>
            <a:r>
              <a:rPr lang="ru-RU" sz="3600" dirty="0" smtClean="0">
                <a:solidFill>
                  <a:srgbClr val="FF0000"/>
                </a:solidFill>
              </a:rPr>
              <a:t> собирает, 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Пол в избе метлой метёт. 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В ступе по небу летает, 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Из кости её нога. 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Эту бабу звать ... 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67586" name="Picture 2" descr="http://img3.proshkolu.ru/content/media/pic/std/2000000/1697000/1696063-6be467565679077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0688" y="857232"/>
            <a:ext cx="5096965" cy="4500594"/>
          </a:xfrm>
          <a:prstGeom prst="rect">
            <a:avLst/>
          </a:prstGeom>
          <a:noFill/>
        </p:spPr>
      </p:pic>
      <p:pic>
        <p:nvPicPr>
          <p:cNvPr id="67588" name="Picture 4" descr="https://image.freepik.com/icones-gratis/nuvem-de-chuva-preta-com-pingos-de-chuva-caindo_318-5642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928670"/>
            <a:ext cx="3786182" cy="381951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«Как называются эти знаки?»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fld id="{D27D629F-E096-46B6-B996-F989F01D3021}" type="datetime1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21.12.2018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>
              <a:defRPr/>
            </a:pPr>
            <a:fld id="{BBCCCE6F-2FD3-4312-AD3A-E2A138DE4F37}" type="slidenum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19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69634" name="Picture 2" descr="http://cdn01.ru/files/users/images/80/d8/80d84de28ea6526b90d64e7efefb1e2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357298"/>
            <a:ext cx="6072230" cy="419099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5400" b="1" dirty="0" smtClean="0">
                <a:solidFill>
                  <a:srgbClr val="FF0000"/>
                </a:solidFill>
              </a:rPr>
              <a:t>Психологический настрой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B050"/>
                </a:solidFill>
              </a:rPr>
              <a:t>Прозвенел и смолк звонок, 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Начинается урок! 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На занятии не хихикай, 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Стул туда-сюда не двигай. 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Учителя ты уважай,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И соседу не мешай! </a:t>
            </a:r>
            <a:endParaRPr lang="ru-RU" b="1" dirty="0" smtClean="0">
              <a:solidFill>
                <a:srgbClr val="00B05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7FA76E2-6EA4-4C67-80F2-565CD19D2A5C}" type="datetime1">
              <a:rPr lang="ru-RU" smtClean="0"/>
              <a:pPr>
                <a:defRPr/>
              </a:pPr>
              <a:t>21.12.2018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5D79D1-566A-49E6-AFAA-84D3818C7D1F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3089" name="TextBox 16"/>
          <p:cNvSpPr txBox="1">
            <a:spLocks noChangeArrowheads="1"/>
          </p:cNvSpPr>
          <p:nvPr/>
        </p:nvSpPr>
        <p:spPr bwMode="auto">
          <a:xfrm>
            <a:off x="2643188" y="1571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rosti.ru/patterns/00/00/da/264bf4c0c7/pictu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7586" name="Picture 2" descr="http://img3.proshkolu.ru/content/media/pic/std/2000000/1697000/1696063-6be467565679077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285728"/>
            <a:ext cx="6795953" cy="6000792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3500438"/>
          </a:xfrm>
        </p:spPr>
        <p:txBody>
          <a:bodyPr/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«Игра на внимание это так или не так?»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fld id="{D27D629F-E096-46B6-B996-F989F01D3021}" type="datetime1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21.12.2018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>
              <a:defRPr/>
            </a:pPr>
            <a:fld id="{BBCCCE6F-2FD3-4312-AD3A-E2A138DE4F37}" type="slidenum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21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70658" name="Picture 2" descr="http://gklass2014.ucoz.ru/header_ow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285992"/>
            <a:ext cx="3143272" cy="3692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rosti.ru/patterns/00/00/da/264bf4c0c7/pictu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7586" name="Picture 2" descr="http://img3.proshkolu.ru/content/media/pic/std/2000000/1697000/1696063-6be467565679077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285728"/>
            <a:ext cx="6795953" cy="6000792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rosti.ru/patterns/00/00/da/264bf4c0c7/pictu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0" y="1285860"/>
            <a:ext cx="3857620" cy="3970318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с бала королевского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Однажды убегала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туфельку хрустальную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Случайно потеряла…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83" name="Picture 3" descr="http://i.ytimg.com/vi/ipcRazooe7g/maxresdefaul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52053">
            <a:off x="4141686" y="1054310"/>
            <a:ext cx="4643438" cy="4862498"/>
          </a:xfrm>
          <a:prstGeom prst="rect">
            <a:avLst/>
          </a:prstGeom>
          <a:noFill/>
        </p:spPr>
      </p:pic>
      <p:pic>
        <p:nvPicPr>
          <p:cNvPr id="71685" name="Picture 5" descr="https://image.freepik.com/icones-gratis/nuvem-de-chuva-preta-com-pingos-de-chuva-caindo_318-5642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87437">
            <a:off x="4333720" y="1261894"/>
            <a:ext cx="4286280" cy="428628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143932" cy="1857364"/>
          </a:xfrm>
        </p:spPr>
        <p:txBody>
          <a:bodyPr/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«Задачки»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fld id="{D27D629F-E096-46B6-B996-F989F01D3021}" type="datetime1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21.12.2018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>
              <a:defRPr/>
            </a:pPr>
            <a:fld id="{BBCCCE6F-2FD3-4312-AD3A-E2A138DE4F37}" type="slidenum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24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74754" name="Picture 2" descr="http://aurora-nsk.ru/files/node_images/1f2983a8450ffd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14422"/>
            <a:ext cx="7620000" cy="4572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D40CDDD-D6EF-4872-A1FD-635788F240FA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25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68313" y="692150"/>
            <a:ext cx="568325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800" b="1" i="1" dirty="0">
                <a:solidFill>
                  <a:srgbClr val="000066"/>
                </a:solidFill>
                <a:latin typeface="Blackadder ITC" pitchFamily="82" charset="0"/>
              </a:rPr>
              <a:t>Семь ребят катались с горки. </a:t>
            </a:r>
            <a:br>
              <a:rPr lang="ru-RU" sz="2800" b="1" i="1" dirty="0">
                <a:solidFill>
                  <a:srgbClr val="000066"/>
                </a:solidFill>
                <a:latin typeface="Blackadder ITC" pitchFamily="82" charset="0"/>
              </a:rPr>
            </a:br>
            <a:r>
              <a:rPr lang="ru-RU" sz="2800" b="1" i="1" dirty="0">
                <a:solidFill>
                  <a:srgbClr val="000066"/>
                </a:solidFill>
                <a:latin typeface="Blackadder ITC" pitchFamily="82" charset="0"/>
              </a:rPr>
              <a:t>Убежал домой Егорка. </a:t>
            </a:r>
            <a:br>
              <a:rPr lang="ru-RU" sz="2800" b="1" i="1" dirty="0">
                <a:solidFill>
                  <a:srgbClr val="000066"/>
                </a:solidFill>
                <a:latin typeface="Blackadder ITC" pitchFamily="82" charset="0"/>
              </a:rPr>
            </a:br>
            <a:r>
              <a:rPr lang="ru-RU" sz="2800" b="1" i="1" dirty="0">
                <a:solidFill>
                  <a:srgbClr val="000066"/>
                </a:solidFill>
                <a:latin typeface="Blackadder ITC" pitchFamily="82" charset="0"/>
              </a:rPr>
              <a:t>А потом ушел Вадим, </a:t>
            </a:r>
            <a:br>
              <a:rPr lang="ru-RU" sz="2800" b="1" i="1" dirty="0">
                <a:solidFill>
                  <a:srgbClr val="000066"/>
                </a:solidFill>
                <a:latin typeface="Blackadder ITC" pitchFamily="82" charset="0"/>
              </a:rPr>
            </a:br>
            <a:r>
              <a:rPr lang="ru-RU" sz="2800" b="1" i="1" dirty="0">
                <a:solidFill>
                  <a:srgbClr val="000066"/>
                </a:solidFill>
                <a:latin typeface="Blackadder ITC" pitchFamily="82" charset="0"/>
              </a:rPr>
              <a:t>И Сережа вслед за ним. </a:t>
            </a:r>
            <a:br>
              <a:rPr lang="ru-RU" sz="2800" b="1" i="1" dirty="0">
                <a:solidFill>
                  <a:srgbClr val="000066"/>
                </a:solidFill>
                <a:latin typeface="Blackadder ITC" pitchFamily="82" charset="0"/>
              </a:rPr>
            </a:br>
            <a:r>
              <a:rPr lang="ru-RU" sz="2800" b="1" i="1" dirty="0">
                <a:solidFill>
                  <a:srgbClr val="000066"/>
                </a:solidFill>
                <a:latin typeface="Blackadder ITC" pitchFamily="82" charset="0"/>
              </a:rPr>
              <a:t>Сколько на горке осталось детей? </a:t>
            </a:r>
            <a:br>
              <a:rPr lang="ru-RU" sz="2800" b="1" i="1" dirty="0">
                <a:solidFill>
                  <a:srgbClr val="000066"/>
                </a:solidFill>
                <a:latin typeface="Blackadder ITC" pitchFamily="82" charset="0"/>
              </a:rPr>
            </a:br>
            <a:r>
              <a:rPr lang="ru-RU" sz="2800" b="1" i="1" dirty="0">
                <a:solidFill>
                  <a:srgbClr val="000066"/>
                </a:solidFill>
                <a:latin typeface="Blackadder ITC" pitchFamily="82" charset="0"/>
              </a:rPr>
              <a:t>Кто посчитал, отвечайте скорей!</a:t>
            </a:r>
            <a:r>
              <a:rPr lang="ru-RU" dirty="0"/>
              <a:t> </a:t>
            </a:r>
          </a:p>
        </p:txBody>
      </p:sp>
      <p:sp>
        <p:nvSpPr>
          <p:cNvPr id="22532" name="AutoShape 4"/>
          <p:cNvSpPr>
            <a:spLocks noChangeArrowheads="1"/>
          </p:cNvSpPr>
          <p:nvPr/>
        </p:nvSpPr>
        <p:spPr bwMode="auto">
          <a:xfrm>
            <a:off x="2411413" y="5229225"/>
            <a:ext cx="914400" cy="914400"/>
          </a:xfrm>
          <a:prstGeom prst="star16">
            <a:avLst>
              <a:gd name="adj" fmla="val 375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/>
              <a:t>4</a:t>
            </a:r>
          </a:p>
        </p:txBody>
      </p:sp>
      <p:sp>
        <p:nvSpPr>
          <p:cNvPr id="22533" name="AutoShape 5"/>
          <p:cNvSpPr>
            <a:spLocks noChangeArrowheads="1"/>
          </p:cNvSpPr>
          <p:nvPr/>
        </p:nvSpPr>
        <p:spPr bwMode="auto">
          <a:xfrm>
            <a:off x="468313" y="5229225"/>
            <a:ext cx="914400" cy="914400"/>
          </a:xfrm>
          <a:prstGeom prst="star16">
            <a:avLst>
              <a:gd name="adj" fmla="val 375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/>
              <a:t>6</a:t>
            </a:r>
          </a:p>
        </p:txBody>
      </p:sp>
      <p:sp>
        <p:nvSpPr>
          <p:cNvPr id="22534" name="AutoShape 6"/>
          <p:cNvSpPr>
            <a:spLocks noChangeArrowheads="1"/>
          </p:cNvSpPr>
          <p:nvPr/>
        </p:nvSpPr>
        <p:spPr bwMode="auto">
          <a:xfrm>
            <a:off x="1476375" y="5229225"/>
            <a:ext cx="914400" cy="914400"/>
          </a:xfrm>
          <a:prstGeom prst="star16">
            <a:avLst>
              <a:gd name="adj" fmla="val 375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/>
              <a:t>5</a:t>
            </a:r>
          </a:p>
        </p:txBody>
      </p:sp>
      <p:pic>
        <p:nvPicPr>
          <p:cNvPr id="6151" name="Picture 7" descr="90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01013" y="5815013"/>
            <a:ext cx="1042987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 descr="q_1e9ebfc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213100"/>
            <a:ext cx="33274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5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CC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25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5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4"/>
                  </p:tgtEl>
                </p:cond>
              </p:nextCondLst>
            </p:seq>
          </p:childTnLst>
        </p:cTn>
      </p:par>
    </p:tnLst>
    <p:bldLst>
      <p:bldP spid="22533" grpId="0" animBg="1"/>
      <p:bldP spid="2253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72324A6-C7E8-4075-90CE-E9855E72561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26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539750" y="620713"/>
            <a:ext cx="48895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  <a:t>Шесть орешков мама-свинка </a:t>
            </a:r>
            <a:b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</a:br>
            <a: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  <a:t>Для детей несла в корзинке. </a:t>
            </a:r>
            <a:b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</a:br>
            <a: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  <a:t>Свинку ёжик повстречал </a:t>
            </a:r>
            <a:b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</a:br>
            <a: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  <a:t>И ещё четыре дал. </a:t>
            </a:r>
            <a:b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</a:br>
            <a: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  <a:t>Сколько орехов свинка </a:t>
            </a:r>
            <a:b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</a:br>
            <a: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  <a:t>Деткам принесла в корзинке?</a:t>
            </a:r>
            <a:r>
              <a:rPr lang="ru-RU"/>
              <a:t> </a:t>
            </a:r>
          </a:p>
        </p:txBody>
      </p:sp>
      <p:pic>
        <p:nvPicPr>
          <p:cNvPr id="12292" name="Рисунок 6" descr="alexbannykh060200048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611188" y="3213100"/>
            <a:ext cx="1303337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3" name="AutoShape 11"/>
          <p:cNvSpPr>
            <a:spLocks noChangeArrowheads="1"/>
          </p:cNvSpPr>
          <p:nvPr/>
        </p:nvSpPr>
        <p:spPr bwMode="auto">
          <a:xfrm>
            <a:off x="539750" y="5157788"/>
            <a:ext cx="914400" cy="914400"/>
          </a:xfrm>
          <a:prstGeom prst="star16">
            <a:avLst>
              <a:gd name="adj" fmla="val 375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/>
              <a:t>9</a:t>
            </a:r>
          </a:p>
        </p:txBody>
      </p:sp>
      <p:sp>
        <p:nvSpPr>
          <p:cNvPr id="28684" name="AutoShape 12"/>
          <p:cNvSpPr>
            <a:spLocks noChangeArrowheads="1"/>
          </p:cNvSpPr>
          <p:nvPr/>
        </p:nvSpPr>
        <p:spPr bwMode="auto">
          <a:xfrm>
            <a:off x="1619250" y="5157788"/>
            <a:ext cx="914400" cy="914400"/>
          </a:xfrm>
          <a:prstGeom prst="star16">
            <a:avLst>
              <a:gd name="adj" fmla="val 375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/>
              <a:t>11</a:t>
            </a:r>
          </a:p>
        </p:txBody>
      </p:sp>
      <p:sp>
        <p:nvSpPr>
          <p:cNvPr id="28685" name="AutoShape 13"/>
          <p:cNvSpPr>
            <a:spLocks noChangeArrowheads="1"/>
          </p:cNvSpPr>
          <p:nvPr/>
        </p:nvSpPr>
        <p:spPr bwMode="auto">
          <a:xfrm>
            <a:off x="2627313" y="5157788"/>
            <a:ext cx="914400" cy="914400"/>
          </a:xfrm>
          <a:prstGeom prst="star16">
            <a:avLst>
              <a:gd name="adj" fmla="val 375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/>
              <a:t>10</a:t>
            </a:r>
          </a:p>
        </p:txBody>
      </p:sp>
      <p:pic>
        <p:nvPicPr>
          <p:cNvPr id="12296" name="Picture 14" descr="90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01013" y="5815013"/>
            <a:ext cx="1042987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15" descr="pig-thum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0" y="1196975"/>
            <a:ext cx="2951163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16" descr="The-hazelnut-is-Oregons-official-state-nu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4663" y="3573463"/>
            <a:ext cx="2620962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6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8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86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8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86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CC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85"/>
                  </p:tgtEl>
                </p:cond>
              </p:nextCondLst>
            </p:seq>
          </p:childTnLst>
        </p:cTn>
      </p:par>
    </p:tnLst>
    <p:bldLst>
      <p:bldP spid="28683" grpId="0" animBg="1"/>
      <p:bldP spid="2868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F6BCF48-5308-4238-9E8E-FEB095BCABCE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27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539750" y="620713"/>
            <a:ext cx="47625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  <a:t>Три зайчонка, пять ежат </a:t>
            </a:r>
            <a:b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</a:br>
            <a: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  <a:t>Ходят вместе в детский сад. </a:t>
            </a:r>
            <a:b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</a:br>
            <a: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  <a:t>Посчитать  вас попрошу, </a:t>
            </a:r>
            <a:b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</a:br>
            <a: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  <a:t>Сколько малышей в саду?</a:t>
            </a:r>
            <a:r>
              <a:rPr lang="ru-RU"/>
              <a:t> </a:t>
            </a:r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auto">
          <a:xfrm>
            <a:off x="1835150" y="5157788"/>
            <a:ext cx="914400" cy="914400"/>
          </a:xfrm>
          <a:prstGeom prst="star16">
            <a:avLst>
              <a:gd name="adj" fmla="val 375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/>
              <a:t>9</a:t>
            </a:r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auto">
          <a:xfrm>
            <a:off x="2916238" y="5157788"/>
            <a:ext cx="914400" cy="914400"/>
          </a:xfrm>
          <a:prstGeom prst="star16">
            <a:avLst>
              <a:gd name="adj" fmla="val 375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/>
              <a:t>7</a:t>
            </a:r>
          </a:p>
        </p:txBody>
      </p:sp>
      <p:sp>
        <p:nvSpPr>
          <p:cNvPr id="29702" name="AutoShape 6"/>
          <p:cNvSpPr>
            <a:spLocks noChangeArrowheads="1"/>
          </p:cNvSpPr>
          <p:nvPr/>
        </p:nvSpPr>
        <p:spPr bwMode="auto">
          <a:xfrm>
            <a:off x="684213" y="5157788"/>
            <a:ext cx="914400" cy="914400"/>
          </a:xfrm>
          <a:prstGeom prst="star16">
            <a:avLst>
              <a:gd name="adj" fmla="val 375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/>
              <a:t>8</a:t>
            </a:r>
          </a:p>
        </p:txBody>
      </p:sp>
      <p:pic>
        <p:nvPicPr>
          <p:cNvPr id="13319" name="Picture 7" descr="90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01013" y="5815013"/>
            <a:ext cx="1042987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8" descr="Безымянны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908050"/>
            <a:ext cx="3024188" cy="143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11" descr="egiky07_0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2636838"/>
            <a:ext cx="7621588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7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97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97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CC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2"/>
                  </p:tgtEl>
                </p:cond>
              </p:nextCondLst>
            </p:seq>
          </p:childTnLst>
        </p:cTn>
      </p:par>
    </p:tnLst>
    <p:bldLst>
      <p:bldP spid="29700" grpId="0" animBg="1"/>
      <p:bldP spid="2970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89A27C5-BCFB-449B-9F88-1DAEE377E2A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28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539750" y="620713"/>
            <a:ext cx="53657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  <a:t>Пять пирожков лежало в миске. </a:t>
            </a:r>
            <a:b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</a:br>
            <a: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  <a:t>Два пирожка взяла Лариска, </a:t>
            </a:r>
            <a:b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</a:br>
            <a: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  <a:t>Еще один стащила киска. </a:t>
            </a:r>
            <a:b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</a:br>
            <a: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  <a:t>А сколько же осталось в миске?</a:t>
            </a:r>
            <a:r>
              <a:rPr lang="ru-RU"/>
              <a:t> </a:t>
            </a:r>
          </a:p>
        </p:txBody>
      </p:sp>
      <p:sp>
        <p:nvSpPr>
          <p:cNvPr id="30724" name="AutoShape 4"/>
          <p:cNvSpPr>
            <a:spLocks noChangeArrowheads="1"/>
          </p:cNvSpPr>
          <p:nvPr/>
        </p:nvSpPr>
        <p:spPr bwMode="auto">
          <a:xfrm>
            <a:off x="539750" y="5229225"/>
            <a:ext cx="914400" cy="914400"/>
          </a:xfrm>
          <a:prstGeom prst="star16">
            <a:avLst>
              <a:gd name="adj" fmla="val 375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/>
              <a:t>3</a:t>
            </a:r>
          </a:p>
        </p:txBody>
      </p:sp>
      <p:sp>
        <p:nvSpPr>
          <p:cNvPr id="30725" name="AutoShape 5"/>
          <p:cNvSpPr>
            <a:spLocks noChangeArrowheads="1"/>
          </p:cNvSpPr>
          <p:nvPr/>
        </p:nvSpPr>
        <p:spPr bwMode="auto">
          <a:xfrm>
            <a:off x="2555875" y="5229225"/>
            <a:ext cx="914400" cy="914400"/>
          </a:xfrm>
          <a:prstGeom prst="star16">
            <a:avLst>
              <a:gd name="adj" fmla="val 375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/>
              <a:t>4</a:t>
            </a:r>
          </a:p>
        </p:txBody>
      </p:sp>
      <p:sp>
        <p:nvSpPr>
          <p:cNvPr id="30726" name="AutoShape 6"/>
          <p:cNvSpPr>
            <a:spLocks noChangeArrowheads="1"/>
          </p:cNvSpPr>
          <p:nvPr/>
        </p:nvSpPr>
        <p:spPr bwMode="auto">
          <a:xfrm>
            <a:off x="1547813" y="5229225"/>
            <a:ext cx="914400" cy="914400"/>
          </a:xfrm>
          <a:prstGeom prst="star16">
            <a:avLst>
              <a:gd name="adj" fmla="val 375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/>
              <a:t>2</a:t>
            </a:r>
          </a:p>
        </p:txBody>
      </p:sp>
      <p:pic>
        <p:nvPicPr>
          <p:cNvPr id="14343" name="Picture 7" descr="90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01013" y="5815013"/>
            <a:ext cx="1042987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8" descr="12746954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3213100"/>
            <a:ext cx="40005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7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7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CC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6"/>
                  </p:tgtEl>
                </p:cond>
              </p:nextCondLst>
            </p:seq>
          </p:childTnLst>
        </p:cTn>
      </p:par>
    </p:tnLst>
    <p:bldLst>
      <p:bldP spid="30724" grpId="0" animBg="1"/>
      <p:bldP spid="3072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0B7157B-22DF-4738-9748-A57DE8B0CA73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29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611188" y="620713"/>
            <a:ext cx="48768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  <a:t>Как под ёлкой встали в круг </a:t>
            </a:r>
            <a:b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</a:br>
            <a: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  <a:t>Зайка, белка и барсук, </a:t>
            </a:r>
            <a:b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</a:br>
            <a: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  <a:t>Встали ёжик и енот, </a:t>
            </a:r>
            <a:b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</a:br>
            <a: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  <a:t>Лось, кабан, лиса и кот. </a:t>
            </a:r>
            <a:b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</a:br>
            <a: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  <a:t>А последним встал медведь, </a:t>
            </a:r>
            <a:b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</a:br>
            <a:r>
              <a:rPr lang="ru-RU" sz="2800" b="1" i="1">
                <a:solidFill>
                  <a:srgbClr val="000066"/>
                </a:solidFill>
                <a:latin typeface="Blackadder ITC" pitchFamily="82" charset="0"/>
              </a:rPr>
              <a:t>Сколько всех зверей? Ответь!</a:t>
            </a:r>
          </a:p>
        </p:txBody>
      </p:sp>
      <p:sp>
        <p:nvSpPr>
          <p:cNvPr id="32772" name="AutoShape 4"/>
          <p:cNvSpPr>
            <a:spLocks noChangeArrowheads="1"/>
          </p:cNvSpPr>
          <p:nvPr/>
        </p:nvSpPr>
        <p:spPr bwMode="auto">
          <a:xfrm>
            <a:off x="1835150" y="5229225"/>
            <a:ext cx="914400" cy="914400"/>
          </a:xfrm>
          <a:prstGeom prst="star16">
            <a:avLst>
              <a:gd name="adj" fmla="val 375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/>
              <a:t>9</a:t>
            </a:r>
          </a:p>
        </p:txBody>
      </p:sp>
      <p:sp>
        <p:nvSpPr>
          <p:cNvPr id="32773" name="AutoShape 5"/>
          <p:cNvSpPr>
            <a:spLocks noChangeArrowheads="1"/>
          </p:cNvSpPr>
          <p:nvPr/>
        </p:nvSpPr>
        <p:spPr bwMode="auto">
          <a:xfrm>
            <a:off x="2987675" y="5229225"/>
            <a:ext cx="914400" cy="914400"/>
          </a:xfrm>
          <a:prstGeom prst="star16">
            <a:avLst>
              <a:gd name="adj" fmla="val 375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/>
              <a:t>11</a:t>
            </a:r>
          </a:p>
        </p:txBody>
      </p:sp>
      <p:sp>
        <p:nvSpPr>
          <p:cNvPr id="32774" name="AutoShape 6"/>
          <p:cNvSpPr>
            <a:spLocks noChangeArrowheads="1"/>
          </p:cNvSpPr>
          <p:nvPr/>
        </p:nvSpPr>
        <p:spPr bwMode="auto">
          <a:xfrm>
            <a:off x="684213" y="5229225"/>
            <a:ext cx="914400" cy="914400"/>
          </a:xfrm>
          <a:prstGeom prst="star16">
            <a:avLst>
              <a:gd name="adj" fmla="val 375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/>
              <a:t>10</a:t>
            </a:r>
          </a:p>
        </p:txBody>
      </p:sp>
      <p:sp>
        <p:nvSpPr>
          <p:cNvPr id="16391" name="AutoShape 8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6392" name="Picture 9" descr="s480523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0200" y="3192463"/>
            <a:ext cx="4308475" cy="307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7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27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27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CC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4"/>
                  </p:tgtEl>
                </p:cond>
              </p:nextCondLst>
            </p:seq>
          </p:childTnLst>
        </p:cTn>
      </p:par>
    </p:tnLst>
    <p:bldLst>
      <p:bldP spid="32772" grpId="0" animBg="1"/>
      <p:bldP spid="3277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00174"/>
            <a:ext cx="8229600" cy="2000256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Организационный момент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00B050"/>
                </a:solidFill>
              </a:rPr>
              <a:t> Собрались все дети в круг, </a:t>
            </a:r>
            <a:br>
              <a:rPr lang="ru-RU" sz="3600" dirty="0" smtClean="0">
                <a:solidFill>
                  <a:srgbClr val="00B050"/>
                </a:solidFill>
              </a:rPr>
            </a:br>
            <a:r>
              <a:rPr lang="ru-RU" sz="3600" dirty="0" smtClean="0">
                <a:solidFill>
                  <a:srgbClr val="00B050"/>
                </a:solidFill>
              </a:rPr>
              <a:t>Я твой друг и ты мой друг. </a:t>
            </a:r>
            <a:br>
              <a:rPr lang="ru-RU" sz="3600" dirty="0" smtClean="0">
                <a:solidFill>
                  <a:srgbClr val="00B050"/>
                </a:solidFill>
              </a:rPr>
            </a:br>
            <a:r>
              <a:rPr lang="ru-RU" sz="3600" dirty="0" smtClean="0">
                <a:solidFill>
                  <a:srgbClr val="00B050"/>
                </a:solidFill>
              </a:rPr>
              <a:t>Крепко за руки возьмемся </a:t>
            </a:r>
            <a:br>
              <a:rPr lang="ru-RU" sz="3600" dirty="0" smtClean="0">
                <a:solidFill>
                  <a:srgbClr val="00B050"/>
                </a:solidFill>
              </a:rPr>
            </a:br>
            <a:r>
              <a:rPr lang="ru-RU" sz="3600" dirty="0" smtClean="0">
                <a:solidFill>
                  <a:srgbClr val="00B050"/>
                </a:solidFill>
              </a:rPr>
              <a:t>И друг другу улыбнемся </a:t>
            </a:r>
            <a:br>
              <a:rPr lang="ru-RU" sz="3600" dirty="0" smtClean="0">
                <a:solidFill>
                  <a:srgbClr val="00B050"/>
                </a:solidFill>
              </a:rPr>
            </a:b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268667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fld id="{D27D629F-E096-46B6-B996-F989F01D3021}" type="datetime1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21.12.2018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>
              <a:defRPr/>
            </a:pPr>
            <a:fld id="{BBCCCE6F-2FD3-4312-AD3A-E2A138DE4F37}" type="slidenum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3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1026" name="Picture 2" descr="http://i.i.ua/photo/images/pic/7/7/3329877_7a32ddb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94483">
            <a:off x="6293788" y="4275110"/>
            <a:ext cx="2643176" cy="211454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rosti.ru/patterns/00/00/da/264bf4c0c7/pictu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683" name="Picture 3" descr="http://i.ytimg.com/vi/ipcRazooe7g/maxresdefaul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52053">
            <a:off x="2113434" y="412889"/>
            <a:ext cx="5639655" cy="5905713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Игра «Дни недели»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Братьев этих ровно семь,</a:t>
            </a:r>
            <a:b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Вам они известны всем.</a:t>
            </a:r>
            <a:b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Каждую неделю кругом</a:t>
            </a:r>
            <a:b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Ходят братья друг за другом.</a:t>
            </a:r>
            <a:b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Попрощается последний —</a:t>
            </a:r>
            <a:b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Появляется передний.</a:t>
            </a:r>
            <a:b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fld id="{D27D629F-E096-46B6-B996-F989F01D3021}" type="datetime1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21.12.2018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>
              <a:defRPr/>
            </a:pPr>
            <a:fld id="{BBCCCE6F-2FD3-4312-AD3A-E2A138DE4F37}" type="slidenum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31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Вопросы: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643998" cy="4697427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— Сколько дней в неделе?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— Назовите дни недели.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— Какой сегодня день недели?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— Какой был вчера?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— В какие дни недели взрослые не идут на работу, а дети — в школу?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fld id="{D27D629F-E096-46B6-B996-F989F01D3021}" type="datetime1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21.12.2018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>
              <a:defRPr/>
            </a:pPr>
            <a:fld id="{BBCCCE6F-2FD3-4312-AD3A-E2A138DE4F37}" type="slidenum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32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rosti.ru/patterns/00/00/da/264bf4c0c7/pictu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214282" y="117693"/>
            <a:ext cx="3643338" cy="6001643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tx2">
                <a:lumMod val="60000"/>
                <a:lumOff val="40000"/>
              </a:schemeClr>
            </a:extrusionClr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отца есть мальчик странный,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Необычный, деревянный,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земле и под водой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Ищет ключик золотой,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Всюду нос сует свой длинный…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же это?..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5781" name="Picture 5" descr="http://www.stihi.ru/pics/2011/07/11/502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88025">
            <a:off x="4714876" y="500042"/>
            <a:ext cx="4048125" cy="5248275"/>
          </a:xfrm>
          <a:prstGeom prst="rect">
            <a:avLst/>
          </a:prstGeom>
          <a:noFill/>
        </p:spPr>
      </p:pic>
      <p:pic>
        <p:nvPicPr>
          <p:cNvPr id="75783" name="Picture 7" descr="https://image.freepik.com/icones-gratis/nuvem-de-chuva-preta-com-pingos-de-chuva-caindo_318-5642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85868">
            <a:off x="4956755" y="641093"/>
            <a:ext cx="3676634" cy="4733052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Работа в группах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«Решение примеров»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         3 + 2  =                5 + 1 =              4 + 4 =            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         6 – 3 =                 9 – 5 =             10 – 5 =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fld id="{D27D629F-E096-46B6-B996-F989F01D3021}" type="datetime1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21.12.2018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>
              <a:defRPr/>
            </a:pPr>
            <a:fld id="{BBCCCE6F-2FD3-4312-AD3A-E2A138DE4F37}" type="slidenum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34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83970" name="Picture 2" descr="http://prikolnye-kartinki.ru/img/picture/Jul/17/b61c466717625cb0f6372e3e81dbabc6/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3071810"/>
            <a:ext cx="2786082" cy="252410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rosti.ru/patterns/00/00/da/264bf4c0c7/pictu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4994" name="Picture 2" descr="http://www.stihi.ru/pics/2011/07/11/502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52357">
            <a:off x="2750092" y="559420"/>
            <a:ext cx="4412894" cy="5721187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4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Спасибо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      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                                                                         !!!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fld id="{D27D629F-E096-46B6-B996-F989F01D3021}" type="datetime1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21.12.2018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>
              <a:defRPr/>
            </a:pPr>
            <a:fld id="{BBCCCE6F-2FD3-4312-AD3A-E2A138DE4F37}" type="slidenum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36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6" name="Picture 2" descr="http://klassinet.ru/1img/vm1.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75977">
            <a:off x="839143" y="484863"/>
            <a:ext cx="3929090" cy="511976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400" i="1" dirty="0" smtClean="0">
                <a:solidFill>
                  <a:srgbClr val="FF0000"/>
                </a:solidFill>
              </a:rPr>
              <a:t>Ну что же, милые друзья, </a:t>
            </a:r>
            <a:br>
              <a:rPr lang="ru-RU" sz="4400" i="1" dirty="0" smtClean="0">
                <a:solidFill>
                  <a:srgbClr val="FF0000"/>
                </a:solidFill>
              </a:rPr>
            </a:br>
            <a:r>
              <a:rPr lang="ru-RU" sz="4400" i="1" dirty="0" smtClean="0">
                <a:solidFill>
                  <a:srgbClr val="FF0000"/>
                </a:solidFill>
              </a:rPr>
              <a:t>Каждый - просто молодец! </a:t>
            </a:r>
            <a:br>
              <a:rPr lang="ru-RU" sz="4400" i="1" dirty="0" smtClean="0">
                <a:solidFill>
                  <a:srgbClr val="FF0000"/>
                </a:solidFill>
              </a:rPr>
            </a:br>
            <a:r>
              <a:rPr lang="ru-RU" sz="4400" i="1" dirty="0" smtClean="0">
                <a:solidFill>
                  <a:srgbClr val="FF0000"/>
                </a:solidFill>
              </a:rPr>
              <a:t>Путешествию - конец. </a:t>
            </a:r>
            <a:br>
              <a:rPr lang="ru-RU" sz="4400" i="1" dirty="0" smtClean="0">
                <a:solidFill>
                  <a:srgbClr val="FF0000"/>
                </a:solidFill>
              </a:rPr>
            </a:br>
            <a:r>
              <a:rPr lang="ru-RU" sz="4400" i="1" dirty="0" smtClean="0">
                <a:solidFill>
                  <a:srgbClr val="FF0000"/>
                </a:solidFill>
              </a:rPr>
              <a:t>С математикой дружите, </a:t>
            </a:r>
            <a:br>
              <a:rPr lang="ru-RU" sz="4400" i="1" dirty="0" smtClean="0">
                <a:solidFill>
                  <a:srgbClr val="FF0000"/>
                </a:solidFill>
              </a:rPr>
            </a:br>
            <a:r>
              <a:rPr lang="ru-RU" sz="4400" i="1" dirty="0" smtClean="0">
                <a:solidFill>
                  <a:srgbClr val="FF0000"/>
                </a:solidFill>
              </a:rPr>
              <a:t>Знания свои копите. </a:t>
            </a:r>
            <a:br>
              <a:rPr lang="ru-RU" sz="4400" i="1" dirty="0" smtClean="0">
                <a:solidFill>
                  <a:srgbClr val="FF0000"/>
                </a:solidFill>
              </a:rPr>
            </a:br>
            <a:r>
              <a:rPr lang="ru-RU" sz="4400" i="1" dirty="0" smtClean="0">
                <a:solidFill>
                  <a:srgbClr val="FF0000"/>
                </a:solidFill>
              </a:rPr>
              <a:t>Пусть помогут вам старанье, </a:t>
            </a:r>
            <a:br>
              <a:rPr lang="ru-RU" sz="4400" i="1" dirty="0" smtClean="0">
                <a:solidFill>
                  <a:srgbClr val="FF0000"/>
                </a:solidFill>
              </a:rPr>
            </a:br>
            <a:r>
              <a:rPr lang="ru-RU" sz="4400" i="1" dirty="0" smtClean="0">
                <a:solidFill>
                  <a:srgbClr val="FF0000"/>
                </a:solidFill>
              </a:rPr>
              <a:t>Память, логика, внимание.</a:t>
            </a:r>
          </a:p>
          <a:p>
            <a:endParaRPr lang="ru-RU" sz="4400" i="1" dirty="0">
              <a:solidFill>
                <a:srgbClr val="FF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fld id="{D27D629F-E096-46B6-B996-F989F01D3021}" type="datetime1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21.12.2018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>
              <a:defRPr/>
            </a:pPr>
            <a:fld id="{BBCCCE6F-2FD3-4312-AD3A-E2A138DE4F37}" type="slidenum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37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89094" y="214290"/>
            <a:ext cx="8083434" cy="1445319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Письмо от «Королевы Математики»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>
              <a:solidFill>
                <a:srgbClr val="00B05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7FA76E2-6EA4-4C67-80F2-565CD19D2A5C}" type="datetime1">
              <a:rPr lang="ru-RU" smtClean="0"/>
              <a:pPr>
                <a:defRPr/>
              </a:pPr>
              <a:t>21.12.2018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5D79D1-566A-49E6-AFAA-84D3818C7D1F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3089" name="TextBox 16"/>
          <p:cNvSpPr txBox="1">
            <a:spLocks noChangeArrowheads="1"/>
          </p:cNvSpPr>
          <p:nvPr/>
        </p:nvSpPr>
        <p:spPr bwMode="auto">
          <a:xfrm>
            <a:off x="2643188" y="1571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21060296">
            <a:off x="642910" y="1714488"/>
            <a:ext cx="77153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70C0"/>
                </a:solidFill>
              </a:rPr>
              <a:t>«Дорогие ребята, в нашем математическом королевстве случилась беда. Злой волшебник заколдовал всех жителей  королевства. Только вы можете снять колдовские чары, выполнив все задания. Королева Математики».</a:t>
            </a:r>
            <a:r>
              <a:rPr lang="ru-RU" sz="3600" dirty="0" smtClean="0"/>
              <a:t>  </a:t>
            </a:r>
            <a:endParaRPr lang="ru-RU" sz="3600" dirty="0"/>
          </a:p>
        </p:txBody>
      </p:sp>
      <p:pic>
        <p:nvPicPr>
          <p:cNvPr id="4098" name="Picture 2" descr="http://klassinet.ru/1img/vm1.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8604"/>
            <a:ext cx="1857355" cy="245560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89094" y="285729"/>
            <a:ext cx="7869120" cy="1214446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>
              <a:solidFill>
                <a:srgbClr val="00B05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7FA76E2-6EA4-4C67-80F2-565CD19D2A5C}" type="datetime1">
              <a:rPr lang="ru-RU" smtClean="0"/>
              <a:pPr>
                <a:defRPr/>
              </a:pPr>
              <a:t>21.12.2018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5D79D1-566A-49E6-AFAA-84D3818C7D1F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3089" name="TextBox 16"/>
          <p:cNvSpPr txBox="1">
            <a:spLocks noChangeArrowheads="1"/>
          </p:cNvSpPr>
          <p:nvPr/>
        </p:nvSpPr>
        <p:spPr bwMode="auto">
          <a:xfrm>
            <a:off x="2643188" y="1571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571472" y="0"/>
            <a:ext cx="7869120" cy="19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Путешествие в страну Математики»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2" descr="http://klassinet.ru/1img/vm1.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65660">
            <a:off x="462787" y="1299192"/>
            <a:ext cx="2714644" cy="3589025"/>
          </a:xfrm>
          <a:prstGeom prst="rect">
            <a:avLst/>
          </a:prstGeom>
          <a:noFill/>
        </p:spPr>
      </p:pic>
      <p:pic>
        <p:nvPicPr>
          <p:cNvPr id="14" name="Picture 2" descr="http://krasivie-kartinki.ru/images/drakon_11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406840">
            <a:off x="5261247" y="1159986"/>
            <a:ext cx="3270109" cy="4285156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3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rosti.ru/patterns/00/00/da/264bf4c0c7/pictu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dirty="0" smtClean="0"/>
              <a:t>  </a:t>
            </a:r>
            <a:r>
              <a:rPr lang="ru-RU" b="1" dirty="0" smtClean="0"/>
              <a:t>)</a:t>
            </a:r>
            <a:endParaRPr lang="ru-RU" dirty="0"/>
          </a:p>
        </p:txBody>
      </p:sp>
      <p:pic>
        <p:nvPicPr>
          <p:cNvPr id="38914" name="Picture 2" descr="http://img0.liveinternet.ru/images/attach/c/0/120/323/120323302_img_5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22037">
            <a:off x="4586964" y="738987"/>
            <a:ext cx="3929090" cy="5286412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85720" y="1142984"/>
            <a:ext cx="3714776" cy="4929222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Птица ходит по двору,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Будит деток поутру,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макушке гребешок,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 же это?</a:t>
            </a:r>
          </a:p>
          <a:p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6" name="Picture 4" descr="https://image.freepik.com/icones-gratis/nuvem-de-chuva-preta-com-pingos-de-chuva-caindo_318-5642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663084">
            <a:off x="4669874" y="1186564"/>
            <a:ext cx="3826440" cy="3887112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>
              <a:solidFill>
                <a:srgbClr val="00B05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-214346" y="5429264"/>
            <a:ext cx="4214842" cy="554023"/>
          </a:xfrm>
        </p:spPr>
        <p:txBody>
          <a:bodyPr/>
          <a:lstStyle/>
          <a:p>
            <a:pPr algn="ctr">
              <a:buNone/>
            </a:pPr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</a:p>
          <a:p>
            <a:pPr algn="ctr">
              <a:buNone/>
            </a:pPr>
            <a:endParaRPr lang="ru-RU" sz="6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FA76E2-6EA4-4C67-80F2-565CD19D2A5C}" type="datetime1">
              <a:rPr lang="ru-RU" smtClean="0"/>
              <a:pPr>
                <a:defRPr/>
              </a:pPr>
              <a:t>21.12.2018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5D79D1-566A-49E6-AFAA-84D3818C7D1F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3089" name="TextBox 16"/>
          <p:cNvSpPr txBox="1">
            <a:spLocks noChangeArrowheads="1"/>
          </p:cNvSpPr>
          <p:nvPr/>
        </p:nvSpPr>
        <p:spPr bwMode="auto">
          <a:xfrm>
            <a:off x="2643188" y="1571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285720" y="428605"/>
            <a:ext cx="786912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42976" y="214291"/>
            <a:ext cx="564360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Задание №1</a:t>
            </a:r>
            <a:endParaRPr lang="ru-RU" sz="6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5058" name="Picture 2" descr="http://krasivie-kartinki.ru/images/drakon_11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540366">
            <a:off x="5989070" y="1065394"/>
            <a:ext cx="2251426" cy="2627453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0" y="4286256"/>
            <a:ext cx="10001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 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28662" y="3857628"/>
            <a:ext cx="92869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85918" y="4214818"/>
            <a:ext cx="114300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714612" y="3857628"/>
            <a:ext cx="10715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4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643306" y="4286256"/>
            <a:ext cx="785818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  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429124" y="3929066"/>
            <a:ext cx="8572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6 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86380" y="4214818"/>
            <a:ext cx="8572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7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 flipH="1">
            <a:off x="6000760" y="3929066"/>
            <a:ext cx="10715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8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929454" y="4214818"/>
            <a:ext cx="10001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9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715272" y="3786190"/>
            <a:ext cx="164307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10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6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>
              <a:solidFill>
                <a:srgbClr val="00B050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FA76E2-6EA4-4C67-80F2-565CD19D2A5C}" type="datetime1">
              <a:rPr lang="ru-RU" smtClean="0"/>
              <a:pPr>
                <a:defRPr/>
              </a:pPr>
              <a:t>21.12.2018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5D79D1-566A-49E6-AFAA-84D3818C7D1F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3089" name="TextBox 16"/>
          <p:cNvSpPr txBox="1">
            <a:spLocks noChangeArrowheads="1"/>
          </p:cNvSpPr>
          <p:nvPr/>
        </p:nvSpPr>
        <p:spPr bwMode="auto">
          <a:xfrm>
            <a:off x="2643188" y="1571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500034" y="214290"/>
            <a:ext cx="7869120" cy="19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0"/>
            <a:ext cx="700092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«Назови числа»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1928802"/>
            <a:ext cx="147126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85918" y="1928802"/>
            <a:ext cx="92869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4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488" y="1928802"/>
            <a:ext cx="10715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929190" y="1928802"/>
            <a:ext cx="135732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7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86512" y="1928802"/>
            <a:ext cx="84670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8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358082" y="1928802"/>
            <a:ext cx="10715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9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42910" y="3357562"/>
            <a:ext cx="92869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643042" y="3357562"/>
            <a:ext cx="114300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857488" y="3357562"/>
            <a:ext cx="10001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072066" y="3357562"/>
            <a:ext cx="98958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4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143636" y="3357562"/>
            <a:ext cx="114300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358082" y="3357562"/>
            <a:ext cx="10001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6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8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89094" y="285729"/>
            <a:ext cx="7869120" cy="1214446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>
              <a:solidFill>
                <a:srgbClr val="00B05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7FA76E2-6EA4-4C67-80F2-565CD19D2A5C}" type="datetime1">
              <a:rPr lang="ru-RU" smtClean="0"/>
              <a:pPr>
                <a:defRPr/>
              </a:pPr>
              <a:t>21.12.2018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5D79D1-566A-49E6-AFAA-84D3818C7D1F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3089" name="TextBox 16"/>
          <p:cNvSpPr txBox="1">
            <a:spLocks noChangeArrowheads="1"/>
          </p:cNvSpPr>
          <p:nvPr/>
        </p:nvSpPr>
        <p:spPr bwMode="auto">
          <a:xfrm>
            <a:off x="2643188" y="1571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428596" y="214291"/>
            <a:ext cx="842968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«Назови соседей числа»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1643050"/>
            <a:ext cx="84670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14546" y="1643050"/>
            <a:ext cx="84670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6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14678" y="1643050"/>
            <a:ext cx="10001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7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643570" y="1643050"/>
            <a:ext cx="10715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929454" y="1643050"/>
            <a:ext cx="84670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001024" y="1643050"/>
            <a:ext cx="92869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28662" y="3071810"/>
            <a:ext cx="10001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4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111486" y="3071809"/>
            <a:ext cx="103175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143240" y="3071810"/>
            <a:ext cx="10001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6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643571" y="3071810"/>
            <a:ext cx="12144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8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715140" y="3071810"/>
            <a:ext cx="113245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9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643834" y="3071810"/>
            <a:ext cx="150016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10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3" grpId="0"/>
      <p:bldP spid="14" grpId="0"/>
      <p:bldP spid="16" grpId="0"/>
      <p:bldP spid="17" grpId="0"/>
      <p:bldP spid="19" grpId="0"/>
    </p:bldLst>
  </p:timing>
</p:sld>
</file>

<file path=ppt/theme/theme1.xml><?xml version="1.0" encoding="utf-8"?>
<a:theme xmlns:a="http://schemas.openxmlformats.org/drawingml/2006/main" name="нач.школа 13. математика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755</TotalTime>
  <Words>386</Words>
  <Application>Microsoft Office PowerPoint</Application>
  <PresentationFormat>Экран (4:3)</PresentationFormat>
  <Paragraphs>191</Paragraphs>
  <Slides>37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4" baseType="lpstr">
      <vt:lpstr>Arial</vt:lpstr>
      <vt:lpstr>Blackadder ITC</vt:lpstr>
      <vt:lpstr>Calibri</vt:lpstr>
      <vt:lpstr>Cambria Math</vt:lpstr>
      <vt:lpstr>Microsoft Himalaya</vt:lpstr>
      <vt:lpstr>Times New Roman</vt:lpstr>
      <vt:lpstr>нач.школа 13. математика.</vt:lpstr>
      <vt:lpstr>Урок «Путешествие в страну Математики»</vt:lpstr>
      <vt:lpstr>      Психологический настрой Прозвенел и смолк звонок,  Начинается урок!  На занятии не хихикай,  Стул туда-сюда не двигай.  Учителя ты уважай,  И соседу не мешай! </vt:lpstr>
      <vt:lpstr>Организационный момент   Собрались все дети в круг,  Я твой друг и ты мой друг.  Крепко за руки возьмемся  И друг другу улыбнемся  </vt:lpstr>
      <vt:lpstr>   Письмо от «Королевы Математики»   </vt:lpstr>
      <vt:lpstr>      </vt:lpstr>
      <vt:lpstr>  )</vt:lpstr>
      <vt:lpstr>      </vt:lpstr>
      <vt:lpstr>      </vt:lpstr>
      <vt:lpstr>      </vt:lpstr>
      <vt:lpstr>Презентация PowerPoint</vt:lpstr>
      <vt:lpstr>  )</vt:lpstr>
      <vt:lpstr>      </vt:lpstr>
      <vt:lpstr>      </vt:lpstr>
      <vt:lpstr>      </vt:lpstr>
      <vt:lpstr>      </vt:lpstr>
      <vt:lpstr>      </vt:lpstr>
      <vt:lpstr>Презентация PowerPoint</vt:lpstr>
      <vt:lpstr>Презентация PowerPoint</vt:lpstr>
      <vt:lpstr>«Как называются эти знаки?»</vt:lpstr>
      <vt:lpstr>Презентация PowerPoint</vt:lpstr>
      <vt:lpstr>«Игра на внимание это так или не так?» </vt:lpstr>
      <vt:lpstr>Презентация PowerPoint</vt:lpstr>
      <vt:lpstr>Презентация PowerPoint</vt:lpstr>
      <vt:lpstr>«Задачки»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«Дни недели» </vt:lpstr>
      <vt:lpstr>Вопросы:</vt:lpstr>
      <vt:lpstr>Презентация PowerPoint</vt:lpstr>
      <vt:lpstr>Работа в группах «Решение примеров»</vt:lpstr>
      <vt:lpstr>Презентация PowerPoint</vt:lpstr>
      <vt:lpstr>                                                                            Спасибо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в 1 классе</dc:title>
  <dc:creator>Admin</dc:creator>
  <cp:lastModifiedBy>HP</cp:lastModifiedBy>
  <cp:revision>50</cp:revision>
  <dcterms:created xsi:type="dcterms:W3CDTF">2013-11-24T07:25:04Z</dcterms:created>
  <dcterms:modified xsi:type="dcterms:W3CDTF">2018-12-21T19:11:34Z</dcterms:modified>
</cp:coreProperties>
</file>