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6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6BB0-08FD-4FC8-8EDD-F3B7E32435D8}" type="datetimeFigureOut">
              <a:rPr lang="pl-PL" smtClean="0"/>
              <a:t>2014-06-15</a:t>
            </a:fld>
            <a:endParaRPr lang="pl-PL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C132-027E-493A-BF4C-FEA9D661EB5A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6BB0-08FD-4FC8-8EDD-F3B7E32435D8}" type="datetimeFigureOut">
              <a:rPr lang="pl-PL" smtClean="0"/>
              <a:t>2014-06-15</a:t>
            </a:fld>
            <a:endParaRPr lang="pl-PL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C132-027E-493A-BF4C-FEA9D661EB5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6BB0-08FD-4FC8-8EDD-F3B7E32435D8}" type="datetimeFigureOut">
              <a:rPr lang="pl-PL" smtClean="0"/>
              <a:t>2014-06-15</a:t>
            </a:fld>
            <a:endParaRPr lang="pl-PL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C132-027E-493A-BF4C-FEA9D661EB5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6BB0-08FD-4FC8-8EDD-F3B7E32435D8}" type="datetimeFigureOut">
              <a:rPr lang="pl-PL" smtClean="0"/>
              <a:t>2014-06-15</a:t>
            </a:fld>
            <a:endParaRPr lang="pl-PL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C132-027E-493A-BF4C-FEA9D661EB5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6BB0-08FD-4FC8-8EDD-F3B7E32435D8}" type="datetimeFigureOut">
              <a:rPr lang="pl-PL" smtClean="0"/>
              <a:t>2014-06-15</a:t>
            </a:fld>
            <a:endParaRPr lang="pl-PL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C132-027E-493A-BF4C-FEA9D661EB5A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6BB0-08FD-4FC8-8EDD-F3B7E32435D8}" type="datetimeFigureOut">
              <a:rPr lang="pl-PL" smtClean="0"/>
              <a:t>2014-06-15</a:t>
            </a:fld>
            <a:endParaRPr lang="pl-PL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C132-027E-493A-BF4C-FEA9D661EB5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6BB0-08FD-4FC8-8EDD-F3B7E32435D8}" type="datetimeFigureOut">
              <a:rPr lang="pl-PL" smtClean="0"/>
              <a:t>2014-06-15</a:t>
            </a:fld>
            <a:endParaRPr lang="pl-PL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C132-027E-493A-BF4C-FEA9D661EB5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6BB0-08FD-4FC8-8EDD-F3B7E32435D8}" type="datetimeFigureOut">
              <a:rPr lang="pl-PL" smtClean="0"/>
              <a:t>2014-06-15</a:t>
            </a:fld>
            <a:endParaRPr lang="pl-PL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C132-027E-493A-BF4C-FEA9D661EB5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6BB0-08FD-4FC8-8EDD-F3B7E32435D8}" type="datetimeFigureOut">
              <a:rPr lang="pl-PL" smtClean="0"/>
              <a:t>2014-06-15</a:t>
            </a:fld>
            <a:endParaRPr lang="pl-PL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C132-027E-493A-BF4C-FEA9D661EB5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6BB0-08FD-4FC8-8EDD-F3B7E32435D8}" type="datetimeFigureOut">
              <a:rPr lang="pl-PL" smtClean="0"/>
              <a:t>2014-06-15</a:t>
            </a:fld>
            <a:endParaRPr lang="pl-PL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C132-027E-493A-BF4C-FEA9D661EB5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6BB0-08FD-4FC8-8EDD-F3B7E32435D8}" type="datetimeFigureOut">
              <a:rPr lang="pl-PL" smtClean="0"/>
              <a:t>2014-06-15</a:t>
            </a:fld>
            <a:endParaRPr lang="pl-PL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CEBC132-027E-493A-BF4C-FEA9D661EB5A}" type="slidenum">
              <a:rPr lang="pl-PL" smtClean="0"/>
              <a:t>‹#›</a:t>
            </a:fld>
            <a:endParaRPr lang="pl-PL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9B06BB0-08FD-4FC8-8EDD-F3B7E32435D8}" type="datetimeFigureOut">
              <a:rPr lang="pl-PL" smtClean="0"/>
              <a:t>2014-06-15</a:t>
            </a:fld>
            <a:endParaRPr lang="pl-PL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EBC132-027E-493A-BF4C-FEA9D661EB5A}" type="slidenum">
              <a:rPr lang="pl-PL" smtClean="0"/>
              <a:t>‹#›</a:t>
            </a:fld>
            <a:endParaRPr lang="pl-PL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1628800"/>
            <a:ext cx="7851648" cy="15716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План-конспект урока английского языка в 4 классе</a:t>
            </a:r>
            <a:endParaRPr lang="pl-PL" sz="48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3861048"/>
            <a:ext cx="7854696" cy="18002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Составила учитель английского языка </a:t>
            </a:r>
          </a:p>
          <a:p>
            <a:r>
              <a:rPr lang="ru-RU" sz="2800" dirty="0" smtClean="0"/>
              <a:t>ГБОУ СОШ №182</a:t>
            </a:r>
          </a:p>
          <a:p>
            <a:r>
              <a:rPr lang="ru-RU" dirty="0" err="1" smtClean="0"/>
              <a:t>Полак</a:t>
            </a:r>
            <a:r>
              <a:rPr lang="ru-RU" dirty="0" smtClean="0"/>
              <a:t> </a:t>
            </a:r>
            <a:r>
              <a:rPr lang="ru-RU" dirty="0" err="1" smtClean="0"/>
              <a:t>Катажина</a:t>
            </a:r>
            <a:endParaRPr lang="pl-P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Действия учителя и ученика</a:t>
            </a:r>
            <a:endParaRPr lang="pl-PL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2708920"/>
          <a:ext cx="8229600" cy="223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232248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Приветствует учащихся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Good morning, children.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Ученики отвечают: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Good morning</a:t>
                      </a:r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good morning</a:t>
                      </a:r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Good morning to you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Good morning, dear teacher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We are glad to see you.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949048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2. Речевая разминка</a:t>
            </a:r>
            <a:r>
              <a:rPr lang="pl-PL" sz="5400" dirty="0" smtClean="0"/>
              <a:t/>
            </a:r>
            <a:br>
              <a:rPr lang="pl-PL" sz="5400" dirty="0" smtClean="0"/>
            </a:br>
            <a:endParaRPr lang="pl-PL" sz="5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Действия учителя и ученика</a:t>
            </a:r>
            <a:endParaRPr lang="pl-PL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67544" y="2420888"/>
          <a:ext cx="822960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 включает слайд и спрашивает: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– Dear, boys and girls, are you ready for the lesson?</a:t>
                      </a:r>
                      <a:br>
                        <a:rPr kumimoji="0"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– Look at the blackboard! What can you see on the pictures?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Where can you see them?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What is the topic?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Great!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Ученики отвечают: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800" b="1" i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1800" b="1" i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we</a:t>
                      </a:r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are</a:t>
                      </a:r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We can see animals.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We can see them at the zoo.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The animals at the zoo.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58900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3. Фонетическая разминка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Действия учителя и ученика</a:t>
            </a:r>
            <a:endParaRPr lang="pl-PL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95536" y="2780928"/>
          <a:ext cx="8229600" cy="23579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357933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 обращает внимание на произношение звука[</a:t>
                      </a:r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tʃ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]-   читает его и объясняет лексический смысл скороговорки и читает её:</a:t>
                      </a:r>
                    </a:p>
                    <a:p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</a:t>
                      </a:r>
                      <a:r>
                        <a:rPr kumimoji="0" lang="en-US" sz="1800" b="1" i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hester</a:t>
                      </a:r>
                      <a:r>
                        <a:rPr kumimoji="0"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Cheetah chews a chunk of cheep cheddar cheese.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Дети читают и повторяют за учителем звук сопоставленный с буквой и слова скороговорки.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2976360"/>
          </a:xfrm>
        </p:spPr>
        <p:txBody>
          <a:bodyPr/>
          <a:lstStyle/>
          <a:p>
            <a:pPr algn="ctr"/>
            <a:r>
              <a:rPr lang="ru-RU" sz="11500" dirty="0" smtClean="0"/>
              <a:t>Этап </a:t>
            </a:r>
            <a:r>
              <a:rPr lang="en-US" sz="11500" dirty="0" smtClean="0"/>
              <a:t>II </a:t>
            </a:r>
            <a:endParaRPr lang="pl-PL" sz="115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30352" y="3429000"/>
            <a:ext cx="7772400" cy="785376"/>
          </a:xfrm>
        </p:spPr>
        <p:txBody>
          <a:bodyPr/>
          <a:lstStyle/>
          <a:p>
            <a:endParaRPr lang="pl-PL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772816"/>
            <a:ext cx="8305800" cy="266429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4.</a:t>
            </a:r>
            <a:r>
              <a:rPr lang="ru-RU" dirty="0" smtClean="0"/>
              <a:t> </a:t>
            </a:r>
            <a:r>
              <a:rPr lang="ru-RU" b="1" dirty="0" smtClean="0"/>
              <a:t>Введение и</a:t>
            </a:r>
            <a:r>
              <a:rPr lang="ru-RU" dirty="0" smtClean="0"/>
              <a:t> </a:t>
            </a:r>
            <a:r>
              <a:rPr lang="ru-RU" b="1" dirty="0" smtClean="0"/>
              <a:t>основная часть урока</a:t>
            </a:r>
            <a:r>
              <a:rPr lang="ru-RU" dirty="0" smtClean="0"/>
              <a:t>.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66101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1. Презентация новой лексики и автоматизация употребления</a:t>
            </a:r>
            <a:endParaRPr lang="pl-PL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Действия учителя и ученика</a:t>
            </a:r>
            <a:endParaRPr lang="pl-PL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67544" y="2708920"/>
          <a:ext cx="822960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 представляет новую лексику: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giraffe, monkey, dolphin, seal, lizard, whale, hippo, crocodile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Ученики ассоциируют слова с картинками, повторяют слова, подходят и показывают  животного, которого назвал учитель.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2370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2. Развитие навыков </a:t>
            </a:r>
            <a:r>
              <a:rPr lang="ru-RU" b="1" dirty="0" err="1" smtClean="0"/>
              <a:t>аудирования</a:t>
            </a:r>
            <a:r>
              <a:rPr lang="ru-RU" b="1" dirty="0" smtClean="0"/>
              <a:t> с использованием новой лексики.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ru-RU" dirty="0" smtClean="0"/>
              <a:t> 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1196752"/>
            <a:ext cx="8229600" cy="438943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УМК</a:t>
            </a:r>
            <a:r>
              <a:rPr lang="ru-RU" dirty="0" smtClean="0"/>
              <a:t> «</a:t>
            </a:r>
            <a:r>
              <a:rPr lang="pl-PL" dirty="0" smtClean="0"/>
              <a:t>Spotlight – 4»</a:t>
            </a:r>
            <a:r>
              <a:rPr lang="en-US" dirty="0" smtClean="0"/>
              <a:t> V. Evans, J. Dooley, 2011, Module 4 “Funny animals”.</a:t>
            </a: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Тема урока: </a:t>
            </a:r>
            <a:r>
              <a:rPr lang="pl-PL" dirty="0" smtClean="0"/>
              <a:t>At the zoo – vocabulary </a:t>
            </a:r>
            <a:endParaRPr lang="ru-RU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b="1" dirty="0" smtClean="0"/>
              <a:t>Цель урока: </a:t>
            </a:r>
            <a:endParaRPr lang="pl-PL" b="1" dirty="0" smtClean="0"/>
          </a:p>
          <a:p>
            <a:pPr>
              <a:buNone/>
            </a:pPr>
            <a:r>
              <a:rPr lang="ru-RU" dirty="0" smtClean="0"/>
              <a:t>введение новой лексики и формирование коммуникативной компетенции, все остальные цели реализуются в процессе осуществления этой главной цели.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Действия учителя и ученика</a:t>
            </a:r>
            <a:endParaRPr lang="pl-PL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23528" y="2780928"/>
          <a:ext cx="822960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 раздает листочки и текстом песни с пропусками. Объясняет задание.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Включает песню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Ученики слушают и заполняют пропуски названиями животных.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Потом они обмениваются листочками и проверяют ошибки.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305800" cy="381642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3. Введение новой структуры </a:t>
            </a:r>
            <a:r>
              <a:rPr lang="ru-RU" b="1" dirty="0" err="1" smtClean="0"/>
              <a:t>Present</a:t>
            </a:r>
            <a:r>
              <a:rPr lang="ru-RU" b="1" dirty="0" smtClean="0"/>
              <a:t> </a:t>
            </a:r>
            <a:r>
              <a:rPr lang="ru-RU" b="1" dirty="0" err="1" smtClean="0"/>
              <a:t>Conti</a:t>
            </a:r>
            <a:r>
              <a:rPr lang="en-US" b="1" dirty="0" smtClean="0"/>
              <a:t>n</a:t>
            </a:r>
            <a:r>
              <a:rPr lang="ru-RU" b="1" dirty="0" err="1" smtClean="0"/>
              <a:t>uous</a:t>
            </a:r>
            <a:r>
              <a:rPr lang="ru-RU" b="1" dirty="0" smtClean="0"/>
              <a:t>, автоматизация употребления речевых образцов.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36104"/>
          </a:xfrm>
        </p:spPr>
        <p:txBody>
          <a:bodyPr/>
          <a:lstStyle/>
          <a:p>
            <a:r>
              <a:rPr lang="ru-RU" dirty="0" smtClean="0"/>
              <a:t>Действия учителя и ученика</a:t>
            </a:r>
            <a:endParaRPr lang="pl-PL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68152"/>
          <a:ext cx="8003232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7600"/>
                <a:gridCol w="4145632"/>
              </a:tblGrid>
              <a:tr h="4896544"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Учитель, способом наглядности или использования родного языка, объясняет значение лексики в мини-диалогах:</a:t>
                      </a:r>
                      <a:endParaRPr kumimoji="0" lang="pl-PL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1A: Look at the monkey!</a:t>
                      </a:r>
                      <a:endParaRPr kumimoji="0" lang="pl-PL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1B: Oh, yes! It’s laughing at me!</a:t>
                      </a:r>
                      <a:endParaRPr kumimoji="0" lang="pl-PL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pl-PL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2A: Look at the dolphin!</a:t>
                      </a:r>
                      <a:endParaRPr kumimoji="0" lang="pl-PL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2B: Oh, yes! It’s swimming in the sea!</a:t>
                      </a:r>
                      <a:endParaRPr kumimoji="0" lang="pl-PL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pl-PL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3A: Look at the seal!</a:t>
                      </a:r>
                      <a:endParaRPr kumimoji="0" lang="pl-PL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3B: Oh, yes! It’s clapping one, two, three!</a:t>
                      </a:r>
                      <a:endParaRPr kumimoji="0" lang="pl-PL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pl-PL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4A: Look at the lizard!</a:t>
                      </a:r>
                      <a:endParaRPr kumimoji="0" lang="pl-PL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4B: Oh, yes! It’s sitting in the sun!</a:t>
                      </a:r>
                      <a:endParaRPr kumimoji="0" lang="pl-PL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pl-PL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5A: Look at the whale!</a:t>
                      </a:r>
                      <a:endParaRPr kumimoji="0" lang="pl-PL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5B: Oh, yes! It’s having lots of fun</a:t>
                      </a:r>
                      <a:r>
                        <a:rPr kumimoji="0"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!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Ученики повторяют хором диалоги. Потом проговаривают их в парах.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305800" cy="187220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5. </a:t>
            </a:r>
            <a:r>
              <a:rPr lang="ru-RU" b="1" dirty="0" err="1" smtClean="0"/>
              <a:t>Физминутка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Действия учителя и ученика</a:t>
            </a:r>
            <a:endParaRPr lang="pl-PL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67544" y="2924944"/>
          <a:ext cx="822960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 говорит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Sing the song and do gests.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 включает эту же песню поя и сопровождает ее движениями вместе с детьми.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Дети встают с мест, поют песню сопровождая ее движениями по образцу учителя или самостоятельно.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58900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6.  Совершенствование лексических навыков чтения, навыков </a:t>
            </a:r>
            <a:r>
              <a:rPr lang="ru-RU" b="1" dirty="0" err="1" smtClean="0"/>
              <a:t>аудирования</a:t>
            </a:r>
            <a:r>
              <a:rPr lang="ru-RU" b="1" dirty="0" smtClean="0"/>
              <a:t>.</a:t>
            </a:r>
            <a:endParaRPr lang="pl-PL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Действия учителя и ученика</a:t>
            </a:r>
            <a:endParaRPr lang="pl-PL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27584" y="2132856"/>
          <a:ext cx="7128792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4396"/>
                <a:gridCol w="3564396"/>
              </a:tblGrid>
              <a:tr h="4176464"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 задает вопросы:</a:t>
                      </a:r>
                      <a:endParaRPr kumimoji="0" lang="pl-PL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en-US" sz="14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Look at the story and tell me who are they</a:t>
                      </a:r>
                      <a:r>
                        <a:rPr kumimoji="0" lang="ru-RU" sz="14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kumimoji="0" lang="pl-PL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en-US" sz="14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Where are they</a:t>
                      </a:r>
                      <a:r>
                        <a:rPr kumimoji="0" lang="ru-RU" sz="14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kumimoji="0" lang="pl-PL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en-US" sz="14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What animals are at the Zoo?</a:t>
                      </a:r>
                      <a:endParaRPr kumimoji="0" lang="pl-PL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4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Listen and read, then we are going to check if you understand.</a:t>
                      </a:r>
                      <a:endParaRPr kumimoji="0" lang="pl-PL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 включает аудиозапись.</a:t>
                      </a:r>
                      <a:endParaRPr kumimoji="0" lang="pl-PL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 создает группы из 3-4 человек и раздает разрезанный комикс. Потом просит составить комикс из фрагментов.</a:t>
                      </a:r>
                      <a:endParaRPr kumimoji="0" lang="pl-PL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en-US" sz="14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Match the fragments in order</a:t>
                      </a:r>
                      <a:r>
                        <a:rPr kumimoji="0" lang="ru-RU" sz="14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pl-PL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 включает запись для проверки.</a:t>
                      </a:r>
                      <a:endParaRPr kumimoji="0" lang="pl-PL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Потом учитель просит учеников прочитать диалоги по ролям.</a:t>
                      </a:r>
                      <a:endParaRPr kumimoji="0" lang="pl-PL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4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Read the dialogues in pairs.</a:t>
                      </a:r>
                      <a:endParaRPr kumimoji="0" lang="pl-PL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Ученики отвечают</a:t>
                      </a:r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kumimoji="0" lang="pl-PL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pl-PL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They are Lulu, Larry, father and Chuckles.</a:t>
                      </a:r>
                      <a:endParaRPr kumimoji="0" lang="pl-PL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They are at the zoo.</a:t>
                      </a:r>
                      <a:endParaRPr kumimoji="0" lang="pl-PL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There are seals at the zoo.</a:t>
                      </a:r>
                      <a:endParaRPr kumimoji="0" lang="pl-PL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pl-PL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Ученики слушают историю из комикса.</a:t>
                      </a:r>
                      <a:endParaRPr kumimoji="0" lang="pl-PL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Ученики проверяют свои комиксы.</a:t>
                      </a:r>
                      <a:endParaRPr kumimoji="0" lang="pl-PL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Учебники закрыты. Ученики в группах раскладывают комикс по порядку.</a:t>
                      </a:r>
                      <a:endParaRPr kumimoji="0" lang="pl-PL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Ученики читают по ролям.</a:t>
                      </a:r>
                      <a:endParaRPr kumimoji="0" lang="pl-PL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916832"/>
            <a:ext cx="8305800" cy="324036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7. Развитие </a:t>
            </a:r>
            <a:r>
              <a:rPr lang="ru-RU" b="1" dirty="0" err="1" smtClean="0"/>
              <a:t>лексикально-грамматических</a:t>
            </a:r>
            <a:r>
              <a:rPr lang="ru-RU" b="1" dirty="0" smtClean="0"/>
              <a:t> навыков</a:t>
            </a:r>
            <a:r>
              <a:rPr lang="ru-RU" dirty="0" smtClean="0"/>
              <a:t>.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ru-RU" b="1" dirty="0" smtClean="0"/>
              <a:t> 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Действия учителя и ученика</a:t>
            </a:r>
            <a:endParaRPr lang="pl-PL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95536" y="2276872"/>
          <a:ext cx="822960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 просит учеников заполнить пропуски информацией из комикса.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Complete sentences with the right word.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Let’s check your sentences.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Заполняют предложения по содержании диалога.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1. They make food for the animals in the ___ (kitchen)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2. Chuckles wants _______ for lunch. (fish)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Ученики проверяют читая вслух, а остальные проверяют у себя.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3624432"/>
          </a:xfrm>
        </p:spPr>
        <p:txBody>
          <a:bodyPr/>
          <a:lstStyle/>
          <a:p>
            <a:pPr algn="ctr"/>
            <a:r>
              <a:rPr lang="ru-RU" sz="11500" dirty="0" smtClean="0"/>
              <a:t>ЭТАП</a:t>
            </a:r>
            <a:r>
              <a:rPr lang="en-US" sz="9600" dirty="0" smtClean="0"/>
              <a:t> </a:t>
            </a:r>
            <a:r>
              <a:rPr lang="en-US" sz="11500" dirty="0" smtClean="0"/>
              <a:t>III</a:t>
            </a:r>
            <a:r>
              <a:rPr lang="pl-PL" sz="6000" dirty="0" smtClean="0"/>
              <a:t/>
            </a:r>
            <a:br>
              <a:rPr lang="pl-PL" sz="6000" dirty="0" smtClean="0"/>
            </a:br>
            <a:endParaRPr lang="pl-PL" sz="60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0352" y="3573016"/>
            <a:ext cx="7772400" cy="1584176"/>
          </a:xfrm>
        </p:spPr>
        <p:txBody>
          <a:bodyPr/>
          <a:lstStyle/>
          <a:p>
            <a:endParaRPr lang="pl-P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Планируемые результаты: </a:t>
            </a:r>
            <a:br>
              <a:rPr lang="ru-RU" b="1" dirty="0" smtClean="0"/>
            </a:br>
            <a:endParaRPr lang="pl-PL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Предметные</a:t>
            </a:r>
          </a:p>
          <a:p>
            <a:pPr marL="514350" indent="-514350">
              <a:buNone/>
            </a:pPr>
            <a:r>
              <a:rPr lang="ru-RU" i="1" dirty="0" smtClean="0"/>
              <a:t> </a:t>
            </a:r>
            <a:endParaRPr lang="ru-RU" i="1" dirty="0" smtClean="0"/>
          </a:p>
          <a:p>
            <a:r>
              <a:rPr lang="ru-RU" dirty="0" smtClean="0"/>
              <a:t>овладение </a:t>
            </a:r>
            <a:r>
              <a:rPr lang="ru-RU" dirty="0" smtClean="0"/>
              <a:t>лексическими единицами по теме «Животные»; </a:t>
            </a:r>
          </a:p>
          <a:p>
            <a:r>
              <a:rPr lang="ru-RU" dirty="0" smtClean="0"/>
              <a:t>Умение </a:t>
            </a:r>
            <a:r>
              <a:rPr lang="ru-RU" dirty="0" smtClean="0"/>
              <a:t>использовать языковой материал данного урока для продуктивной и </a:t>
            </a:r>
            <a:r>
              <a:rPr lang="ru-RU" dirty="0" smtClean="0"/>
              <a:t>репродуктивной </a:t>
            </a:r>
            <a:r>
              <a:rPr lang="ru-RU" dirty="0" smtClean="0"/>
              <a:t>речевой деятельности (ученик умеет использовать лексику в речи, слушать с пониманием, понимает значение структуры </a:t>
            </a:r>
            <a:r>
              <a:rPr lang="ru-RU" dirty="0" err="1" smtClean="0"/>
              <a:t>Present</a:t>
            </a:r>
            <a:r>
              <a:rPr lang="ru-RU" dirty="0" smtClean="0"/>
              <a:t> </a:t>
            </a:r>
            <a:r>
              <a:rPr lang="ru-RU" dirty="0" err="1" smtClean="0"/>
              <a:t>Continuous</a:t>
            </a:r>
            <a:r>
              <a:rPr lang="ru-RU" dirty="0" smtClean="0"/>
              <a:t> в контексте и умеет их использовать в диалогической речи, умеет читать диалоги с правильной интонацией). </a:t>
            </a:r>
            <a:endParaRPr lang="pl-PL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305800" cy="417646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1. Объяснение домашнего задания.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ru-RU" dirty="0" smtClean="0"/>
              <a:t> 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Действия учителя и ученика</a:t>
            </a:r>
            <a:endParaRPr lang="pl-PL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95536" y="2636912"/>
          <a:ext cx="8229600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Объясняет домашнее задание  на выбор и записывает его на доске: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выучить песню как стих наизусть,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или нарисовать комикс с опорой на комикс из урока, меняя элементы (другое животное, помещение, что делают животные).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Записывают домашнее задание, оно объясняется.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4056480"/>
          </a:xfrm>
        </p:spPr>
        <p:txBody>
          <a:bodyPr/>
          <a:lstStyle/>
          <a:p>
            <a:pPr algn="ctr"/>
            <a:r>
              <a:rPr lang="ru-RU" sz="11500" dirty="0" smtClean="0"/>
              <a:t>ЭТАП</a:t>
            </a:r>
            <a:r>
              <a:rPr lang="en-US" sz="7200" dirty="0" smtClean="0"/>
              <a:t> </a:t>
            </a:r>
            <a:r>
              <a:rPr lang="en-US" sz="11500" dirty="0" smtClean="0"/>
              <a:t>IV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0352" y="3645024"/>
            <a:ext cx="7772400" cy="1296144"/>
          </a:xfrm>
        </p:spPr>
        <p:txBody>
          <a:bodyPr/>
          <a:lstStyle/>
          <a:p>
            <a:endParaRPr lang="pl-P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23708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1.</a:t>
            </a:r>
            <a:r>
              <a:rPr lang="ru-RU" dirty="0" smtClean="0"/>
              <a:t> </a:t>
            </a:r>
            <a:r>
              <a:rPr lang="ru-RU" b="1" dirty="0" smtClean="0"/>
              <a:t>Рефлексия учебной деятельности на уроке. 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Действия учителя и ученика</a:t>
            </a:r>
            <a:endParaRPr lang="pl-PL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95536" y="2636912"/>
          <a:ext cx="8229600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 предлагает обсудить итоги урока по вопросам: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Достигли ли мы цели?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Узнали ли вы то, что хотели?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Достаточно ли попрактиковались?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Понравился ли урок?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Все хорошо работали. Всем вам спасибо.</a:t>
                      </a:r>
                      <a:r>
                        <a:rPr kumimoji="0" lang="ru-RU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Ставят плюсы и минусы напротив знаний и умений, полученных на уроке на данном учителем листочке.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Ставят себе оценку в соответствии с количеством плюсов на данном учителем листочке.</a:t>
                      </a:r>
                      <a:endParaRPr kumimoji="0" lang="pl-PL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868928"/>
          </a:xfrm>
        </p:spPr>
        <p:txBody>
          <a:bodyPr/>
          <a:lstStyle/>
          <a:p>
            <a:pPr algn="ctr"/>
            <a:r>
              <a:rPr lang="ru-RU" dirty="0" smtClean="0"/>
              <a:t>Спасибо Всем за внимание </a:t>
            </a:r>
            <a:endParaRPr lang="pl-P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980728"/>
            <a:ext cx="8229600" cy="4968552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ru-RU" dirty="0" smtClean="0"/>
              <a:t> </a:t>
            </a:r>
            <a:r>
              <a:rPr lang="ru-RU" b="1" dirty="0" err="1" smtClean="0"/>
              <a:t>Метапредметные</a:t>
            </a:r>
            <a:r>
              <a:rPr lang="ru-RU" b="1" dirty="0" smtClean="0"/>
              <a:t> </a:t>
            </a:r>
            <a:r>
              <a:rPr lang="ru-RU" i="1" dirty="0" smtClean="0"/>
              <a:t> </a:t>
            </a:r>
            <a:endParaRPr lang="pl-PL" dirty="0" smtClean="0"/>
          </a:p>
          <a:p>
            <a:endParaRPr lang="pl-PL" dirty="0" smtClean="0"/>
          </a:p>
          <a:p>
            <a:r>
              <a:rPr lang="ru-RU" dirty="0" smtClean="0"/>
              <a:t>умение </a:t>
            </a:r>
            <a:r>
              <a:rPr lang="ru-RU" dirty="0" smtClean="0"/>
              <a:t>взаимодействовать с окружающими, выполняя разные роли в пределах речевых потребностей;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овладение коммуникативными способностями, умение выбирать адекватные языковые и речевые средства для решения элементарной коммуникативной задачи; </a:t>
            </a:r>
          </a:p>
          <a:p>
            <a:endParaRPr lang="pl-PL" dirty="0" smtClean="0"/>
          </a:p>
          <a:p>
            <a:r>
              <a:rPr lang="ru-RU" dirty="0" smtClean="0"/>
              <a:t>расширение </a:t>
            </a:r>
            <a:r>
              <a:rPr lang="ru-RU" dirty="0" smtClean="0"/>
              <a:t>общего лингвистического кругозора; </a:t>
            </a:r>
          </a:p>
          <a:p>
            <a:r>
              <a:rPr lang="ru-RU" dirty="0" smtClean="0"/>
              <a:t>овладение </a:t>
            </a:r>
            <a:r>
              <a:rPr lang="ru-RU" dirty="0" smtClean="0"/>
              <a:t>умением координированной работы с разными компонентами учебно-методического комплекта (учебником, аудиодиском). 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1340768"/>
            <a:ext cx="8229600" cy="4389437"/>
          </a:xfrm>
        </p:spPr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ru-RU" dirty="0" smtClean="0"/>
              <a:t> </a:t>
            </a:r>
            <a:r>
              <a:rPr lang="ru-RU" b="1" dirty="0" smtClean="0"/>
              <a:t>Личностные</a:t>
            </a:r>
            <a:r>
              <a:rPr lang="ru-RU" i="1" dirty="0" smtClean="0"/>
              <a:t> </a:t>
            </a:r>
            <a:endParaRPr lang="ru-RU" i="1" dirty="0" smtClean="0"/>
          </a:p>
          <a:p>
            <a:endParaRPr lang="pl-PL" dirty="0" smtClean="0"/>
          </a:p>
          <a:p>
            <a:r>
              <a:rPr lang="ru-RU" dirty="0" smtClean="0"/>
              <a:t>формирование адекватной позитивной самооценки и </a:t>
            </a:r>
            <a:r>
              <a:rPr lang="ru-RU" dirty="0" err="1" smtClean="0"/>
              <a:t>самоприятия</a:t>
            </a:r>
            <a:r>
              <a:rPr lang="ru-RU" dirty="0" smtClean="0"/>
              <a:t>;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развитие </a:t>
            </a:r>
            <a:r>
              <a:rPr lang="ru-RU" dirty="0" smtClean="0"/>
              <a:t>познавательных интересов и учебных мотивов; </a:t>
            </a:r>
          </a:p>
          <a:p>
            <a:r>
              <a:rPr lang="ru-RU" dirty="0" smtClean="0"/>
              <a:t>осознание </a:t>
            </a:r>
            <a:r>
              <a:rPr lang="ru-RU" dirty="0" smtClean="0"/>
              <a:t>языка, в том числе иностранного, как основного средства общения между людьми. 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1520" y="1196752"/>
            <a:ext cx="8229600" cy="43894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Тип урока: </a:t>
            </a:r>
          </a:p>
          <a:p>
            <a:r>
              <a:rPr lang="ru-RU" dirty="0" smtClean="0"/>
              <a:t>Доминанта лексики - введение новой лексики, закрепление ей и использование в диалогической речи.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lnSpc>
                <a:spcPct val="150000"/>
              </a:lnSpc>
              <a:buNone/>
            </a:pPr>
            <a:r>
              <a:rPr lang="ru-RU" b="1" dirty="0" smtClean="0"/>
              <a:t>Методы обучения: </a:t>
            </a:r>
          </a:p>
          <a:p>
            <a:r>
              <a:rPr lang="ru-RU" dirty="0" smtClean="0"/>
              <a:t>частично-поисковый</a:t>
            </a:r>
            <a:r>
              <a:rPr lang="ru-RU" dirty="0" smtClean="0"/>
              <a:t>; </a:t>
            </a:r>
          </a:p>
          <a:p>
            <a:r>
              <a:rPr lang="ru-RU" dirty="0" smtClean="0"/>
              <a:t> </a:t>
            </a:r>
            <a:r>
              <a:rPr lang="ru-RU" dirty="0" smtClean="0"/>
              <a:t>проблемных заданий; </a:t>
            </a:r>
          </a:p>
          <a:p>
            <a:r>
              <a:rPr lang="ru-RU" dirty="0" smtClean="0"/>
              <a:t> </a:t>
            </a:r>
            <a:r>
              <a:rPr lang="ru-RU" dirty="0" smtClean="0"/>
              <a:t>рефлексия. 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1196752"/>
            <a:ext cx="8229600" cy="51125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Организация пространства: </a:t>
            </a:r>
            <a:endParaRPr lang="en-US" b="1" dirty="0" smtClean="0"/>
          </a:p>
          <a:p>
            <a:pPr>
              <a:buNone/>
            </a:pPr>
            <a:endParaRPr lang="ru-RU" b="1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индивидуальная; </a:t>
            </a:r>
          </a:p>
          <a:p>
            <a:r>
              <a:rPr lang="ru-RU" dirty="0" smtClean="0"/>
              <a:t> </a:t>
            </a:r>
            <a:r>
              <a:rPr lang="ru-RU" dirty="0" smtClean="0"/>
              <a:t>фронтальная; </a:t>
            </a:r>
          </a:p>
          <a:p>
            <a:r>
              <a:rPr lang="ru-RU" dirty="0" smtClean="0"/>
              <a:t>работа </a:t>
            </a:r>
            <a:r>
              <a:rPr lang="ru-RU" dirty="0" smtClean="0"/>
              <a:t>в парах; </a:t>
            </a:r>
          </a:p>
          <a:p>
            <a:r>
              <a:rPr lang="ru-RU" dirty="0" smtClean="0"/>
              <a:t>р</a:t>
            </a:r>
            <a:r>
              <a:rPr lang="ru-RU" dirty="0" smtClean="0"/>
              <a:t>абота </a:t>
            </a:r>
            <a:r>
              <a:rPr lang="ru-RU" dirty="0" smtClean="0"/>
              <a:t>в группах. </a:t>
            </a:r>
            <a:endParaRPr lang="en-US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Оснащение </a:t>
            </a:r>
            <a:r>
              <a:rPr lang="ru-RU" b="1" dirty="0" smtClean="0"/>
              <a:t>урока: </a:t>
            </a:r>
            <a:endParaRPr lang="en-US" b="1" dirty="0" smtClean="0"/>
          </a:p>
          <a:p>
            <a:pPr>
              <a:buNone/>
            </a:pPr>
            <a:endParaRPr lang="ru-RU" b="1" dirty="0" smtClean="0"/>
          </a:p>
          <a:p>
            <a:r>
              <a:rPr lang="ru-RU" dirty="0" smtClean="0"/>
              <a:t>картинки, напечатанные названия животных, </a:t>
            </a:r>
            <a:r>
              <a:rPr lang="ru-RU" dirty="0" smtClean="0"/>
              <a:t>раздаточный материал для работы в парах и группах, </a:t>
            </a:r>
            <a:r>
              <a:rPr lang="ru-RU" dirty="0" smtClean="0"/>
              <a:t>листочки для самооценки учащихся, компьютер со </a:t>
            </a:r>
            <a:r>
              <a:rPr lang="ru-RU" dirty="0" smtClean="0"/>
              <a:t>слайдами</a:t>
            </a:r>
            <a:r>
              <a:rPr lang="en-US" dirty="0" smtClean="0"/>
              <a:t>, </a:t>
            </a:r>
            <a:r>
              <a:rPr lang="ru-RU" dirty="0" smtClean="0"/>
              <a:t>аудиозапись</a:t>
            </a:r>
            <a:r>
              <a:rPr lang="ru-RU" dirty="0" smtClean="0"/>
              <a:t>.</a:t>
            </a:r>
            <a:endParaRPr lang="pl-P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3120376"/>
          </a:xfrm>
        </p:spPr>
        <p:txBody>
          <a:bodyPr/>
          <a:lstStyle/>
          <a:p>
            <a:pPr algn="ctr"/>
            <a:r>
              <a:rPr lang="ru-RU" sz="11500" dirty="0" smtClean="0"/>
              <a:t>Этап</a:t>
            </a:r>
            <a:r>
              <a:rPr lang="ru-RU" sz="8800" dirty="0" smtClean="0"/>
              <a:t> </a:t>
            </a:r>
            <a:r>
              <a:rPr lang="en-US" sz="11500" dirty="0" smtClean="0"/>
              <a:t>I</a:t>
            </a:r>
            <a:endParaRPr lang="pl-PL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508312"/>
          </a:xfrm>
        </p:spPr>
        <p:txBody>
          <a:bodyPr/>
          <a:lstStyle/>
          <a:p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1340768"/>
            <a:ext cx="8229600" cy="4389437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Организационный момент</a:t>
            </a:r>
            <a:endParaRPr lang="en-US" b="1" dirty="0" smtClean="0"/>
          </a:p>
          <a:p>
            <a:pPr marL="514350" indent="-514350">
              <a:buNone/>
            </a:pPr>
            <a:endParaRPr lang="pl-PL" dirty="0" smtClean="0"/>
          </a:p>
          <a:p>
            <a:r>
              <a:rPr lang="ru-RU" dirty="0" smtClean="0"/>
              <a:t>Приветствие </a:t>
            </a:r>
            <a:r>
              <a:rPr lang="ru-RU" dirty="0" smtClean="0"/>
              <a:t>учащихся</a:t>
            </a:r>
            <a:endParaRPr lang="pl-PL" dirty="0" smtClean="0"/>
          </a:p>
          <a:p>
            <a:r>
              <a:rPr lang="ru-RU" dirty="0" smtClean="0"/>
              <a:t>Постановка </a:t>
            </a:r>
            <a:r>
              <a:rPr lang="ru-RU" dirty="0" smtClean="0"/>
              <a:t>целей урока и темы.</a:t>
            </a:r>
            <a:endParaRPr lang="pl-PL" dirty="0" smtClean="0"/>
          </a:p>
          <a:p>
            <a:r>
              <a:rPr lang="ru-RU" dirty="0" smtClean="0"/>
              <a:t>Введение </a:t>
            </a:r>
            <a:r>
              <a:rPr lang="ru-RU" dirty="0" smtClean="0"/>
              <a:t>учащихся в языковую среду, создание интереса к теме урока и мотивирование их на дальнейшую деятельность</a:t>
            </a:r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96</TotalTime>
  <Words>908</Words>
  <Application>Microsoft Office PowerPoint</Application>
  <PresentationFormat>Экран (4:3)</PresentationFormat>
  <Paragraphs>171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Поток</vt:lpstr>
      <vt:lpstr>План-конспект урока английского языка в 4 классе</vt:lpstr>
      <vt:lpstr>Слайд 2</vt:lpstr>
      <vt:lpstr>Планируемые результаты:  </vt:lpstr>
      <vt:lpstr>Слайд 4</vt:lpstr>
      <vt:lpstr>Слайд 5</vt:lpstr>
      <vt:lpstr>Слайд 6</vt:lpstr>
      <vt:lpstr>Слайд 7</vt:lpstr>
      <vt:lpstr>Этап I</vt:lpstr>
      <vt:lpstr>Слайд 9</vt:lpstr>
      <vt:lpstr>Действия учителя и ученика</vt:lpstr>
      <vt:lpstr>2. Речевая разминка </vt:lpstr>
      <vt:lpstr>Действия учителя и ученика</vt:lpstr>
      <vt:lpstr>3. Фонетическая разминка </vt:lpstr>
      <vt:lpstr>Действия учителя и ученика</vt:lpstr>
      <vt:lpstr>Этап II </vt:lpstr>
      <vt:lpstr>4. Введение и основная часть урока. </vt:lpstr>
      <vt:lpstr>1. Презентация новой лексики и автоматизация употребления</vt:lpstr>
      <vt:lpstr>Действия учителя и ученика</vt:lpstr>
      <vt:lpstr>2. Развитие навыков аудирования с использованием новой лексики.   </vt:lpstr>
      <vt:lpstr>Действия учителя и ученика</vt:lpstr>
      <vt:lpstr>3. Введение новой структуры Present Continuous, автоматизация употребления речевых образцов. </vt:lpstr>
      <vt:lpstr>Действия учителя и ученика</vt:lpstr>
      <vt:lpstr>5. Физминутка </vt:lpstr>
      <vt:lpstr>Действия учителя и ученика</vt:lpstr>
      <vt:lpstr>6.  Совершенствование лексических навыков чтения, навыков аудирования.</vt:lpstr>
      <vt:lpstr>Действия учителя и ученика</vt:lpstr>
      <vt:lpstr>7. Развитие лексикально-грамматических навыков.   </vt:lpstr>
      <vt:lpstr>Действия учителя и ученика</vt:lpstr>
      <vt:lpstr>ЭТАП III </vt:lpstr>
      <vt:lpstr>1. Объяснение домашнего задания.   </vt:lpstr>
      <vt:lpstr>Действия учителя и ученика</vt:lpstr>
      <vt:lpstr>ЭТАП IV </vt:lpstr>
      <vt:lpstr>1. Рефлексия учебной деятельности на уроке.  </vt:lpstr>
      <vt:lpstr>Действия учителя и ученика</vt:lpstr>
      <vt:lpstr>Спасибо Всем за внимание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План-конспект урока английского языка в 4 классе</dc:title>
  <dc:creator>KATARZYZNA</dc:creator>
  <cp:lastModifiedBy>KATARZYZNA</cp:lastModifiedBy>
  <cp:revision>1</cp:revision>
  <dcterms:created xsi:type="dcterms:W3CDTF">2014-06-15T17:11:19Z</dcterms:created>
  <dcterms:modified xsi:type="dcterms:W3CDTF">2014-06-15T18:47:19Z</dcterms:modified>
</cp:coreProperties>
</file>