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70" r:id="rId8"/>
    <p:sldId id="271" r:id="rId9"/>
    <p:sldId id="272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893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CEEF-CCB3-4C0B-A9CB-900850855302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C02F-7792-4D76-A2BB-073194A329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CEEF-CCB3-4C0B-A9CB-900850855302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C02F-7792-4D76-A2BB-073194A329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CEEF-CCB3-4C0B-A9CB-900850855302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C02F-7792-4D76-A2BB-073194A32921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CEEF-CCB3-4C0B-A9CB-900850855302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C02F-7792-4D76-A2BB-073194A3292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CEEF-CCB3-4C0B-A9CB-900850855302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C02F-7792-4D76-A2BB-073194A329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CEEF-CCB3-4C0B-A9CB-900850855302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C02F-7792-4D76-A2BB-073194A3292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CEEF-CCB3-4C0B-A9CB-900850855302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C02F-7792-4D76-A2BB-073194A329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CEEF-CCB3-4C0B-A9CB-900850855302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C02F-7792-4D76-A2BB-073194A329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CEEF-CCB3-4C0B-A9CB-900850855302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C02F-7792-4D76-A2BB-073194A329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CEEF-CCB3-4C0B-A9CB-900850855302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C02F-7792-4D76-A2BB-073194A3292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CEEF-CCB3-4C0B-A9CB-900850855302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C02F-7792-4D76-A2BB-073194A3292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B94CEEF-CCB3-4C0B-A9CB-900850855302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ECEC02F-7792-4D76-A2BB-073194A3292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4536504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>
                <a:solidFill>
                  <a:srgbClr val="FF0000"/>
                </a:solidFill>
              </a:rPr>
              <a:t/>
            </a:r>
            <a:br>
              <a:rPr lang="ru-RU" sz="5400" dirty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>
                <a:solidFill>
                  <a:srgbClr val="FF0000"/>
                </a:solidFill>
              </a:rPr>
              <a:t/>
            </a:r>
            <a:br>
              <a:rPr lang="ru-RU" sz="5400" dirty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>Возрастные особенности детей старшего дошкольного возраста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87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ПРИЗНАКИ ПОЗНАВАТЕЛЬНОЙ АКТИВНОСТИ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060848"/>
            <a:ext cx="3115017" cy="3384376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700808"/>
            <a:ext cx="4247328" cy="4536504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000" b="1" dirty="0" smtClean="0"/>
              <a:t>Ребенок  сам занимается умственной деятельностью</a:t>
            </a:r>
          </a:p>
          <a:p>
            <a:pPr>
              <a:buFontTx/>
              <a:buChar char="-"/>
            </a:pPr>
            <a:r>
              <a:rPr lang="ru-RU" sz="2000" b="1" dirty="0"/>
              <a:t>п</a:t>
            </a:r>
            <a:r>
              <a:rPr lang="ru-RU" sz="2000" b="1" dirty="0" smtClean="0"/>
              <a:t>редпочитает сам найти ответ на вопрос</a:t>
            </a:r>
          </a:p>
          <a:p>
            <a:pPr>
              <a:buFontTx/>
              <a:buChar char="-"/>
            </a:pPr>
            <a:r>
              <a:rPr lang="ru-RU" sz="2000" b="1" dirty="0"/>
              <a:t>п</a:t>
            </a:r>
            <a:r>
              <a:rPr lang="ru-RU" sz="2000" b="1" dirty="0" smtClean="0"/>
              <a:t>росит дочитать книги, дослушивает до конца</a:t>
            </a:r>
          </a:p>
          <a:p>
            <a:pPr>
              <a:buFontTx/>
              <a:buChar char="-"/>
            </a:pPr>
            <a:r>
              <a:rPr lang="ru-RU" sz="2000" b="1" dirty="0" smtClean="0"/>
              <a:t>-положительно относится к занятиям, связанным с умственным напряжением</a:t>
            </a:r>
          </a:p>
          <a:p>
            <a:pPr>
              <a:buFontTx/>
              <a:buChar char="-"/>
            </a:pPr>
            <a:r>
              <a:rPr lang="ru-RU" sz="2000" b="1" dirty="0" smtClean="0"/>
              <a:t>-часто задает вопросы</a:t>
            </a:r>
          </a:p>
          <a:p>
            <a:pPr>
              <a:buFontTx/>
              <a:buChar char="-"/>
            </a:pPr>
            <a:r>
              <a:rPr lang="ru-RU" sz="2000" b="1" dirty="0" smtClean="0"/>
              <a:t>-склонен к принятию собственных решений, опираясь на свои знания</a:t>
            </a:r>
          </a:p>
          <a:p>
            <a:pPr>
              <a:buFontTx/>
              <a:buChar char="-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9712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340768"/>
            <a:ext cx="2888333" cy="3883576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355976" y="1124744"/>
            <a:ext cx="3960440" cy="500173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/>
              <a:t>    Если до 5 лет ребенка интересовал окружающий мир, то после присоединяется интерес к взаимоотношениям людей.</a:t>
            </a:r>
          </a:p>
          <a:p>
            <a:pPr marL="0" indent="0">
              <a:buNone/>
            </a:pPr>
            <a:r>
              <a:rPr lang="ru-RU" b="1" dirty="0" smtClean="0"/>
              <a:t>   Дети чувствуют любую неискренность и престают доверять человеку, который обманул.</a:t>
            </a:r>
          </a:p>
          <a:p>
            <a:pPr marL="0" indent="0">
              <a:buNone/>
            </a:pPr>
            <a:r>
              <a:rPr lang="ru-RU" b="1" dirty="0" smtClean="0"/>
              <a:t>    Старшие дошкольники способны различать весь спектр человеческих эмоций, у них появляются устойчивые чувства и отношения</a:t>
            </a:r>
          </a:p>
        </p:txBody>
      </p:sp>
    </p:spTree>
    <p:extLst>
      <p:ext uri="{BB962C8B-B14F-4D97-AF65-F5344CB8AC3E}">
        <p14:creationId xmlns:p14="http://schemas.microsoft.com/office/powerpoint/2010/main" val="214957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ФОРМИРУЮТСЯ ВЫСШИЕ ЧУВСТВА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267743" y="1340768"/>
            <a:ext cx="5328593" cy="478571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/>
              <a:t>МОРАЛЬНЫЕ:</a:t>
            </a:r>
          </a:p>
          <a:p>
            <a:pPr marL="0" indent="0" algn="ctr">
              <a:buNone/>
            </a:pPr>
            <a:r>
              <a:rPr lang="ru-RU" dirty="0" smtClean="0"/>
              <a:t>--чувство гордости</a:t>
            </a:r>
          </a:p>
          <a:p>
            <a:pPr marL="0" indent="0" algn="ctr">
              <a:buNone/>
            </a:pPr>
            <a:r>
              <a:rPr lang="ru-RU" dirty="0" smtClean="0"/>
              <a:t>-чувство  стыда</a:t>
            </a:r>
          </a:p>
          <a:p>
            <a:pPr marL="0" indent="0" algn="ctr">
              <a:buNone/>
            </a:pPr>
            <a:r>
              <a:rPr lang="ru-RU" dirty="0" smtClean="0"/>
              <a:t>-чувство дружбы</a:t>
            </a:r>
          </a:p>
          <a:p>
            <a:pPr marL="0" indent="0" algn="ctr">
              <a:buNone/>
            </a:pPr>
            <a:r>
              <a:rPr lang="ru-RU" b="1" dirty="0" smtClean="0"/>
              <a:t>      ИНТЕЛЛЕКТУАЛЬНЫЕ:</a:t>
            </a:r>
          </a:p>
          <a:p>
            <a:pPr marL="0" indent="0" algn="ctr">
              <a:buNone/>
            </a:pPr>
            <a:r>
              <a:rPr lang="ru-RU" dirty="0" smtClean="0"/>
              <a:t>-любознательность</a:t>
            </a:r>
          </a:p>
          <a:p>
            <a:pPr marL="0" indent="0" algn="ctr">
              <a:buNone/>
            </a:pPr>
            <a:r>
              <a:rPr lang="ru-RU" dirty="0" smtClean="0"/>
              <a:t>-интерес</a:t>
            </a:r>
          </a:p>
          <a:p>
            <a:pPr marL="0" indent="0" algn="ctr">
              <a:buNone/>
            </a:pPr>
            <a:r>
              <a:rPr lang="ru-RU" dirty="0" smtClean="0"/>
              <a:t>-удивление</a:t>
            </a:r>
            <a:endParaRPr lang="ru-RU" dirty="0"/>
          </a:p>
          <a:p>
            <a:pPr marL="0" indent="0" algn="ctr">
              <a:buNone/>
            </a:pPr>
            <a:r>
              <a:rPr lang="ru-RU" b="1" dirty="0" smtClean="0"/>
              <a:t>ЭСТЕТИЧЕСКИЕ:</a:t>
            </a:r>
          </a:p>
          <a:p>
            <a:pPr marL="0" indent="0" algn="ctr">
              <a:buNone/>
            </a:pPr>
            <a:r>
              <a:rPr lang="ru-RU" dirty="0" smtClean="0"/>
              <a:t>-чувство прекрасного</a:t>
            </a:r>
          </a:p>
          <a:p>
            <a:pPr marL="0" indent="0" algn="ctr">
              <a:buNone/>
            </a:pPr>
            <a:r>
              <a:rPr lang="ru-RU" dirty="0" smtClean="0"/>
              <a:t>-чувство патриотического</a:t>
            </a:r>
          </a:p>
          <a:p>
            <a:pPr marL="0" indent="0" algn="ctr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9306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971600" y="476672"/>
            <a:ext cx="7495744" cy="56498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/>
              <a:t>Часто в этом возрасте появляется такая черта, как лживость, то есть целенаправленное искажение истины</a:t>
            </a:r>
          </a:p>
          <a:p>
            <a:pPr marL="0" indent="0" algn="ctr">
              <a:buNone/>
            </a:pPr>
            <a:endParaRPr lang="ru-RU" sz="3200" b="1" dirty="0" smtClean="0"/>
          </a:p>
          <a:p>
            <a:pPr marL="0" indent="0" algn="ctr">
              <a:buNone/>
            </a:pPr>
            <a:r>
              <a:rPr lang="ru-RU" sz="3200" b="1" dirty="0" smtClean="0"/>
              <a:t>Формируются основные черты характера</a:t>
            </a:r>
          </a:p>
          <a:p>
            <a:pPr marL="0" indent="0" algn="ctr">
              <a:buNone/>
            </a:pPr>
            <a:endParaRPr lang="ru-RU" sz="3200" b="1" dirty="0"/>
          </a:p>
          <a:p>
            <a:pPr marL="0" indent="0" algn="ctr">
              <a:buNone/>
            </a:pPr>
            <a:r>
              <a:rPr lang="ru-RU" sz="3200" b="1" dirty="0" smtClean="0"/>
              <a:t>Уже можно понять, каким будет ребенок в будущем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15081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340768"/>
            <a:ext cx="3348688" cy="4464918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476672"/>
            <a:ext cx="3822192" cy="5649808"/>
          </a:xfrm>
        </p:spPr>
        <p:txBody>
          <a:bodyPr/>
          <a:lstStyle/>
          <a:p>
            <a:r>
              <a:rPr lang="ru-RU" b="1" dirty="0" smtClean="0"/>
              <a:t>Родители продолжают оставаться примером для детей.</a:t>
            </a:r>
          </a:p>
          <a:p>
            <a:r>
              <a:rPr lang="ru-RU" b="1" dirty="0" smtClean="0"/>
              <a:t> Если родители несут позитивную информацию, если у ребенка на душе хорошо, нет страха, обиды тревоги, то любую информацию (личностную и интеллектуальную) можно заложить в ребенка.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6668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20933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/>
              <a:t>1) БОРЬБА ЗА ВНИМАНИЕ:</a:t>
            </a:r>
          </a:p>
          <a:p>
            <a:pPr marL="0" indent="0">
              <a:buNone/>
            </a:pPr>
            <a:r>
              <a:rPr lang="ru-RU" dirty="0" smtClean="0"/>
              <a:t>Ребенку не хватает внимания, которое ему так необходимо для нормального развития и эмоционального благополучия. Дети часто обижены на родителей. Причины могут быть разными.</a:t>
            </a:r>
          </a:p>
          <a:p>
            <a:pPr marL="0" indent="0">
              <a:buNone/>
            </a:pPr>
            <a:r>
              <a:rPr lang="ru-RU" b="1" dirty="0" smtClean="0"/>
              <a:t>2)БОРЬБА ЗА САМОУТВЕРЖДЕНИЕ</a:t>
            </a:r>
          </a:p>
          <a:p>
            <a:pPr marL="0" indent="0">
              <a:buNone/>
            </a:pPr>
            <a:r>
              <a:rPr lang="ru-RU" dirty="0" smtClean="0"/>
              <a:t>Борьба против чрезмерной родительской опеки и власти</a:t>
            </a:r>
          </a:p>
          <a:p>
            <a:pPr marL="0" indent="0">
              <a:buNone/>
            </a:pPr>
            <a:r>
              <a:rPr lang="ru-RU" b="1" dirty="0" smtClean="0"/>
              <a:t>3)ПОТЕРЯ ВЕРЫ В СОБСТВЕННЫЙ УСПЕХ</a:t>
            </a:r>
          </a:p>
          <a:p>
            <a:pPr marL="0" indent="0">
              <a:buNone/>
            </a:pPr>
            <a:r>
              <a:rPr lang="ru-RU" dirty="0" smtClean="0"/>
              <a:t>Ребенок переживает свое неблагополучие в какой-то одной области жизни. Он приходит к выводу «Нечего стараться, все равно ничего не выйдет»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ПРИЧИНЫ СЕРЬЕЗНЫХ НАРУШЕНИЙ ПОВЕДЕНИЯ ДЕТЕЙ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79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8928992" cy="6480720"/>
          </a:xfrm>
        </p:spPr>
      </p:pic>
    </p:spTree>
    <p:extLst>
      <p:ext uri="{BB962C8B-B14F-4D97-AF65-F5344CB8AC3E}">
        <p14:creationId xmlns:p14="http://schemas.microsoft.com/office/powerpoint/2010/main" val="273259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УДАЧИ ВАМ В ВОСПИТАНИИ ДЕТЕЙ!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81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772816"/>
            <a:ext cx="2916832" cy="3743993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004048" y="332656"/>
            <a:ext cx="3960440" cy="61206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     Возраст 5 лет- важный возраст в развитии познавательной, интеллектуальной, личностной сферы ребенка.           Это возраст ,когда в ребенке закладываются многие личностные качества, формируется образ «Я», половая идентификация.</a:t>
            </a:r>
          </a:p>
          <a:p>
            <a:pPr marL="0" indent="0">
              <a:buNone/>
            </a:pPr>
            <a:r>
              <a:rPr lang="ru-RU" b="1" dirty="0" smtClean="0"/>
              <a:t>Это период благоприятный для развития всех познавательных процессов: внимания, восприятия, мышления, памяти, воображения.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8643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ВНИМАНИЕ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186" y="1844824"/>
            <a:ext cx="3554631" cy="3499090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340768"/>
            <a:ext cx="3822192" cy="478571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- выполнить задание, не отвлекаясь в течение 10-12 минут, наблюдается переход от непроизвольного к произвольному вниманию; </a:t>
            </a:r>
            <a:endParaRPr lang="ru-RU" b="1" dirty="0" smtClean="0"/>
          </a:p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 </a:t>
            </a:r>
            <a:r>
              <a:rPr lang="ru-RU" b="1" dirty="0"/>
              <a:t>- находить 5-6 отличий между предметами, выполнять задания по предложенному образцу, находить пары одинаковых предметов </a:t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1649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ПАМЯТЬ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276872"/>
            <a:ext cx="2592288" cy="2885435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220072" y="2181397"/>
            <a:ext cx="3096344" cy="33723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-запоминать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6-8 картинок в течение 1-2 минут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;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- рассказывать наизусть несколько стихотворений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;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- пересказать близко к тексту прочитанное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произведение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</a:rPr>
            </a:b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85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МЫШЛЕНИЕ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477" y="1772816"/>
            <a:ext cx="3096343" cy="3508624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412776"/>
            <a:ext cx="3822192" cy="4713704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- определять последовательность событий;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- складывать разрезанную картинку из 9 частей;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- находить и объяснять несоответствия на рисунках;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- находить и объяснять отличия между предметами и явлениями;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- находить среди предложенных 4 предметов лишний, объяснять свой выбор.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56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/>
              <a:t>• Счет в пределах 10, знакомство с цифрами.</a:t>
            </a:r>
            <a:br>
              <a:rPr lang="ru-RU" sz="2000" b="1" dirty="0"/>
            </a:br>
            <a:r>
              <a:rPr lang="ru-RU" sz="2000" b="1" dirty="0"/>
              <a:t>• Правильно пользуется количественными и порядковыми числительными (в пределах 10), отвечает на вопросы: «Сколько?». «Который по счету?»</a:t>
            </a:r>
            <a:br>
              <a:rPr lang="ru-RU" sz="2000" b="1" dirty="0"/>
            </a:br>
            <a:r>
              <a:rPr lang="ru-RU" sz="2000" b="1" dirty="0"/>
              <a:t>• Уравнивает неравные группы предметов двумя способами.</a:t>
            </a:r>
            <a:br>
              <a:rPr lang="ru-RU" sz="2000" b="1" dirty="0"/>
            </a:br>
            <a:r>
              <a:rPr lang="ru-RU" sz="2000" b="1" dirty="0"/>
              <a:t>• Сравнивает предметы (по длине, ширине, высоте, толщине); проверяет точность определенным путем наложения или приложения.</a:t>
            </a:r>
            <a:br>
              <a:rPr lang="ru-RU" sz="2000" b="1" dirty="0"/>
            </a:br>
            <a:r>
              <a:rPr lang="ru-RU" sz="2000" b="1" dirty="0"/>
              <a:t>• Выражает местонахождение предмета по отношению к себе, к другим предметам.</a:t>
            </a:r>
            <a:br>
              <a:rPr lang="ru-RU" sz="2000" b="1" dirty="0"/>
            </a:br>
            <a:r>
              <a:rPr lang="ru-RU" sz="2000" b="1" dirty="0"/>
              <a:t>• Знает некоторые характерные особенности знакомых геометрических фигур.</a:t>
            </a:r>
            <a:br>
              <a:rPr lang="ru-RU" sz="2000" b="1" dirty="0"/>
            </a:br>
            <a:r>
              <a:rPr lang="ru-RU" sz="2000" b="1" dirty="0"/>
              <a:t>• Называет утро, день, вечер, ночь; имеет представление о смене частей суток.</a:t>
            </a:r>
            <a:br>
              <a:rPr lang="ru-RU" sz="2000" b="1" dirty="0"/>
            </a:br>
            <a:r>
              <a:rPr lang="ru-RU" sz="2000" b="1" dirty="0"/>
              <a:t>• Называет текущий день недели.</a:t>
            </a:r>
            <a:br>
              <a:rPr lang="ru-RU" sz="2000" b="1" dirty="0"/>
            </a:br>
            <a:endParaRPr lang="ru-RU" sz="2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МАТЕМАТИКА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08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>
            <a:normAutofit/>
          </a:bodyPr>
          <a:lstStyle/>
          <a:p>
            <a:r>
              <a:rPr lang="ru-RU" b="1" dirty="0"/>
              <a:t>• Имеет достаточно богатый словарный запас.</a:t>
            </a:r>
            <a:br>
              <a:rPr lang="ru-RU" b="1" dirty="0"/>
            </a:br>
            <a:r>
              <a:rPr lang="ru-RU" b="1" dirty="0"/>
              <a:t>• Может участвовать в беседе, высказывать свое мнение.</a:t>
            </a:r>
            <a:br>
              <a:rPr lang="ru-RU" b="1" dirty="0"/>
            </a:br>
            <a:r>
              <a:rPr lang="ru-RU" b="1" dirty="0"/>
              <a:t>• Составляет по образцу рассказ по сюжетной картине, по набору картинок; последовательно, без существенных пропусков пересказывает небольшие литературные произведения.</a:t>
            </a:r>
            <a:br>
              <a:rPr lang="ru-RU" b="1" dirty="0"/>
            </a:br>
            <a:r>
              <a:rPr lang="ru-RU" b="1" dirty="0"/>
              <a:t>• Определяет место звука в слове. </a:t>
            </a:r>
            <a:endParaRPr lang="ru-RU" b="1" dirty="0" smtClean="0"/>
          </a:p>
          <a:p>
            <a:r>
              <a:rPr lang="ru-RU" b="1" dirty="0" smtClean="0"/>
              <a:t>Обучение </a:t>
            </a:r>
            <a:r>
              <a:rPr lang="ru-RU" b="1" dirty="0"/>
              <a:t>чтению необходимо начинать с формирования фонематического анализа слова.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РАЗВИТИЕ РЕЧИ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09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• </a:t>
            </a:r>
            <a:r>
              <a:rPr lang="ru-RU" b="1" dirty="0"/>
              <a:t>Различает и называет виды транспорта, предметы, облегчающие труд человека в быту.</a:t>
            </a:r>
            <a:br>
              <a:rPr lang="ru-RU" b="1" dirty="0"/>
            </a:br>
            <a:r>
              <a:rPr lang="ru-RU" b="1" dirty="0"/>
              <a:t>• Классифицирует предметы, определяет материалы, из которых они сделаны.</a:t>
            </a:r>
            <a:br>
              <a:rPr lang="ru-RU" b="1" dirty="0"/>
            </a:br>
            <a:r>
              <a:rPr lang="ru-RU" b="1" dirty="0"/>
              <a:t>• Знает название родного города, страны, ее столицы, домашний адрес.</a:t>
            </a:r>
            <a:br>
              <a:rPr lang="ru-RU" b="1" dirty="0"/>
            </a:br>
            <a:r>
              <a:rPr lang="ru-RU" b="1" dirty="0"/>
              <a:t>• Знает о взаимодействии человека с природой в разное время года.</a:t>
            </a:r>
            <a:br>
              <a:rPr lang="ru-RU" b="1" dirty="0"/>
            </a:br>
            <a:r>
              <a:rPr lang="ru-RU" b="1" dirty="0"/>
              <a:t>• Знает о значении солнца, воздуха, воды для человека, животных, растений.</a:t>
            </a:r>
            <a:br>
              <a:rPr lang="ru-RU" b="1" dirty="0"/>
            </a:br>
            <a:r>
              <a:rPr lang="ru-RU" b="1" dirty="0"/>
              <a:t>• Бережно относится к природе.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ПОЗНАНИЕ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2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124744"/>
            <a:ext cx="7408333" cy="5001419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• Знает стихотворения, считалки, загадки.</a:t>
            </a:r>
            <a:br>
              <a:rPr lang="ru-RU" b="1" dirty="0"/>
            </a:br>
            <a:r>
              <a:rPr lang="ru-RU" b="1" dirty="0"/>
              <a:t>• Называет жанр произведения.</a:t>
            </a:r>
            <a:br>
              <a:rPr lang="ru-RU" b="1" dirty="0"/>
            </a:br>
            <a:r>
              <a:rPr lang="ru-RU" b="1" dirty="0"/>
              <a:t>• Драматизирует небольшие сказки, читает по ролям стихотворения.</a:t>
            </a:r>
            <a:br>
              <a:rPr lang="ru-RU" b="1" dirty="0"/>
            </a:br>
            <a:r>
              <a:rPr lang="ru-RU" b="1" dirty="0"/>
              <a:t>• Называет любимого детского автора, любимые сказки и рассказы. 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             </a:t>
            </a:r>
            <a:r>
              <a:rPr lang="ru-RU" sz="2800" b="1" dirty="0" smtClean="0">
                <a:solidFill>
                  <a:srgbClr val="FF0000"/>
                </a:solidFill>
              </a:rPr>
              <a:t>ПРОДУКТИВНАЯ ДЕЯТЕЛЬНОСТЬ</a:t>
            </a:r>
          </a:p>
          <a:p>
            <a:pPr marL="0" indent="0" algn="ctr">
              <a:buNone/>
            </a:pPr>
            <a:r>
              <a:rPr lang="ru-RU" sz="2800" b="1" dirty="0"/>
              <a:t>Р</a:t>
            </a:r>
            <a:r>
              <a:rPr lang="ru-RU" sz="2800" b="1" dirty="0" smtClean="0"/>
              <a:t>ебёнок </a:t>
            </a:r>
            <a:r>
              <a:rPr lang="ru-RU" sz="2800" b="1" dirty="0"/>
              <a:t>свободно может изображать предметы круглой, овальной, прямоугольной формы, обычно рисунки представляют собой схематические изображения различных предметов, дети любят рисовать, лепить. Дети успешно справляются с вырезыванием предметов прямоугольной и круглой формы, умение вырезывать по контуру – один из показателей готовности к школе.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ЧТЕНИЕ ХУДОЖЕСТВЕННОЙ ЛИТЕРАТУРЫ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90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771</TotalTime>
  <Words>415</Words>
  <Application>Microsoft Office PowerPoint</Application>
  <PresentationFormat>Экран (4:3)</PresentationFormat>
  <Paragraphs>58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Candara</vt:lpstr>
      <vt:lpstr>Symbol</vt:lpstr>
      <vt:lpstr>Волна</vt:lpstr>
      <vt:lpstr>    Возрастные особенности детей старшего дошкольного возраста</vt:lpstr>
      <vt:lpstr>Презентация PowerPoint</vt:lpstr>
      <vt:lpstr>ВНИМАНИЕ</vt:lpstr>
      <vt:lpstr>ПАМЯТЬ</vt:lpstr>
      <vt:lpstr>МЫШЛЕНИЕ</vt:lpstr>
      <vt:lpstr>МАТЕМАТИКА</vt:lpstr>
      <vt:lpstr>РАЗВИТИЕ РЕЧИ</vt:lpstr>
      <vt:lpstr>ПОЗНАНИЕ</vt:lpstr>
      <vt:lpstr>ЧТЕНИЕ ХУДОЖЕСТВЕННОЙ ЛИТЕРАТУРЫ</vt:lpstr>
      <vt:lpstr>ПРИЗНАКИ ПОЗНАВАТЕЛЬНОЙ АКТИВНОСТИ</vt:lpstr>
      <vt:lpstr>Презентация PowerPoint</vt:lpstr>
      <vt:lpstr>ФОРМИРУЮТСЯ ВЫСШИЕ ЧУВСТВА</vt:lpstr>
      <vt:lpstr>Презентация PowerPoint</vt:lpstr>
      <vt:lpstr>Презентация PowerPoint</vt:lpstr>
      <vt:lpstr>ПРИЧИНЫ СЕРЬЕЗНЫХ НАРУШЕНИЙ ПОВЕДЕНИЯ ДЕТЕЙ</vt:lpstr>
      <vt:lpstr>Презентация PowerPoint</vt:lpstr>
      <vt:lpstr>УДАЧИ ВАМ В ВОСПИТАНИИ ДЕТЕЙ!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Доклад на тему природа</dc:title>
  <dc:creator>Image&amp;Matros ®</dc:creator>
  <cp:lastModifiedBy>владислав макаров</cp:lastModifiedBy>
  <cp:revision>14</cp:revision>
  <dcterms:created xsi:type="dcterms:W3CDTF">2017-09-14T19:19:34Z</dcterms:created>
  <dcterms:modified xsi:type="dcterms:W3CDTF">2018-12-28T08:16:56Z</dcterms:modified>
</cp:coreProperties>
</file>