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4" r:id="rId4"/>
    <p:sldId id="259" r:id="rId5"/>
    <p:sldId id="258" r:id="rId6"/>
    <p:sldId id="269" r:id="rId7"/>
    <p:sldId id="260" r:id="rId8"/>
    <p:sldId id="266" r:id="rId9"/>
    <p:sldId id="261" r:id="rId10"/>
    <p:sldId id="270" r:id="rId11"/>
    <p:sldId id="262" r:id="rId12"/>
    <p:sldId id="263" r:id="rId13"/>
    <p:sldId id="265" r:id="rId14"/>
    <p:sldId id="26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88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50914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336098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358404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26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2878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882025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336644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0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34336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0"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77809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53474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0"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170ADD11-4055-44D3-AD09-D611CD509B89}" type="slidenum">
              <a:rPr kumimoji="0" lang="en-US" smtClean="0"/>
              <a:pPr algn="r" eaLnBrk="1" latinLnBrk="0" hangingPunct="1"/>
              <a:t>‹#›</a:t>
            </a:fld>
            <a:endParaRPr kumimoji="0" lang="zh-CN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29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5%D0%BB%D0%BE%D0%B7%D0%B5%D1%80%D1%81%D0%BA%D0%B0%D1%8F,_%D0%9B%D1%8E%D0%B1%D0%BE%D0%B2%D1%8C_%D0%95%D0%B2%D0%B3%D0%B5%D0%BD%D1%8C%D0%B5%D0%B2%D0%BD%D0%B0" TargetMode="External"/><Relationship Id="rId2" Type="http://schemas.openxmlformats.org/officeDocument/2006/relationships/hyperlink" Target="https://ru.wikipedia.org/wiki/%D0%92%D1%81%D0%B5%D1%80%D0%BE%D1%81%D1%81%D0%B8%D0%B9%D1%81%D0%BA%D0%B8%D0%B9_%D1%81%D0%BE%D1%8E%D0%B7_%D0%BF%D0%B8%D1%81%D0%B0%D1%82%D0%B5%D0%BB%D0%B5%D0%B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6959" y="182952"/>
            <a:ext cx="4807800" cy="308016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US" sz="6000" dirty="0" err="1">
                <a:cs typeface="Calibri Light"/>
              </a:rPr>
              <a:t>Михаил</a:t>
            </a:r>
            <a:r>
              <a:rPr lang="en-US" sz="6000" dirty="0">
                <a:cs typeface="Calibri Light"/>
              </a:rPr>
              <a:t> </a:t>
            </a:r>
            <a:r>
              <a:rPr lang="en-US" sz="6000" dirty="0" err="1">
                <a:cs typeface="Calibri Light"/>
              </a:rPr>
              <a:t>Афанасьевич</a:t>
            </a:r>
            <a:r>
              <a:rPr lang="en-US" sz="6000" dirty="0">
                <a:cs typeface="Calibri Light"/>
              </a:rPr>
              <a:t> </a:t>
            </a:r>
            <a:r>
              <a:rPr lang="en-US" sz="6000" dirty="0" err="1">
                <a:cs typeface="Calibri Light"/>
              </a:rPr>
              <a:t>Булгаков</a:t>
            </a:r>
            <a:br>
              <a:rPr lang="en-US" sz="6000" dirty="0">
                <a:solidFill>
                  <a:srgbClr val="262626"/>
                </a:solidFill>
                <a:cs typeface="Calibri Light"/>
              </a:rPr>
            </a:br>
            <a:r>
              <a:rPr lang="en-US" sz="6000" dirty="0">
                <a:solidFill>
                  <a:srgbClr val="262626"/>
                </a:solidFill>
                <a:cs typeface="Calibri Light"/>
              </a:rPr>
              <a:t>(1891-1940)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7039" y="4581620"/>
            <a:ext cx="8083799" cy="20610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err="1">
                <a:solidFill>
                  <a:srgbClr val="000000"/>
                </a:solidFill>
                <a:cs typeface="Calibri Light"/>
              </a:rPr>
              <a:t>Михаил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Афанасьевич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Булгаков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(1891 – 1940) –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русский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писатель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,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драматург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,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режиссер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,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один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из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лучших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авторов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первой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половины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ХХ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века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.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Создатель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гениального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романа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«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Мастер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 и </a:t>
            </a:r>
            <a:r>
              <a:rPr lang="en-US" dirty="0" err="1">
                <a:solidFill>
                  <a:srgbClr val="000000"/>
                </a:solidFill>
                <a:cs typeface="Calibri Light"/>
              </a:rPr>
              <a:t>Маргарита</a:t>
            </a:r>
            <a:r>
              <a:rPr lang="en-US" dirty="0">
                <a:solidFill>
                  <a:srgbClr val="000000"/>
                </a:solidFill>
                <a:cs typeface="Calibri Light"/>
              </a:rPr>
              <a:t>».</a:t>
            </a:r>
            <a:br>
              <a:rPr lang="en-US" dirty="0">
                <a:solidFill>
                  <a:srgbClr val="000000"/>
                </a:solidFill>
                <a:ea typeface="+mj-lt"/>
                <a:cs typeface="+mj-lt"/>
              </a:rPr>
            </a:br>
            <a:endParaRPr lang="en-US" dirty="0">
              <a:cs typeface="Calibri Light"/>
            </a:endParaRPr>
          </a:p>
          <a:p>
            <a:endParaRPr lang="en-US" dirty="0">
              <a:cs typeface="Calibri Light"/>
            </a:endParaRPr>
          </a:p>
        </p:txBody>
      </p:sp>
      <p:pic>
        <p:nvPicPr>
          <p:cNvPr id="4" name="Picture 4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10BBF53F-97EC-4C04-A58D-0B5E292B6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00" y="0"/>
            <a:ext cx="3413615" cy="43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22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building with graffiti on the side of the street&#10;&#10;Description generated with high confidence">
            <a:extLst>
              <a:ext uri="{FF2B5EF4-FFF2-40B4-BE49-F238E27FC236}">
                <a16:creationId xmlns:a16="http://schemas.microsoft.com/office/drawing/2014/main" id="{DDF4DF85-A295-42D1-A883-D4E95F25A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" y="270000"/>
            <a:ext cx="9166483" cy="606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41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E467-9FBF-4B12-BBAF-1FCD15F9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9" y="1845734"/>
            <a:ext cx="9097790" cy="4977357"/>
          </a:xfrm>
        </p:spPr>
        <p:txBody>
          <a:bodyPr vert="horz" lIns="0" tIns="45720" rIns="0" bIns="45720" rtlCol="0" anchor="t">
            <a:normAutofit fontScale="92500" lnSpcReduction="10000"/>
          </a:bodyPr>
          <a:lstStyle/>
          <a:p>
            <a:r>
              <a:rPr lang="en-GB" sz="2400" dirty="0">
                <a:solidFill>
                  <a:srgbClr val="000000"/>
                </a:solidFill>
                <a:cs typeface="Calibri"/>
              </a:rPr>
              <a:t>В 1924 – 1928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годах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создает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самые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известные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свои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произведения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–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Дьяволиада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Собачье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сердце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Вьюга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Фатальные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яйца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роман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Белая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гвардия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(1925),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Зойкина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квартира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пьеса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Дни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Турбиных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(1926),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Багряный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остров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(1927),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Бег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(1928). В 1926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МХАТе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была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премьера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пьесы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Дни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Турбиных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–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произведение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поставили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личному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указанию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Сталина.В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1923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вступил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>
                <a:solidFill>
                  <a:srgbClr val="000000"/>
                </a:solidFill>
                <a:cs typeface="Calibri"/>
                <a:hlinkClick r:id="rId2"/>
              </a:rPr>
              <a:t>Всероссийский Союз писателей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В 1924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он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познакомился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с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недавно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вернувшейся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из-за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границы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>
                <a:solidFill>
                  <a:srgbClr val="000000"/>
                </a:solidFill>
                <a:cs typeface="Calibri"/>
                <a:hlinkClick r:id="rId3"/>
              </a:rPr>
              <a:t>Любовью Евгеньевной Белозерской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(1895—1987),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которая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1925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стала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его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женой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 </a:t>
            </a:r>
          </a:p>
          <a:p>
            <a:r>
              <a:rPr lang="en-GB" sz="2400" dirty="0">
                <a:solidFill>
                  <a:srgbClr val="000000"/>
                </a:solidFill>
                <a:cs typeface="Calibri"/>
              </a:rPr>
              <a:t>В 1929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посещает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Ленинград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где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знакомится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с Е.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Замятиным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и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Анной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Ахматовой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Из-за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острой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критики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революции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своих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произведениях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(в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частности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в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романе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«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Дни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Турбиных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»),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Михаила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Афанасьевича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несколько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раз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вызывали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допросы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ОГПУ.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Булгакова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перестают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печатать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его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пьесы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запрещено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ставить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err="1">
                <a:solidFill>
                  <a:srgbClr val="000000"/>
                </a:solidFill>
                <a:cs typeface="Calibri"/>
              </a:rPr>
              <a:t>театрах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 </a:t>
            </a:r>
          </a:p>
          <a:p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>
              <a:cs typeface="Calibri"/>
            </a:endParaRPr>
          </a:p>
          <a:p>
            <a:endParaRPr lang="en-GB" dirty="0">
              <a:cs typeface="Calibri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134341-C3AE-45E8-BA3C-24288B52F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960" y="646604"/>
            <a:ext cx="75438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Зрелое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творчество</a:t>
            </a:r>
            <a:endParaRPr lang="en-US" dirty="0" err="1">
              <a:solidFill>
                <a:schemeClr val="tx1"/>
              </a:solidFill>
            </a:endParaRPr>
          </a:p>
          <a:p>
            <a:endParaRPr lang="en-GB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6633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6356-E978-4142-9E7E-D3A40114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772604"/>
            <a:ext cx="75438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Последние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годы</a:t>
            </a:r>
            <a:endParaRPr lang="en-US" dirty="0" err="1">
              <a:solidFill>
                <a:schemeClr val="tx1"/>
              </a:solidFill>
              <a:cs typeface="Calibri Light"/>
            </a:endParaRPr>
          </a:p>
          <a:p>
            <a:pPr algn="ctr"/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E467-9FBF-4B12-BBAF-1FCD15F9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60" y="1845734"/>
            <a:ext cx="8911799" cy="4959357"/>
          </a:xfrm>
        </p:spPr>
        <p:txBody>
          <a:bodyPr vert="horz" lIns="0" tIns="45720" rIns="0" bIns="45720" rtlCol="0" anchor="t">
            <a:normAutofit fontScale="77500" lnSpcReduction="20000"/>
          </a:bodyPr>
          <a:lstStyle/>
          <a:p>
            <a:r>
              <a:rPr lang="en-GB" sz="2800" dirty="0">
                <a:cs typeface="Calibri"/>
              </a:rPr>
              <a:t>В 1930 </a:t>
            </a:r>
            <a:r>
              <a:rPr lang="en-GB" sz="2800" dirty="0" err="1">
                <a:cs typeface="Calibri"/>
              </a:rPr>
              <a:t>году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Михаил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Афанасьевич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лично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написал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письмо</a:t>
            </a:r>
            <a:r>
              <a:rPr lang="en-GB" sz="2800" dirty="0">
                <a:cs typeface="Calibri"/>
              </a:rPr>
              <a:t> И. </a:t>
            </a:r>
            <a:r>
              <a:rPr lang="en-GB" sz="2800" dirty="0" err="1">
                <a:cs typeface="Calibri"/>
              </a:rPr>
              <a:t>Сталину</a:t>
            </a:r>
            <a:r>
              <a:rPr lang="en-GB" sz="2800" dirty="0">
                <a:cs typeface="Calibri"/>
              </a:rPr>
              <a:t> с </a:t>
            </a:r>
            <a:r>
              <a:rPr lang="en-GB" sz="2800" dirty="0" err="1">
                <a:cs typeface="Calibri"/>
              </a:rPr>
              <a:t>просьбой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предоставить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ему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право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покинуть</a:t>
            </a:r>
            <a:r>
              <a:rPr lang="en-GB" sz="2800" dirty="0">
                <a:cs typeface="Calibri"/>
              </a:rPr>
              <a:t> СССР </a:t>
            </a:r>
            <a:r>
              <a:rPr lang="en-GB" sz="2800" dirty="0" err="1">
                <a:cs typeface="Calibri"/>
              </a:rPr>
              <a:t>либо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разрешить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зарабатывать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жизнь</a:t>
            </a:r>
            <a:r>
              <a:rPr lang="en-GB" sz="2800" dirty="0">
                <a:cs typeface="Calibri"/>
              </a:rPr>
              <a:t>. </a:t>
            </a:r>
            <a:r>
              <a:rPr lang="en-GB" sz="2800" dirty="0" err="1">
                <a:cs typeface="Calibri"/>
              </a:rPr>
              <a:t>После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этого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писатель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смог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устроиться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режиссером-ассистентом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во</a:t>
            </a:r>
            <a:r>
              <a:rPr lang="en-GB" sz="2800" dirty="0">
                <a:cs typeface="Calibri"/>
              </a:rPr>
              <a:t> МХАТ. В 1934 </a:t>
            </a:r>
            <a:r>
              <a:rPr lang="en-GB" sz="2800" dirty="0" err="1">
                <a:cs typeface="Calibri"/>
              </a:rPr>
              <a:t>Булгакова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приняли</a:t>
            </a:r>
            <a:r>
              <a:rPr lang="en-GB" sz="2800" dirty="0">
                <a:cs typeface="Calibri"/>
              </a:rPr>
              <a:t> в </a:t>
            </a:r>
            <a:r>
              <a:rPr lang="en-GB" sz="2800" dirty="0" err="1">
                <a:cs typeface="Calibri"/>
              </a:rPr>
              <a:t>Советский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союз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писателей</a:t>
            </a:r>
            <a:r>
              <a:rPr lang="en-GB" sz="2800" dirty="0">
                <a:cs typeface="Calibri"/>
              </a:rPr>
              <a:t>, </a:t>
            </a:r>
            <a:r>
              <a:rPr lang="en-GB" sz="2800" dirty="0" err="1">
                <a:cs typeface="Calibri"/>
              </a:rPr>
              <a:t>председателями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которого</a:t>
            </a:r>
            <a:r>
              <a:rPr lang="en-GB" sz="2800" dirty="0">
                <a:cs typeface="Calibri"/>
              </a:rPr>
              <a:t> в </a:t>
            </a:r>
            <a:r>
              <a:rPr lang="en-GB" sz="2800" dirty="0" err="1">
                <a:cs typeface="Calibri"/>
              </a:rPr>
              <a:t>разное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время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были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Максим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Горький</a:t>
            </a:r>
            <a:r>
              <a:rPr lang="en-GB" sz="2800" dirty="0">
                <a:cs typeface="Calibri"/>
              </a:rPr>
              <a:t>, </a:t>
            </a:r>
            <a:r>
              <a:rPr lang="en-GB" sz="2800" dirty="0" err="1">
                <a:cs typeface="Calibri"/>
              </a:rPr>
              <a:t>Алексей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Толстой</a:t>
            </a:r>
            <a:r>
              <a:rPr lang="en-GB" sz="2800" dirty="0">
                <a:cs typeface="Calibri"/>
              </a:rPr>
              <a:t>, А. </a:t>
            </a:r>
            <a:r>
              <a:rPr lang="en-GB" sz="2800" dirty="0" err="1">
                <a:cs typeface="Calibri"/>
              </a:rPr>
              <a:t>Фадеев</a:t>
            </a:r>
            <a:r>
              <a:rPr lang="en-GB" sz="2800" dirty="0">
                <a:cs typeface="Calibri"/>
              </a:rPr>
              <a:t>. В 1931 </a:t>
            </a:r>
            <a:r>
              <a:rPr lang="en-GB" sz="2800" dirty="0" err="1">
                <a:cs typeface="Calibri"/>
              </a:rPr>
              <a:t>году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Булгаков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расстается</a:t>
            </a:r>
            <a:r>
              <a:rPr lang="en-GB" sz="2800" dirty="0">
                <a:cs typeface="Calibri"/>
              </a:rPr>
              <a:t> с Л. </a:t>
            </a:r>
            <a:r>
              <a:rPr lang="en-GB" sz="2800" dirty="0" err="1">
                <a:cs typeface="Calibri"/>
              </a:rPr>
              <a:t>Белозерской</a:t>
            </a:r>
            <a:r>
              <a:rPr lang="en-GB" sz="2800" dirty="0">
                <a:cs typeface="Calibri"/>
              </a:rPr>
              <a:t>, и, в 1932 </a:t>
            </a:r>
            <a:r>
              <a:rPr lang="en-GB" sz="2800" dirty="0" err="1">
                <a:cs typeface="Calibri"/>
              </a:rPr>
              <a:t>году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женится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Елене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Шиловской</a:t>
            </a:r>
            <a:r>
              <a:rPr lang="en-GB" sz="2800" dirty="0">
                <a:cs typeface="Calibri"/>
              </a:rPr>
              <a:t>, с </a:t>
            </a:r>
            <a:r>
              <a:rPr lang="en-GB" sz="2800" dirty="0" err="1">
                <a:cs typeface="Calibri"/>
              </a:rPr>
              <a:t>которой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был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знаком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уже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несколько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лет</a:t>
            </a:r>
            <a:r>
              <a:rPr lang="en-GB" sz="2800" dirty="0">
                <a:cs typeface="Calibri"/>
              </a:rPr>
              <a:t>.</a:t>
            </a:r>
          </a:p>
          <a:p>
            <a:r>
              <a:rPr lang="en-GB" sz="2800" dirty="0" err="1">
                <a:cs typeface="Calibri"/>
              </a:rPr>
              <a:t>Михаил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Булгаков</a:t>
            </a:r>
            <a:r>
              <a:rPr lang="en-GB" sz="2800" dirty="0">
                <a:cs typeface="Calibri"/>
              </a:rPr>
              <a:t>, </a:t>
            </a:r>
            <a:r>
              <a:rPr lang="en-GB" sz="2800" dirty="0" err="1">
                <a:cs typeface="Calibri"/>
              </a:rPr>
              <a:t>биография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которого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была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насыщена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разными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характеру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событиями</a:t>
            </a:r>
            <a:r>
              <a:rPr lang="en-GB" sz="2800" dirty="0">
                <a:cs typeface="Calibri"/>
              </a:rPr>
              <a:t>, </a:t>
            </a:r>
            <a:r>
              <a:rPr lang="en-GB" sz="2800" dirty="0" err="1">
                <a:cs typeface="Calibri"/>
              </a:rPr>
              <a:t>последние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годы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сильно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болел</a:t>
            </a:r>
            <a:r>
              <a:rPr lang="en-GB" sz="2800" dirty="0">
                <a:cs typeface="Calibri"/>
              </a:rPr>
              <a:t>. У </a:t>
            </a:r>
            <a:r>
              <a:rPr lang="en-GB" sz="2800" dirty="0" err="1">
                <a:cs typeface="Calibri"/>
              </a:rPr>
              <a:t>писателя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диагностировали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гипертонический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нефросклероз</a:t>
            </a:r>
            <a:r>
              <a:rPr lang="en-GB" sz="2800" dirty="0">
                <a:cs typeface="Calibri"/>
              </a:rPr>
              <a:t> (</a:t>
            </a:r>
            <a:r>
              <a:rPr lang="en-GB" sz="2800" dirty="0" err="1">
                <a:cs typeface="Calibri"/>
              </a:rPr>
              <a:t>болезнь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почек</a:t>
            </a:r>
            <a:r>
              <a:rPr lang="en-GB" sz="2800" dirty="0">
                <a:cs typeface="Calibri"/>
              </a:rPr>
              <a:t>). 10 </a:t>
            </a:r>
            <a:r>
              <a:rPr lang="en-GB" sz="2800" dirty="0" err="1">
                <a:cs typeface="Calibri"/>
              </a:rPr>
              <a:t>марта</a:t>
            </a:r>
            <a:r>
              <a:rPr lang="en-GB" sz="2800" dirty="0">
                <a:cs typeface="Calibri"/>
              </a:rPr>
              <a:t> 1940 </a:t>
            </a:r>
            <a:r>
              <a:rPr lang="en-GB" sz="2800" dirty="0" err="1">
                <a:cs typeface="Calibri"/>
              </a:rPr>
              <a:t>года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Михаил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Афанасьевич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скончался</a:t>
            </a:r>
            <a:r>
              <a:rPr lang="en-GB" sz="2800" dirty="0">
                <a:cs typeface="Calibri"/>
              </a:rPr>
              <a:t>. </a:t>
            </a:r>
            <a:r>
              <a:rPr lang="en-GB" sz="2800" dirty="0" err="1">
                <a:cs typeface="Calibri"/>
              </a:rPr>
              <a:t>Похоронили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Булгакова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на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Новодевичьем</a:t>
            </a:r>
            <a:r>
              <a:rPr lang="en-GB" sz="2800" dirty="0">
                <a:cs typeface="Calibri"/>
              </a:rPr>
              <a:t> </a:t>
            </a:r>
            <a:r>
              <a:rPr lang="en-GB" sz="2800" dirty="0" err="1">
                <a:cs typeface="Calibri"/>
              </a:rPr>
              <a:t>кладбище</a:t>
            </a:r>
            <a:r>
              <a:rPr lang="en-GB" sz="2800" dirty="0">
                <a:cs typeface="Calibri"/>
              </a:rPr>
              <a:t> в </a:t>
            </a:r>
            <a:r>
              <a:rPr lang="en-GB" sz="2800" dirty="0" err="1">
                <a:cs typeface="Calibri"/>
              </a:rPr>
              <a:t>Москве</a:t>
            </a:r>
            <a:r>
              <a:rPr lang="en-GB" sz="2800" dirty="0">
                <a:cs typeface="Calibri"/>
              </a:rPr>
              <a:t>. </a:t>
            </a:r>
            <a:br>
              <a:rPr lang="en-GB" sz="2800" dirty="0">
                <a:solidFill>
                  <a:srgbClr val="404040"/>
                </a:solidFill>
                <a:ea typeface="+mn-lt"/>
                <a:cs typeface="+mn-lt"/>
              </a:rPr>
            </a:br>
            <a:endParaRPr lang="en-GB" sz="2800" dirty="0">
              <a:cs typeface="Calibri"/>
            </a:endParaRPr>
          </a:p>
          <a:p>
            <a:endParaRPr lang="en-GB" sz="2400" dirty="0">
              <a:cs typeface="Calibri"/>
            </a:endParaRPr>
          </a:p>
          <a:p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489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black and white photo of a person&#10;&#10;Description generated with very high confidence">
            <a:extLst>
              <a:ext uri="{FF2B5EF4-FFF2-40B4-BE49-F238E27FC236}">
                <a16:creationId xmlns:a16="http://schemas.microsoft.com/office/drawing/2014/main" id="{444CD6BE-2C66-426D-811F-DFB4BB8E3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78505" cy="6320949"/>
          </a:xfrm>
          <a:prstGeom prst="rect">
            <a:avLst/>
          </a:prstGeom>
        </p:spPr>
      </p:pic>
      <p:pic>
        <p:nvPicPr>
          <p:cNvPr id="6" name="Picture 6" descr="Two people sitting on a table&#10;&#10;Description generated with high confidence">
            <a:extLst>
              <a:ext uri="{FF2B5EF4-FFF2-40B4-BE49-F238E27FC236}">
                <a16:creationId xmlns:a16="http://schemas.microsoft.com/office/drawing/2014/main" id="{AA554B4A-33EC-48B6-BC18-0644B05D7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623" y="939382"/>
            <a:ext cx="5347127" cy="479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36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erson standing in front of a building&#10;&#10;Description generated with very high confidence">
            <a:extLst>
              <a:ext uri="{FF2B5EF4-FFF2-40B4-BE49-F238E27FC236}">
                <a16:creationId xmlns:a16="http://schemas.microsoft.com/office/drawing/2014/main" id="{3FD903DE-837D-4361-91E0-6F32CC824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15095" cy="6397125"/>
          </a:xfrm>
          <a:prstGeom prst="rect">
            <a:avLst/>
          </a:prstGeom>
        </p:spPr>
      </p:pic>
      <p:pic>
        <p:nvPicPr>
          <p:cNvPr id="6" name="Picture 6" descr="A statue of a person sitting on a bench&#10;&#10;Description generated with very high confidence">
            <a:extLst>
              <a:ext uri="{FF2B5EF4-FFF2-40B4-BE49-F238E27FC236}">
                <a16:creationId xmlns:a16="http://schemas.microsoft.com/office/drawing/2014/main" id="{93E57008-DC8D-4627-97C4-1E7588A8A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717" y="2594884"/>
            <a:ext cx="5577760" cy="375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08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388C3-D381-46FE-BFD9-EC2337C4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960" y="790604"/>
            <a:ext cx="7543800" cy="1450757"/>
          </a:xfrm>
        </p:spPr>
        <p:txBody>
          <a:bodyPr/>
          <a:lstStyle/>
          <a:p>
            <a:r>
              <a:rPr lang="en-GB" dirty="0" err="1">
                <a:solidFill>
                  <a:schemeClr val="tx1"/>
                </a:solidFill>
              </a:rPr>
              <a:t>Мастер</a:t>
            </a:r>
            <a:r>
              <a:rPr lang="en-GB" dirty="0">
                <a:solidFill>
                  <a:schemeClr val="tx1"/>
                </a:solidFill>
              </a:rPr>
              <a:t> и </a:t>
            </a:r>
            <a:r>
              <a:rPr lang="en-GB" dirty="0" err="1">
                <a:solidFill>
                  <a:schemeClr val="tx1"/>
                </a:solidFill>
              </a:rPr>
              <a:t>Маргарита</a:t>
            </a:r>
            <a:endParaRPr lang="en-US" dirty="0" err="1">
              <a:solidFill>
                <a:schemeClr val="tx1"/>
              </a:solidFill>
            </a:endParaRPr>
          </a:p>
          <a:p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CB7E1-6F0A-4E03-8511-6C7554D77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59" y="1719734"/>
            <a:ext cx="4339800" cy="5049360"/>
          </a:xfrm>
        </p:spPr>
        <p:txBody>
          <a:bodyPr vert="horz" lIns="0" tIns="45720" rIns="0" bIns="45720" rtlCol="0" anchor="t">
            <a:noAutofit/>
          </a:bodyPr>
          <a:lstStyle/>
          <a:p>
            <a:r>
              <a:rPr lang="en-GB" sz="2400" dirty="0">
                <a:solidFill>
                  <a:srgbClr val="000000"/>
                </a:solidFill>
                <a:cs typeface="Calibri"/>
              </a:rPr>
              <a:t>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Мастер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и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Маргарита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–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самое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главное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произведение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Михаила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которое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он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посвятил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своей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последней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жене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Елене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Сергеевне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и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работал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над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ним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более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десяти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лет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самой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смерти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Роман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является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наиболее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обсуждаемым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и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важным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произведением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биографии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и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творчестве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писателя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жизни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писателя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«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Мастер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и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Маргарита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»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публиковался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из-за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запрета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цензуры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Впервые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роман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издали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1967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 </a:t>
            </a:r>
            <a:endParaRPr lang="en-GB" sz="2400">
              <a:solidFill>
                <a:srgbClr val="000000"/>
              </a:solidFill>
              <a:cs typeface="Calibri"/>
            </a:endParaRPr>
          </a:p>
          <a:p>
            <a:b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 sz="2400">
              <a:cs typeface="Calibri"/>
            </a:endParaRPr>
          </a:p>
          <a:p>
            <a:endParaRPr lang="en-GB" sz="2400" dirty="0">
              <a:cs typeface="Calibri"/>
            </a:endParaRPr>
          </a:p>
        </p:txBody>
      </p:sp>
      <p:pic>
        <p:nvPicPr>
          <p:cNvPr id="4" name="Picture 4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6C33B48C-8097-4C1A-BA6C-038E3172C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535" y="2926790"/>
            <a:ext cx="4458812" cy="250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6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6356-E978-4142-9E7E-D3A40114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960" y="484604"/>
            <a:ext cx="75438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Детство</a:t>
            </a:r>
            <a:r>
              <a:rPr lang="en-GB" dirty="0">
                <a:solidFill>
                  <a:schemeClr val="tx1"/>
                </a:solidFill>
              </a:rPr>
              <a:t> и </a:t>
            </a:r>
            <a:r>
              <a:rPr lang="en-GB" dirty="0" err="1">
                <a:solidFill>
                  <a:schemeClr val="tx1"/>
                </a:solidFill>
              </a:rPr>
              <a:t>образование</a:t>
            </a:r>
            <a:endParaRPr lang="en-US" dirty="0" err="1">
              <a:solidFill>
                <a:schemeClr val="tx1"/>
              </a:solidFill>
            </a:endParaRPr>
          </a:p>
          <a:p>
            <a:pPr algn="ctr"/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E467-9FBF-4B12-BBAF-1FCD15F9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56" y="2099547"/>
            <a:ext cx="8947799" cy="5031356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sz="2600" dirty="0" err="1">
                <a:solidFill>
                  <a:srgbClr val="000000"/>
                </a:solidFill>
                <a:cs typeface="Calibri"/>
              </a:rPr>
              <a:t>Михаил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родился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3 (15)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мая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1891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года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Киеве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семье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преподавателя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духовной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академии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Афанасия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Ивановича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Булгакова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. С 1901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года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будущий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писатель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получал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начальное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образование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Первой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Киевской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гимназии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. В 1909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поступил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Киевский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университет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медицинский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факультет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втором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курсе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, в 1913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Михаил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Афанасьевич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женился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Татьяне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600" dirty="0" err="1">
                <a:solidFill>
                  <a:srgbClr val="000000"/>
                </a:solidFill>
                <a:cs typeface="Calibri"/>
              </a:rPr>
              <a:t>Лаппе</a:t>
            </a:r>
            <a:r>
              <a:rPr lang="en-GB" sz="2600" dirty="0">
                <a:solidFill>
                  <a:srgbClr val="000000"/>
                </a:solidFill>
                <a:cs typeface="Calibri"/>
              </a:rPr>
              <a:t>.</a:t>
            </a:r>
          </a:p>
          <a:p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 sz="2600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157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erson wearing a black dress&#10;&#10;Description generated with very high confidence">
            <a:extLst>
              <a:ext uri="{FF2B5EF4-FFF2-40B4-BE49-F238E27FC236}">
                <a16:creationId xmlns:a16="http://schemas.microsoft.com/office/drawing/2014/main" id="{963981B6-B207-4BC7-8D5C-AE98ACC34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39199" cy="4836753"/>
          </a:xfrm>
          <a:prstGeom prst="rect">
            <a:avLst/>
          </a:prstGeom>
        </p:spPr>
      </p:pic>
      <p:pic>
        <p:nvPicPr>
          <p:cNvPr id="9" name="Picture 4" descr="A black and white photo of a person&#10;&#10;Description generated with very high confidence">
            <a:extLst>
              <a:ext uri="{FF2B5EF4-FFF2-40B4-BE49-F238E27FC236}">
                <a16:creationId xmlns:a16="http://schemas.microsoft.com/office/drawing/2014/main" id="{6827D14E-1542-4526-8BF5-6015244B5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947" y="3471396"/>
            <a:ext cx="5089359" cy="340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4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person&#10;&#10;Description generated with very high confidence">
            <a:extLst>
              <a:ext uri="{FF2B5EF4-FFF2-40B4-BE49-F238E27FC236}">
                <a16:creationId xmlns:a16="http://schemas.microsoft.com/office/drawing/2014/main" id="{A6B110FE-2C77-4E6D-94A8-F0479E317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600" y="-29700"/>
            <a:ext cx="9295199" cy="698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4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posing for a photo&#10;&#10;Description generated with very high confidence">
            <a:extLst>
              <a:ext uri="{FF2B5EF4-FFF2-40B4-BE49-F238E27FC236}">
                <a16:creationId xmlns:a16="http://schemas.microsoft.com/office/drawing/2014/main" id="{159BA3FC-0852-41DE-A8CC-A8B5BA955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000" y="0"/>
            <a:ext cx="6702105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7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street in front of a building&#10;&#10;Description generated with very high confidence">
            <a:extLst>
              <a:ext uri="{FF2B5EF4-FFF2-40B4-BE49-F238E27FC236}">
                <a16:creationId xmlns:a16="http://schemas.microsoft.com/office/drawing/2014/main" id="{5B0B2771-E101-46D3-948D-5C39687EE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2850" cy="685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45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6356-E978-4142-9E7E-D3A40114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469" y="808604"/>
            <a:ext cx="7543800" cy="1450757"/>
          </a:xfrm>
        </p:spPr>
        <p:txBody>
          <a:bodyPr/>
          <a:lstStyle/>
          <a:p>
            <a:r>
              <a:rPr lang="en-GB" dirty="0" err="1">
                <a:solidFill>
                  <a:schemeClr val="tx1"/>
                </a:solidFill>
              </a:rPr>
              <a:t>Врачебная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практика</a:t>
            </a:r>
            <a:endParaRPr lang="en-US" dirty="0" err="1">
              <a:solidFill>
                <a:schemeClr val="tx1"/>
              </a:solidFill>
            </a:endParaRPr>
          </a:p>
          <a:p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E467-9FBF-4B12-BBAF-1FCD15F9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59" y="2134717"/>
            <a:ext cx="9132420" cy="4635359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sz="2400" dirty="0" err="1">
                <a:solidFill>
                  <a:srgbClr val="000000"/>
                </a:solidFill>
                <a:cs typeface="Calibri"/>
              </a:rPr>
              <a:t>Окончив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1916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университет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устроился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работу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один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из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киевских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госпиталей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Летом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1916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его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направили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село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Никольское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Смоленской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губернии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краткой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биографии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Булгакова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нельзя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упомянуть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что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этот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период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писатель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пристрастился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к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морфию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благодаря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стараниям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жены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смог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победить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зависимость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</a:t>
            </a:r>
          </a:p>
          <a:p>
            <a:r>
              <a:rPr lang="en-GB" sz="2400" dirty="0" err="1">
                <a:solidFill>
                  <a:srgbClr val="000000"/>
                </a:solidFill>
                <a:cs typeface="Calibri"/>
              </a:rPr>
              <a:t>Во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время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гражданской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войны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1919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был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мобилизован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как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военный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врач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армию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Украинской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Народной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республики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а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затем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армию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Южной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России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 В 1920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Михаил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Афанасьевич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заболел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тифом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поэтому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не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смог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покинуть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страну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с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Добровольческой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Calibri"/>
              </a:rPr>
              <a:t>армией</a:t>
            </a:r>
            <a:r>
              <a:rPr lang="en-GB" sz="2400" dirty="0">
                <a:solidFill>
                  <a:srgbClr val="000000"/>
                </a:solidFill>
                <a:cs typeface="Calibri"/>
              </a:rPr>
              <a:t>.</a:t>
            </a:r>
            <a:endParaRPr lang="en-GB" sz="2400" dirty="0">
              <a:solidFill>
                <a:srgbClr val="000000"/>
              </a:solidFill>
            </a:endParaRPr>
          </a:p>
          <a:p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7727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6A28C02A-582B-40B5-BD90-3B7BD5543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000"/>
            <a:ext cx="4544241" cy="6145125"/>
          </a:xfrm>
          <a:prstGeom prst="rect">
            <a:avLst/>
          </a:prstGeom>
        </p:spPr>
      </p:pic>
      <p:pic>
        <p:nvPicPr>
          <p:cNvPr id="4" name="Picture 4" descr="A picture containing person, man, wall, indoor&#10;&#10;Description generated with very high confidence">
            <a:extLst>
              <a:ext uri="{FF2B5EF4-FFF2-40B4-BE49-F238E27FC236}">
                <a16:creationId xmlns:a16="http://schemas.microsoft.com/office/drawing/2014/main" id="{F82C3645-6837-4A7D-A47E-96992EE28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019" y="367975"/>
            <a:ext cx="4454597" cy="587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59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6356-E978-4142-9E7E-D3A40114A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Москва</a:t>
            </a:r>
            <a:r>
              <a:rPr lang="en-GB" dirty="0">
                <a:solidFill>
                  <a:schemeClr val="tx1"/>
                </a:solidFill>
              </a:rPr>
              <a:t>. </a:t>
            </a:r>
            <a:r>
              <a:rPr lang="en-GB" dirty="0" err="1">
                <a:solidFill>
                  <a:schemeClr val="tx1"/>
                </a:solidFill>
              </a:rPr>
              <a:t>Начало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творческого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пути</a:t>
            </a:r>
            <a:endParaRPr lang="en-US" dirty="0" err="1">
              <a:solidFill>
                <a:schemeClr val="tx1"/>
              </a:solidFill>
            </a:endParaRPr>
          </a:p>
          <a:p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E467-9FBF-4B12-BBAF-1FCD15F9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61" y="1791734"/>
            <a:ext cx="8839797" cy="5073915"/>
          </a:xfrm>
        </p:spPr>
        <p:txBody>
          <a:bodyPr vert="horz" lIns="0" tIns="45720" rIns="0" bIns="45720" rtlCol="0" anchor="t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800" dirty="0">
                <a:solidFill>
                  <a:srgbClr val="000000"/>
                </a:solidFill>
                <a:cs typeface="Calibri"/>
              </a:rPr>
              <a:t>В 1921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переезжает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Москву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.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Он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активно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занимается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литературной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деятельностью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начинает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сотрудничать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многими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периодическими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изданиями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Москвы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– «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Гудок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», «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Рабочий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» и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др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.,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принимает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участие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в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заседаниях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литературных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кружков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. В 1923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Михаил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Афанасьевич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вступает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во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Всероссийский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Союз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писателей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в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котором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также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состояли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А.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Волынский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Ф.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Сологуб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Николай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Гумилев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Корней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Чуковский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Александр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Блок.В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1924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Булгаков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развелся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со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своей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первой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женой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и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уже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через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год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в 1925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году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,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женился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на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Любови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2800" dirty="0" err="1">
                <a:solidFill>
                  <a:srgbClr val="000000"/>
                </a:solidFill>
                <a:cs typeface="Calibri"/>
              </a:rPr>
              <a:t>Белозерской</a:t>
            </a:r>
            <a:r>
              <a:rPr lang="en-GB" sz="2800" dirty="0">
                <a:solidFill>
                  <a:srgbClr val="000000"/>
                </a:solidFill>
                <a:cs typeface="Calibri"/>
              </a:rPr>
              <a:t>.</a:t>
            </a:r>
            <a:endParaRPr lang="en-US" sz="2800" dirty="0">
              <a:cs typeface="Calibri"/>
            </a:endParaRPr>
          </a:p>
          <a:p>
            <a:pPr marL="0" indent="0">
              <a:buNone/>
            </a:pP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 sz="2400">
              <a:solidFill>
                <a:srgbClr val="000000"/>
              </a:solidFill>
              <a:cs typeface="Calibri"/>
            </a:endParaRPr>
          </a:p>
          <a:p>
            <a:endParaRPr lang="en-GB" sz="2400" dirty="0">
              <a:solidFill>
                <a:srgbClr val="000000"/>
              </a:solidFill>
              <a:cs typeface="Calibri"/>
            </a:endParaRPr>
          </a:p>
          <a:p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br>
              <a:rPr lang="en-US" dirty="0">
                <a:solidFill>
                  <a:schemeClr val="tx1"/>
                </a:solidFill>
                <a:ea typeface="+mn-lt"/>
                <a:cs typeface="+mn-lt"/>
              </a:rPr>
            </a:br>
            <a:endParaRPr lang="en-GB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631729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Retrospect</vt:lpstr>
      <vt:lpstr>Михаил Афанасьевич Булгаков (1891-1940)</vt:lpstr>
      <vt:lpstr>Детство и образование </vt:lpstr>
      <vt:lpstr>PowerPoint Presentation</vt:lpstr>
      <vt:lpstr>PowerPoint Presentation</vt:lpstr>
      <vt:lpstr>PowerPoint Presentation</vt:lpstr>
      <vt:lpstr>PowerPoint Presentation</vt:lpstr>
      <vt:lpstr>Врачебная практика </vt:lpstr>
      <vt:lpstr>PowerPoint Presentation</vt:lpstr>
      <vt:lpstr>Москва. Начало творческого пути </vt:lpstr>
      <vt:lpstr>PowerPoint Presentation</vt:lpstr>
      <vt:lpstr>Зрелое творчество </vt:lpstr>
      <vt:lpstr>Последние годы </vt:lpstr>
      <vt:lpstr>PowerPoint Presentation</vt:lpstr>
      <vt:lpstr>PowerPoint Presentation</vt:lpstr>
      <vt:lpstr>Мастер и Маргарита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4</cp:revision>
  <dcterms:created xsi:type="dcterms:W3CDTF">2014-09-16T21:31:33Z</dcterms:created>
  <dcterms:modified xsi:type="dcterms:W3CDTF">2018-03-26T16:21:18Z</dcterms:modified>
</cp:coreProperties>
</file>