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1" r:id="rId3"/>
    <p:sldId id="275" r:id="rId4"/>
    <p:sldId id="273" r:id="rId5"/>
    <p:sldId id="257" r:id="rId6"/>
    <p:sldId id="258" r:id="rId7"/>
    <p:sldId id="259" r:id="rId8"/>
    <p:sldId id="283" r:id="rId9"/>
    <p:sldId id="260" r:id="rId10"/>
    <p:sldId id="284" r:id="rId11"/>
    <p:sldId id="269" r:id="rId12"/>
    <p:sldId id="279" r:id="rId13"/>
    <p:sldId id="280" r:id="rId14"/>
    <p:sldId id="281" r:id="rId15"/>
    <p:sldId id="282" r:id="rId16"/>
    <p:sldId id="262" r:id="rId17"/>
    <p:sldId id="264" r:id="rId18"/>
    <p:sldId id="263" r:id="rId19"/>
    <p:sldId id="265" r:id="rId20"/>
    <p:sldId id="266" r:id="rId21"/>
    <p:sldId id="267" r:id="rId22"/>
    <p:sldId id="268" r:id="rId23"/>
    <p:sldId id="277" r:id="rId24"/>
    <p:sldId id="270" r:id="rId25"/>
    <p:sldId id="261" r:id="rId26"/>
    <p:sldId id="272" r:id="rId27"/>
    <p:sldId id="274" r:id="rId28"/>
    <p:sldId id="27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slide" Target="../slides/slide6.xml"/><Relationship Id="rId1" Type="http://schemas.openxmlformats.org/officeDocument/2006/relationships/slide" Target="../slides/slide26.xml"/><Relationship Id="rId5" Type="http://schemas.openxmlformats.org/officeDocument/2006/relationships/slide" Target="../slides/slide11.xml"/><Relationship Id="rId4" Type="http://schemas.openxmlformats.org/officeDocument/2006/relationships/slide" Target="../slides/slide2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D7049D-FEFF-40C6-8954-186DC5FE7172}" type="doc">
      <dgm:prSet loTypeId="urn:microsoft.com/office/officeart/2005/8/layout/cycle7" loCatId="cycle" qsTypeId="urn:microsoft.com/office/officeart/2005/8/quickstyle/3d2" qsCatId="3D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A710F49F-1C9B-4A0A-899E-05CB7C0B38BB}">
      <dgm:prSet/>
      <dgm:spPr/>
      <dgm:t>
        <a:bodyPr/>
        <a:lstStyle/>
        <a:p>
          <a:pPr rtl="0"/>
          <a:r>
            <a:rPr lang="ru-RU" b="1" dirty="0" smtClean="0"/>
            <a:t>Изложение</a:t>
          </a:r>
          <a:endParaRPr lang="ru-RU" b="1" dirty="0"/>
        </a:p>
      </dgm:t>
    </dgm:pt>
    <dgm:pt modelId="{F490D520-47AC-4019-B522-7F7D43214FFF}" type="parTrans" cxnId="{13C8904C-5305-41D0-AECB-AC9F4F11DB3B}">
      <dgm:prSet/>
      <dgm:spPr/>
      <dgm:t>
        <a:bodyPr/>
        <a:lstStyle/>
        <a:p>
          <a:endParaRPr lang="ru-RU"/>
        </a:p>
      </dgm:t>
    </dgm:pt>
    <dgm:pt modelId="{5CED1BCF-A204-45DD-887C-57829DCD38DF}" type="sibTrans" cxnId="{13C8904C-5305-41D0-AECB-AC9F4F11DB3B}">
      <dgm:prSet/>
      <dgm:spPr/>
      <dgm:t>
        <a:bodyPr/>
        <a:lstStyle/>
        <a:p>
          <a:endParaRPr lang="ru-RU"/>
        </a:p>
      </dgm:t>
    </dgm:pt>
    <dgm:pt modelId="{0F3959B8-D2CA-4E68-8FC1-71B05288CDE1}">
      <dgm:prSet/>
      <dgm:spPr/>
      <dgm:t>
        <a:bodyPr/>
        <a:lstStyle/>
        <a:p>
          <a:pPr rtl="0"/>
          <a:r>
            <a:rPr lang="ru-RU" b="1" dirty="0" smtClean="0">
              <a:hlinkClick xmlns:r="http://schemas.openxmlformats.org/officeDocument/2006/relationships" r:id="rId1" action="ppaction://hlinksldjump"/>
            </a:rPr>
            <a:t>Фразы-клише</a:t>
          </a:r>
          <a:endParaRPr lang="ru-RU" b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4779BEED-C5B9-4CA9-9D03-9AFAD0961225}" type="parTrans" cxnId="{D3A48B8B-6FCC-4362-8C69-D83415A13276}">
      <dgm:prSet/>
      <dgm:spPr/>
      <dgm:t>
        <a:bodyPr/>
        <a:lstStyle/>
        <a:p>
          <a:endParaRPr lang="ru-RU"/>
        </a:p>
      </dgm:t>
    </dgm:pt>
    <dgm:pt modelId="{9B119618-3471-4D62-B342-F1218881EFE0}" type="sibTrans" cxnId="{D3A48B8B-6FCC-4362-8C69-D83415A13276}">
      <dgm:prSet/>
      <dgm:spPr/>
      <dgm:t>
        <a:bodyPr/>
        <a:lstStyle/>
        <a:p>
          <a:endParaRPr lang="ru-RU"/>
        </a:p>
      </dgm:t>
    </dgm:pt>
    <dgm:pt modelId="{B31A4457-65BB-44EE-9FD3-500B94355086}">
      <dgm:prSet/>
      <dgm:spPr/>
      <dgm:t>
        <a:bodyPr/>
        <a:lstStyle/>
        <a:p>
          <a:pPr rtl="0"/>
          <a:r>
            <a:rPr lang="ru-RU" b="1" dirty="0" smtClean="0">
              <a:hlinkClick xmlns:r="http://schemas.openxmlformats.org/officeDocument/2006/relationships" r:id="rId2" action="ppaction://hlinksldjump"/>
            </a:rPr>
            <a:t>Аудио</a:t>
          </a:r>
          <a:endParaRPr lang="ru-RU" b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B277D437-A528-45CB-9CF2-3E8EF38FAEFF}" type="parTrans" cxnId="{C1988567-1EEA-469B-9050-A5999CEE94D9}">
      <dgm:prSet/>
      <dgm:spPr/>
      <dgm:t>
        <a:bodyPr/>
        <a:lstStyle/>
        <a:p>
          <a:endParaRPr lang="ru-RU"/>
        </a:p>
      </dgm:t>
    </dgm:pt>
    <dgm:pt modelId="{38F9DFF1-564D-4583-8876-E375C9CAF222}" type="sibTrans" cxnId="{C1988567-1EEA-469B-9050-A5999CEE94D9}">
      <dgm:prSet/>
      <dgm:spPr/>
      <dgm:t>
        <a:bodyPr/>
        <a:lstStyle/>
        <a:p>
          <a:endParaRPr lang="ru-RU"/>
        </a:p>
      </dgm:t>
    </dgm:pt>
    <dgm:pt modelId="{A145FB06-6ADE-4AB9-9E3C-7CE9A7568621}">
      <dgm:prSet/>
      <dgm:spPr/>
      <dgm:t>
        <a:bodyPr/>
        <a:lstStyle/>
        <a:p>
          <a:pPr rtl="0"/>
          <a:r>
            <a:rPr lang="ru-RU" b="1" dirty="0" smtClean="0">
              <a:solidFill>
                <a:schemeClr val="tx1"/>
              </a:solidFill>
              <a:hlinkClick xmlns:r="http://schemas.openxmlformats.org/officeDocument/2006/relationships" r:id="rId3" action="ppaction://hlinksldjump"/>
            </a:rPr>
            <a:t>Пунктуация</a:t>
          </a:r>
          <a:endParaRPr lang="ru-RU" b="1" dirty="0">
            <a:solidFill>
              <a:schemeClr val="tx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4FD449CF-7403-4CEF-A9C6-B15D34C04F2D}" type="parTrans" cxnId="{D7986E0E-803E-420C-8443-B5A66168B69D}">
      <dgm:prSet/>
      <dgm:spPr/>
      <dgm:t>
        <a:bodyPr/>
        <a:lstStyle/>
        <a:p>
          <a:endParaRPr lang="ru-RU"/>
        </a:p>
      </dgm:t>
    </dgm:pt>
    <dgm:pt modelId="{8A8B3753-6489-4947-913D-A560D5D53AEB}" type="sibTrans" cxnId="{D7986E0E-803E-420C-8443-B5A66168B69D}">
      <dgm:prSet/>
      <dgm:spPr/>
      <dgm:t>
        <a:bodyPr/>
        <a:lstStyle/>
        <a:p>
          <a:endParaRPr lang="ru-RU"/>
        </a:p>
      </dgm:t>
    </dgm:pt>
    <dgm:pt modelId="{9791DE45-53F8-4857-8E37-E8A52B80437C}">
      <dgm:prSet/>
      <dgm:spPr/>
      <dgm:t>
        <a:bodyPr/>
        <a:lstStyle/>
        <a:p>
          <a:pPr rtl="0"/>
          <a:r>
            <a:rPr lang="ru-RU" b="1" dirty="0" smtClean="0">
              <a:solidFill>
                <a:schemeClr val="tx1"/>
              </a:solidFill>
              <a:hlinkClick xmlns:r="http://schemas.openxmlformats.org/officeDocument/2006/relationships" r:id="rId4" action="ppaction://hlinksldjump"/>
            </a:rPr>
            <a:t>План</a:t>
          </a:r>
          <a:endParaRPr lang="ru-RU" b="1" dirty="0" smtClean="0">
            <a:solidFill>
              <a:schemeClr val="tx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374E1F45-8360-4F1D-A4E1-AEBB7264775B}" type="parTrans" cxnId="{3B803DC5-DD6F-42CC-A33E-6F6F44A3B174}">
      <dgm:prSet/>
      <dgm:spPr/>
      <dgm:t>
        <a:bodyPr/>
        <a:lstStyle/>
        <a:p>
          <a:endParaRPr lang="ru-RU"/>
        </a:p>
      </dgm:t>
    </dgm:pt>
    <dgm:pt modelId="{975632BE-9CCA-4FFB-A546-6794E7776FC9}" type="sibTrans" cxnId="{3B803DC5-DD6F-42CC-A33E-6F6F44A3B174}">
      <dgm:prSet/>
      <dgm:spPr/>
      <dgm:t>
        <a:bodyPr/>
        <a:lstStyle/>
        <a:p>
          <a:endParaRPr lang="ru-RU"/>
        </a:p>
      </dgm:t>
    </dgm:pt>
    <dgm:pt modelId="{1B60D58A-00C2-411A-A5B0-B3366F9EE8A3}">
      <dgm:prSet custT="1"/>
      <dgm:spPr/>
      <dgm:t>
        <a:bodyPr/>
        <a:lstStyle/>
        <a:p>
          <a:pPr rtl="0"/>
          <a:r>
            <a:rPr lang="ru-RU" sz="1400" b="1" dirty="0" smtClean="0">
              <a:hlinkClick xmlns:r="http://schemas.openxmlformats.org/officeDocument/2006/relationships" r:id="rId5" action="ppaction://hlinksldjump"/>
            </a:rPr>
            <a:t>Словарно-орфографическая работа</a:t>
          </a:r>
          <a:endParaRPr lang="ru-RU" sz="1400" b="1" dirty="0" smtClean="0"/>
        </a:p>
        <a:p>
          <a:pPr rtl="0"/>
          <a:endParaRPr lang="ru-RU" sz="1200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sldjump"/>
          </dgm14:cNvPr>
        </a:ext>
      </dgm:extLst>
    </dgm:pt>
    <dgm:pt modelId="{9026F632-6298-45E8-A46A-A391F3908EE2}" type="parTrans" cxnId="{79BB4953-41E4-4E22-A84C-C7DB8101A2EB}">
      <dgm:prSet/>
      <dgm:spPr/>
      <dgm:t>
        <a:bodyPr/>
        <a:lstStyle/>
        <a:p>
          <a:endParaRPr lang="ru-RU"/>
        </a:p>
      </dgm:t>
    </dgm:pt>
    <dgm:pt modelId="{4CD73430-273C-40E9-B129-066C472252F4}" type="sibTrans" cxnId="{79BB4953-41E4-4E22-A84C-C7DB8101A2EB}">
      <dgm:prSet/>
      <dgm:spPr/>
      <dgm:t>
        <a:bodyPr/>
        <a:lstStyle/>
        <a:p>
          <a:endParaRPr lang="ru-RU"/>
        </a:p>
      </dgm:t>
    </dgm:pt>
    <dgm:pt modelId="{986C41B4-6E1F-43CF-8E15-B1E65D16CE78}" type="pres">
      <dgm:prSet presAssocID="{39D7049D-FEFF-40C6-8954-186DC5FE717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38FB60-FA17-4E40-BFF3-A64C4FF8335D}" type="pres">
      <dgm:prSet presAssocID="{A710F49F-1C9B-4A0A-899E-05CB7C0B38BB}" presName="node" presStyleLbl="node1" presStyleIdx="0" presStyleCnt="6" custScaleX="127136" custScaleY="150314" custRadScaleRad="9248" custRadScaleInc="-320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41789A-38E0-4D9E-A222-3F14B44A75C0}" type="pres">
      <dgm:prSet presAssocID="{5CED1BCF-A204-45DD-887C-57829DCD38DF}" presName="sibTrans" presStyleLbl="sibTrans2D1" presStyleIdx="0" presStyleCnt="6" custScaleX="1098366" custLinFactX="-200000" custLinFactY="-56016" custLinFactNeighborX="-251876" custLinFactNeighborY="-100000"/>
      <dgm:spPr/>
      <dgm:t>
        <a:bodyPr/>
        <a:lstStyle/>
        <a:p>
          <a:endParaRPr lang="ru-RU"/>
        </a:p>
      </dgm:t>
    </dgm:pt>
    <dgm:pt modelId="{B6A231F7-3AF5-4E48-8971-FD40018D4227}" type="pres">
      <dgm:prSet presAssocID="{5CED1BCF-A204-45DD-887C-57829DCD38DF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839C2CF0-4654-4C64-AFE4-C934BFBBDC25}" type="pres">
      <dgm:prSet presAssocID="{0F3959B8-D2CA-4E68-8FC1-71B05288CDE1}" presName="node" presStyleLbl="node1" presStyleIdx="1" presStyleCnt="6" custScaleX="135189" custScaleY="137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800683-B8D8-4A81-9661-561FEAF59CDF}" type="pres">
      <dgm:prSet presAssocID="{9B119618-3471-4D62-B342-F1218881EFE0}" presName="sibTrans" presStyleLbl="sibTrans2D1" presStyleIdx="1" presStyleCnt="6" custScaleX="1053581"/>
      <dgm:spPr/>
      <dgm:t>
        <a:bodyPr/>
        <a:lstStyle/>
        <a:p>
          <a:endParaRPr lang="ru-RU"/>
        </a:p>
      </dgm:t>
    </dgm:pt>
    <dgm:pt modelId="{89E71E04-0E16-428F-A725-B5D55913A178}" type="pres">
      <dgm:prSet presAssocID="{9B119618-3471-4D62-B342-F1218881EFE0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47D66364-77EE-4850-B158-57F9327D885F}" type="pres">
      <dgm:prSet presAssocID="{B31A4457-65BB-44EE-9FD3-500B94355086}" presName="node" presStyleLbl="node1" presStyleIdx="2" presStyleCnt="6" custRadScaleRad="97424" custRadScaleInc="-1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9B6E2A-8562-4B89-84BF-2862373D2BB4}" type="pres">
      <dgm:prSet presAssocID="{38F9DFF1-564D-4583-8876-E375C9CAF222}" presName="sibTrans" presStyleLbl="sibTrans2D1" presStyleIdx="2" presStyleCnt="6" custScaleX="845698"/>
      <dgm:spPr/>
      <dgm:t>
        <a:bodyPr/>
        <a:lstStyle/>
        <a:p>
          <a:endParaRPr lang="ru-RU"/>
        </a:p>
      </dgm:t>
    </dgm:pt>
    <dgm:pt modelId="{6229DDD0-5963-4AB1-BB93-1AD43E1DE309}" type="pres">
      <dgm:prSet presAssocID="{38F9DFF1-564D-4583-8876-E375C9CAF222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2FB21BF6-EE26-4BA9-930C-5AA706F31C5C}" type="pres">
      <dgm:prSet presAssocID="{A145FB06-6ADE-4AB9-9E3C-7CE9A756862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1AC65D-12A3-4C19-A53B-FF46B14D03DD}" type="pres">
      <dgm:prSet presAssocID="{8A8B3753-6489-4947-913D-A560D5D53AEB}" presName="sibTrans" presStyleLbl="sibTrans2D1" presStyleIdx="3" presStyleCnt="6" custScaleX="853142"/>
      <dgm:spPr/>
      <dgm:t>
        <a:bodyPr/>
        <a:lstStyle/>
        <a:p>
          <a:endParaRPr lang="ru-RU"/>
        </a:p>
      </dgm:t>
    </dgm:pt>
    <dgm:pt modelId="{F8F32C66-6C2E-468F-9343-F517154EA450}" type="pres">
      <dgm:prSet presAssocID="{8A8B3753-6489-4947-913D-A560D5D53AEB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269B2B69-0F89-47A1-A841-FE558B2A86EB}" type="pres">
      <dgm:prSet presAssocID="{9791DE45-53F8-4857-8E37-E8A52B80437C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87A26B-1B3C-4E78-9C7C-67D424029127}" type="pres">
      <dgm:prSet presAssocID="{975632BE-9CCA-4FFB-A546-6794E7776FC9}" presName="sibTrans" presStyleLbl="sibTrans2D1" presStyleIdx="4" presStyleCnt="6" custScaleX="912075"/>
      <dgm:spPr/>
      <dgm:t>
        <a:bodyPr/>
        <a:lstStyle/>
        <a:p>
          <a:endParaRPr lang="ru-RU"/>
        </a:p>
      </dgm:t>
    </dgm:pt>
    <dgm:pt modelId="{197B9045-1759-4F2E-9D4B-D090A2F2D5BB}" type="pres">
      <dgm:prSet presAssocID="{975632BE-9CCA-4FFB-A546-6794E7776FC9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7585F201-DCA9-4E00-ACE3-A026403C3311}" type="pres">
      <dgm:prSet presAssocID="{1B60D58A-00C2-411A-A5B0-B3366F9EE8A3}" presName="node" presStyleLbl="node1" presStyleIdx="5" presStyleCnt="6" custScaleX="152320" custScaleY="137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8DACFF-E78E-425C-9775-D71687BBD4A7}" type="pres">
      <dgm:prSet presAssocID="{4CD73430-273C-40E9-B129-066C472252F4}" presName="sibTrans" presStyleLbl="sibTrans2D1" presStyleIdx="5" presStyleCnt="6" custScaleX="978457" custLinFactX="300000" custLinFactY="-67268" custLinFactNeighborX="385838" custLinFactNeighborY="-100000"/>
      <dgm:spPr/>
      <dgm:t>
        <a:bodyPr/>
        <a:lstStyle/>
        <a:p>
          <a:endParaRPr lang="ru-RU"/>
        </a:p>
      </dgm:t>
    </dgm:pt>
    <dgm:pt modelId="{8047C859-8DDA-4801-8C93-D08FC68D098E}" type="pres">
      <dgm:prSet presAssocID="{4CD73430-273C-40E9-B129-066C472252F4}" presName="connectorText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60F981FB-6799-4FF8-91C9-A4A324495738}" type="presOf" srcId="{B31A4457-65BB-44EE-9FD3-500B94355086}" destId="{47D66364-77EE-4850-B158-57F9327D885F}" srcOrd="0" destOrd="0" presId="urn:microsoft.com/office/officeart/2005/8/layout/cycle7"/>
    <dgm:cxn modelId="{D3FED88F-1DEF-4403-B60D-E0514C0028E9}" type="presOf" srcId="{1B60D58A-00C2-411A-A5B0-B3366F9EE8A3}" destId="{7585F201-DCA9-4E00-ACE3-A026403C3311}" srcOrd="0" destOrd="0" presId="urn:microsoft.com/office/officeart/2005/8/layout/cycle7"/>
    <dgm:cxn modelId="{08AD9332-CD12-4AF3-A16D-15E5AAABBE64}" type="presOf" srcId="{9B119618-3471-4D62-B342-F1218881EFE0}" destId="{89E71E04-0E16-428F-A725-B5D55913A178}" srcOrd="1" destOrd="0" presId="urn:microsoft.com/office/officeart/2005/8/layout/cycle7"/>
    <dgm:cxn modelId="{9972CD9D-2989-44DA-B71C-2AE435976E14}" type="presOf" srcId="{9B119618-3471-4D62-B342-F1218881EFE0}" destId="{7D800683-B8D8-4A81-9661-561FEAF59CDF}" srcOrd="0" destOrd="0" presId="urn:microsoft.com/office/officeart/2005/8/layout/cycle7"/>
    <dgm:cxn modelId="{D7986E0E-803E-420C-8443-B5A66168B69D}" srcId="{39D7049D-FEFF-40C6-8954-186DC5FE7172}" destId="{A145FB06-6ADE-4AB9-9E3C-7CE9A7568621}" srcOrd="3" destOrd="0" parTransId="{4FD449CF-7403-4CEF-A9C6-B15D34C04F2D}" sibTransId="{8A8B3753-6489-4947-913D-A560D5D53AEB}"/>
    <dgm:cxn modelId="{13C8904C-5305-41D0-AECB-AC9F4F11DB3B}" srcId="{39D7049D-FEFF-40C6-8954-186DC5FE7172}" destId="{A710F49F-1C9B-4A0A-899E-05CB7C0B38BB}" srcOrd="0" destOrd="0" parTransId="{F490D520-47AC-4019-B522-7F7D43214FFF}" sibTransId="{5CED1BCF-A204-45DD-887C-57829DCD38DF}"/>
    <dgm:cxn modelId="{D3A48B8B-6FCC-4362-8C69-D83415A13276}" srcId="{39D7049D-FEFF-40C6-8954-186DC5FE7172}" destId="{0F3959B8-D2CA-4E68-8FC1-71B05288CDE1}" srcOrd="1" destOrd="0" parTransId="{4779BEED-C5B9-4CA9-9D03-9AFAD0961225}" sibTransId="{9B119618-3471-4D62-B342-F1218881EFE0}"/>
    <dgm:cxn modelId="{A7E0F164-0BBD-453E-B07E-655C886C4E8B}" type="presOf" srcId="{8A8B3753-6489-4947-913D-A560D5D53AEB}" destId="{B71AC65D-12A3-4C19-A53B-FF46B14D03DD}" srcOrd="0" destOrd="0" presId="urn:microsoft.com/office/officeart/2005/8/layout/cycle7"/>
    <dgm:cxn modelId="{94DF9FAE-DD7B-4BC0-A1B1-CA5761729A88}" type="presOf" srcId="{4CD73430-273C-40E9-B129-066C472252F4}" destId="{818DACFF-E78E-425C-9775-D71687BBD4A7}" srcOrd="0" destOrd="0" presId="urn:microsoft.com/office/officeart/2005/8/layout/cycle7"/>
    <dgm:cxn modelId="{279AB145-4767-4A98-AC20-1814B67C665D}" type="presOf" srcId="{5CED1BCF-A204-45DD-887C-57829DCD38DF}" destId="{B6A231F7-3AF5-4E48-8971-FD40018D4227}" srcOrd="1" destOrd="0" presId="urn:microsoft.com/office/officeart/2005/8/layout/cycle7"/>
    <dgm:cxn modelId="{F7898326-637E-416F-9E53-E3D24C1DB00F}" type="presOf" srcId="{4CD73430-273C-40E9-B129-066C472252F4}" destId="{8047C859-8DDA-4801-8C93-D08FC68D098E}" srcOrd="1" destOrd="0" presId="urn:microsoft.com/office/officeart/2005/8/layout/cycle7"/>
    <dgm:cxn modelId="{8CEC4B30-5747-46BB-BFDA-206C6324FC06}" type="presOf" srcId="{38F9DFF1-564D-4583-8876-E375C9CAF222}" destId="{3A9B6E2A-8562-4B89-84BF-2862373D2BB4}" srcOrd="0" destOrd="0" presId="urn:microsoft.com/office/officeart/2005/8/layout/cycle7"/>
    <dgm:cxn modelId="{D07DA430-5A95-4FAF-AC3C-A55605BB64CA}" type="presOf" srcId="{975632BE-9CCA-4FFB-A546-6794E7776FC9}" destId="{A787A26B-1B3C-4E78-9C7C-67D424029127}" srcOrd="0" destOrd="0" presId="urn:microsoft.com/office/officeart/2005/8/layout/cycle7"/>
    <dgm:cxn modelId="{BDA8F42F-E1F6-445C-AFC2-563C99844FF0}" type="presOf" srcId="{0F3959B8-D2CA-4E68-8FC1-71B05288CDE1}" destId="{839C2CF0-4654-4C64-AFE4-C934BFBBDC25}" srcOrd="0" destOrd="0" presId="urn:microsoft.com/office/officeart/2005/8/layout/cycle7"/>
    <dgm:cxn modelId="{CB85D754-2B7E-4AA9-BF08-73C7AF5CF46B}" type="presOf" srcId="{A710F49F-1C9B-4A0A-899E-05CB7C0B38BB}" destId="{E238FB60-FA17-4E40-BFF3-A64C4FF8335D}" srcOrd="0" destOrd="0" presId="urn:microsoft.com/office/officeart/2005/8/layout/cycle7"/>
    <dgm:cxn modelId="{07B8503C-FFEF-49E6-B222-84B9EBE19599}" type="presOf" srcId="{975632BE-9CCA-4FFB-A546-6794E7776FC9}" destId="{197B9045-1759-4F2E-9D4B-D090A2F2D5BB}" srcOrd="1" destOrd="0" presId="urn:microsoft.com/office/officeart/2005/8/layout/cycle7"/>
    <dgm:cxn modelId="{3B803DC5-DD6F-42CC-A33E-6F6F44A3B174}" srcId="{39D7049D-FEFF-40C6-8954-186DC5FE7172}" destId="{9791DE45-53F8-4857-8E37-E8A52B80437C}" srcOrd="4" destOrd="0" parTransId="{374E1F45-8360-4F1D-A4E1-AEBB7264775B}" sibTransId="{975632BE-9CCA-4FFB-A546-6794E7776FC9}"/>
    <dgm:cxn modelId="{72849992-7F7B-418D-82BF-BDF418CCF1FA}" type="presOf" srcId="{5CED1BCF-A204-45DD-887C-57829DCD38DF}" destId="{FE41789A-38E0-4D9E-A222-3F14B44A75C0}" srcOrd="0" destOrd="0" presId="urn:microsoft.com/office/officeart/2005/8/layout/cycle7"/>
    <dgm:cxn modelId="{C1988567-1EEA-469B-9050-A5999CEE94D9}" srcId="{39D7049D-FEFF-40C6-8954-186DC5FE7172}" destId="{B31A4457-65BB-44EE-9FD3-500B94355086}" srcOrd="2" destOrd="0" parTransId="{B277D437-A528-45CB-9CF2-3E8EF38FAEFF}" sibTransId="{38F9DFF1-564D-4583-8876-E375C9CAF222}"/>
    <dgm:cxn modelId="{79BB4953-41E4-4E22-A84C-C7DB8101A2EB}" srcId="{39D7049D-FEFF-40C6-8954-186DC5FE7172}" destId="{1B60D58A-00C2-411A-A5B0-B3366F9EE8A3}" srcOrd="5" destOrd="0" parTransId="{9026F632-6298-45E8-A46A-A391F3908EE2}" sibTransId="{4CD73430-273C-40E9-B129-066C472252F4}"/>
    <dgm:cxn modelId="{F5AE31FF-AB51-46AA-BD3F-889BCCC34DC6}" type="presOf" srcId="{9791DE45-53F8-4857-8E37-E8A52B80437C}" destId="{269B2B69-0F89-47A1-A841-FE558B2A86EB}" srcOrd="0" destOrd="0" presId="urn:microsoft.com/office/officeart/2005/8/layout/cycle7"/>
    <dgm:cxn modelId="{0CE3725F-DAC6-47F6-970E-F7D38568CDAA}" type="presOf" srcId="{39D7049D-FEFF-40C6-8954-186DC5FE7172}" destId="{986C41B4-6E1F-43CF-8E15-B1E65D16CE78}" srcOrd="0" destOrd="0" presId="urn:microsoft.com/office/officeart/2005/8/layout/cycle7"/>
    <dgm:cxn modelId="{48F72E40-8161-428D-81C8-19F583F48A28}" type="presOf" srcId="{A145FB06-6ADE-4AB9-9E3C-7CE9A7568621}" destId="{2FB21BF6-EE26-4BA9-930C-5AA706F31C5C}" srcOrd="0" destOrd="0" presId="urn:microsoft.com/office/officeart/2005/8/layout/cycle7"/>
    <dgm:cxn modelId="{678AC730-F93D-45EC-A578-CACD7E81B083}" type="presOf" srcId="{38F9DFF1-564D-4583-8876-E375C9CAF222}" destId="{6229DDD0-5963-4AB1-BB93-1AD43E1DE309}" srcOrd="1" destOrd="0" presId="urn:microsoft.com/office/officeart/2005/8/layout/cycle7"/>
    <dgm:cxn modelId="{02788A35-6183-4C35-9E00-E59A4DC49A30}" type="presOf" srcId="{8A8B3753-6489-4947-913D-A560D5D53AEB}" destId="{F8F32C66-6C2E-468F-9343-F517154EA450}" srcOrd="1" destOrd="0" presId="urn:microsoft.com/office/officeart/2005/8/layout/cycle7"/>
    <dgm:cxn modelId="{4CFB7C57-481F-4FE6-8714-6D00B1F13946}" type="presParOf" srcId="{986C41B4-6E1F-43CF-8E15-B1E65D16CE78}" destId="{E238FB60-FA17-4E40-BFF3-A64C4FF8335D}" srcOrd="0" destOrd="0" presId="urn:microsoft.com/office/officeart/2005/8/layout/cycle7"/>
    <dgm:cxn modelId="{90C324B1-DF3A-4350-A457-685FB12AB98C}" type="presParOf" srcId="{986C41B4-6E1F-43CF-8E15-B1E65D16CE78}" destId="{FE41789A-38E0-4D9E-A222-3F14B44A75C0}" srcOrd="1" destOrd="0" presId="urn:microsoft.com/office/officeart/2005/8/layout/cycle7"/>
    <dgm:cxn modelId="{83CD8D2D-2556-452B-B100-A235FD50C337}" type="presParOf" srcId="{FE41789A-38E0-4D9E-A222-3F14B44A75C0}" destId="{B6A231F7-3AF5-4E48-8971-FD40018D4227}" srcOrd="0" destOrd="0" presId="urn:microsoft.com/office/officeart/2005/8/layout/cycle7"/>
    <dgm:cxn modelId="{F6BFFA6C-535A-4045-BCFA-B87D99047CC6}" type="presParOf" srcId="{986C41B4-6E1F-43CF-8E15-B1E65D16CE78}" destId="{839C2CF0-4654-4C64-AFE4-C934BFBBDC25}" srcOrd="2" destOrd="0" presId="urn:microsoft.com/office/officeart/2005/8/layout/cycle7"/>
    <dgm:cxn modelId="{4A125427-DA96-4D4F-85E3-EBD78EFF42F4}" type="presParOf" srcId="{986C41B4-6E1F-43CF-8E15-B1E65D16CE78}" destId="{7D800683-B8D8-4A81-9661-561FEAF59CDF}" srcOrd="3" destOrd="0" presId="urn:microsoft.com/office/officeart/2005/8/layout/cycle7"/>
    <dgm:cxn modelId="{9EF1112E-F103-46FF-8006-10F6E9D002BC}" type="presParOf" srcId="{7D800683-B8D8-4A81-9661-561FEAF59CDF}" destId="{89E71E04-0E16-428F-A725-B5D55913A178}" srcOrd="0" destOrd="0" presId="urn:microsoft.com/office/officeart/2005/8/layout/cycle7"/>
    <dgm:cxn modelId="{0E080FB6-BA8A-4410-88D7-15F490E8EBDB}" type="presParOf" srcId="{986C41B4-6E1F-43CF-8E15-B1E65D16CE78}" destId="{47D66364-77EE-4850-B158-57F9327D885F}" srcOrd="4" destOrd="0" presId="urn:microsoft.com/office/officeart/2005/8/layout/cycle7"/>
    <dgm:cxn modelId="{25F941BE-524D-466F-A8BC-C6A46635C180}" type="presParOf" srcId="{986C41B4-6E1F-43CF-8E15-B1E65D16CE78}" destId="{3A9B6E2A-8562-4B89-84BF-2862373D2BB4}" srcOrd="5" destOrd="0" presId="urn:microsoft.com/office/officeart/2005/8/layout/cycle7"/>
    <dgm:cxn modelId="{2612A4E7-D4FA-4145-958E-5927573A5F99}" type="presParOf" srcId="{3A9B6E2A-8562-4B89-84BF-2862373D2BB4}" destId="{6229DDD0-5963-4AB1-BB93-1AD43E1DE309}" srcOrd="0" destOrd="0" presId="urn:microsoft.com/office/officeart/2005/8/layout/cycle7"/>
    <dgm:cxn modelId="{E95F2EBF-8D14-41EE-A1CD-71B1AC6220D5}" type="presParOf" srcId="{986C41B4-6E1F-43CF-8E15-B1E65D16CE78}" destId="{2FB21BF6-EE26-4BA9-930C-5AA706F31C5C}" srcOrd="6" destOrd="0" presId="urn:microsoft.com/office/officeart/2005/8/layout/cycle7"/>
    <dgm:cxn modelId="{58AD18DC-CD1F-4B65-BDB8-563FB49544E0}" type="presParOf" srcId="{986C41B4-6E1F-43CF-8E15-B1E65D16CE78}" destId="{B71AC65D-12A3-4C19-A53B-FF46B14D03DD}" srcOrd="7" destOrd="0" presId="urn:microsoft.com/office/officeart/2005/8/layout/cycle7"/>
    <dgm:cxn modelId="{3F17F7A4-BE89-4090-820F-FD96CA74B7D0}" type="presParOf" srcId="{B71AC65D-12A3-4C19-A53B-FF46B14D03DD}" destId="{F8F32C66-6C2E-468F-9343-F517154EA450}" srcOrd="0" destOrd="0" presId="urn:microsoft.com/office/officeart/2005/8/layout/cycle7"/>
    <dgm:cxn modelId="{1F06541C-32B5-4EB6-9874-40B07D82C9E6}" type="presParOf" srcId="{986C41B4-6E1F-43CF-8E15-B1E65D16CE78}" destId="{269B2B69-0F89-47A1-A841-FE558B2A86EB}" srcOrd="8" destOrd="0" presId="urn:microsoft.com/office/officeart/2005/8/layout/cycle7"/>
    <dgm:cxn modelId="{B84EB5C9-B99B-4DEF-AB91-709503A61826}" type="presParOf" srcId="{986C41B4-6E1F-43CF-8E15-B1E65D16CE78}" destId="{A787A26B-1B3C-4E78-9C7C-67D424029127}" srcOrd="9" destOrd="0" presId="urn:microsoft.com/office/officeart/2005/8/layout/cycle7"/>
    <dgm:cxn modelId="{70131CE5-58E4-4C0F-974B-480EE160A14E}" type="presParOf" srcId="{A787A26B-1B3C-4E78-9C7C-67D424029127}" destId="{197B9045-1759-4F2E-9D4B-D090A2F2D5BB}" srcOrd="0" destOrd="0" presId="urn:microsoft.com/office/officeart/2005/8/layout/cycle7"/>
    <dgm:cxn modelId="{301B030F-9283-42F1-9EAC-6E5AC8A8214E}" type="presParOf" srcId="{986C41B4-6E1F-43CF-8E15-B1E65D16CE78}" destId="{7585F201-DCA9-4E00-ACE3-A026403C3311}" srcOrd="10" destOrd="0" presId="urn:microsoft.com/office/officeart/2005/8/layout/cycle7"/>
    <dgm:cxn modelId="{ED7DFDBC-76E0-45D0-8098-60F70B6906A5}" type="presParOf" srcId="{986C41B4-6E1F-43CF-8E15-B1E65D16CE78}" destId="{818DACFF-E78E-425C-9775-D71687BBD4A7}" srcOrd="11" destOrd="0" presId="urn:microsoft.com/office/officeart/2005/8/layout/cycle7"/>
    <dgm:cxn modelId="{51D98D2E-8C7D-49DF-AC5C-C6A848628F57}" type="presParOf" srcId="{818DACFF-E78E-425C-9775-D71687BBD4A7}" destId="{8047C859-8DDA-4801-8C93-D08FC68D098E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38FB60-FA17-4E40-BFF3-A64C4FF8335D}">
      <dsp:nvSpPr>
        <dsp:cNvPr id="0" name=""/>
        <dsp:cNvSpPr/>
      </dsp:nvSpPr>
      <dsp:spPr>
        <a:xfrm>
          <a:off x="3373619" y="2039335"/>
          <a:ext cx="1798687" cy="10633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Изложение</a:t>
          </a:r>
          <a:endParaRPr lang="ru-RU" sz="1800" b="1" kern="1200" dirty="0"/>
        </a:p>
      </dsp:txBody>
      <dsp:txXfrm>
        <a:off x="3404762" y="2070478"/>
        <a:ext cx="1736401" cy="1001015"/>
      </dsp:txXfrm>
    </dsp:sp>
    <dsp:sp modelId="{FE41789A-38E0-4D9E-A222-3F14B44A75C0}">
      <dsp:nvSpPr>
        <dsp:cNvPr id="0" name=""/>
        <dsp:cNvSpPr/>
      </dsp:nvSpPr>
      <dsp:spPr>
        <a:xfrm rot="20107094">
          <a:off x="4551720" y="1595804"/>
          <a:ext cx="794469" cy="24758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4625996" y="1645321"/>
        <a:ext cx="645918" cy="148551"/>
      </dsp:txXfrm>
    </dsp:sp>
    <dsp:sp modelId="{839C2CF0-4654-4C64-AFE4-C934BFBBDC25}">
      <dsp:nvSpPr>
        <dsp:cNvPr id="0" name=""/>
        <dsp:cNvSpPr/>
      </dsp:nvSpPr>
      <dsp:spPr>
        <a:xfrm>
          <a:off x="5379304" y="1129090"/>
          <a:ext cx="1912619" cy="970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-13828"/>
                <a:satOff val="-2803"/>
                <a:lumOff val="15417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13828"/>
                <a:satOff val="-2803"/>
                <a:lumOff val="15417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13828"/>
                <a:satOff val="-2803"/>
                <a:lumOff val="154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hlinkClick xmlns:r="http://schemas.openxmlformats.org/officeDocument/2006/relationships" r:id="" action="ppaction://hlinksldjump"/>
            </a:rPr>
            <a:t>Фразы-клише</a:t>
          </a:r>
          <a:endParaRPr lang="ru-RU" sz="1800" b="1" kern="1200" dirty="0"/>
        </a:p>
      </dsp:txBody>
      <dsp:txXfrm>
        <a:off x="5407729" y="1157515"/>
        <a:ext cx="1855769" cy="913635"/>
      </dsp:txXfrm>
    </dsp:sp>
    <dsp:sp modelId="{7D800683-B8D8-4A81-9661-561FEAF59CDF}">
      <dsp:nvSpPr>
        <dsp:cNvPr id="0" name=""/>
        <dsp:cNvSpPr/>
      </dsp:nvSpPr>
      <dsp:spPr>
        <a:xfrm rot="5467506">
          <a:off x="5930723" y="2705097"/>
          <a:ext cx="762075" cy="24758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13667"/>
            <a:satOff val="-2315"/>
            <a:lumOff val="1070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0800000">
        <a:off x="6004998" y="2754614"/>
        <a:ext cx="613524" cy="148551"/>
      </dsp:txXfrm>
    </dsp:sp>
    <dsp:sp modelId="{47D66364-77EE-4850-B158-57F9327D885F}">
      <dsp:nvSpPr>
        <dsp:cNvPr id="0" name=""/>
        <dsp:cNvSpPr/>
      </dsp:nvSpPr>
      <dsp:spPr>
        <a:xfrm>
          <a:off x="5583104" y="3558203"/>
          <a:ext cx="1414774" cy="7073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27656"/>
                <a:satOff val="-5606"/>
                <a:lumOff val="30834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hlinkClick xmlns:r="http://schemas.openxmlformats.org/officeDocument/2006/relationships" r:id="" action="ppaction://hlinksldjump"/>
            </a:rPr>
            <a:t>Аудио</a:t>
          </a:r>
          <a:endParaRPr lang="ru-RU" sz="1800" b="1" kern="1200" dirty="0"/>
        </a:p>
      </dsp:txBody>
      <dsp:txXfrm>
        <a:off x="5603823" y="3578922"/>
        <a:ext cx="1373336" cy="665949"/>
      </dsp:txXfrm>
    </dsp:sp>
    <dsp:sp modelId="{3A9B6E2A-8562-4B89-84BF-2862373D2BB4}">
      <dsp:nvSpPr>
        <dsp:cNvPr id="0" name=""/>
        <dsp:cNvSpPr/>
      </dsp:nvSpPr>
      <dsp:spPr>
        <a:xfrm rot="8912141">
          <a:off x="4993922" y="4394366"/>
          <a:ext cx="611709" cy="24758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27334"/>
            <a:satOff val="-4629"/>
            <a:lumOff val="2140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0800000">
        <a:off x="5068197" y="4443883"/>
        <a:ext cx="463158" cy="148551"/>
      </dsp:txXfrm>
    </dsp:sp>
    <dsp:sp modelId="{2FB21BF6-EE26-4BA9-930C-5AA706F31C5C}">
      <dsp:nvSpPr>
        <dsp:cNvPr id="0" name=""/>
        <dsp:cNvSpPr/>
      </dsp:nvSpPr>
      <dsp:spPr>
        <a:xfrm>
          <a:off x="3601676" y="4770728"/>
          <a:ext cx="1414774" cy="7073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-41484"/>
                <a:satOff val="-8409"/>
                <a:lumOff val="46251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41484"/>
                <a:satOff val="-8409"/>
                <a:lumOff val="46251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41484"/>
                <a:satOff val="-8409"/>
                <a:lumOff val="4625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hlinkClick xmlns:r="http://schemas.openxmlformats.org/officeDocument/2006/relationships" r:id="" action="ppaction://hlinksldjump"/>
            </a:rPr>
            <a:t>Пунктуация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3622395" y="4791447"/>
        <a:ext cx="1373336" cy="665949"/>
      </dsp:txXfrm>
    </dsp:sp>
    <dsp:sp modelId="{B71AC65D-12A3-4C19-A53B-FF46B14D03DD}">
      <dsp:nvSpPr>
        <dsp:cNvPr id="0" name=""/>
        <dsp:cNvSpPr/>
      </dsp:nvSpPr>
      <dsp:spPr>
        <a:xfrm rot="12600000">
          <a:off x="2987240" y="4415614"/>
          <a:ext cx="617094" cy="24758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41001"/>
            <a:satOff val="-6944"/>
            <a:lumOff val="3211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0800000">
        <a:off x="3061515" y="4465131"/>
        <a:ext cx="468543" cy="148551"/>
      </dsp:txXfrm>
    </dsp:sp>
    <dsp:sp modelId="{269B2B69-0F89-47A1-A841-FE558B2A86EB}">
      <dsp:nvSpPr>
        <dsp:cNvPr id="0" name=""/>
        <dsp:cNvSpPr/>
      </dsp:nvSpPr>
      <dsp:spPr>
        <a:xfrm>
          <a:off x="1575125" y="3600698"/>
          <a:ext cx="1414774" cy="7073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27656"/>
                <a:satOff val="-5606"/>
                <a:lumOff val="30834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hlinkClick xmlns:r="http://schemas.openxmlformats.org/officeDocument/2006/relationships" r:id="" action="ppaction://hlinksldjump"/>
            </a:rPr>
            <a:t>План</a:t>
          </a:r>
          <a:endParaRPr lang="ru-RU" sz="1800" b="1" kern="1200" dirty="0" smtClean="0">
            <a:solidFill>
              <a:schemeClr val="tx1"/>
            </a:solidFill>
          </a:endParaRPr>
        </a:p>
      </dsp:txBody>
      <dsp:txXfrm>
        <a:off x="1595844" y="3621417"/>
        <a:ext cx="1373336" cy="665949"/>
      </dsp:txXfrm>
    </dsp:sp>
    <dsp:sp modelId="{A787A26B-1B3C-4E78-9C7C-67D424029127}">
      <dsp:nvSpPr>
        <dsp:cNvPr id="0" name=""/>
        <dsp:cNvSpPr/>
      </dsp:nvSpPr>
      <dsp:spPr>
        <a:xfrm rot="16200000">
          <a:off x="1952651" y="2726344"/>
          <a:ext cx="659721" cy="24758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27334"/>
            <a:satOff val="-4629"/>
            <a:lumOff val="2140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2026927" y="2775861"/>
        <a:ext cx="511170" cy="148551"/>
      </dsp:txXfrm>
    </dsp:sp>
    <dsp:sp modelId="{7585F201-DCA9-4E00-ACE3-A026403C3311}">
      <dsp:nvSpPr>
        <dsp:cNvPr id="0" name=""/>
        <dsp:cNvSpPr/>
      </dsp:nvSpPr>
      <dsp:spPr>
        <a:xfrm>
          <a:off x="1205020" y="1129090"/>
          <a:ext cx="2154984" cy="970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-13828"/>
                <a:satOff val="-2803"/>
                <a:lumOff val="15417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13828"/>
                <a:satOff val="-2803"/>
                <a:lumOff val="15417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13828"/>
                <a:satOff val="-2803"/>
                <a:lumOff val="154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hlinkClick xmlns:r="http://schemas.openxmlformats.org/officeDocument/2006/relationships" r:id="" action="ppaction://hlinksldjump"/>
            </a:rPr>
            <a:t>Словарно-орфографическая работа</a:t>
          </a:r>
          <a:endParaRPr lang="ru-RU" sz="1400" b="1" kern="1200" dirty="0" smtClean="0"/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1233445" y="1157515"/>
        <a:ext cx="2098134" cy="913635"/>
      </dsp:txXfrm>
    </dsp:sp>
    <dsp:sp modelId="{818DACFF-E78E-425C-9775-D71687BBD4A7}">
      <dsp:nvSpPr>
        <dsp:cNvPr id="0" name=""/>
        <dsp:cNvSpPr/>
      </dsp:nvSpPr>
      <dsp:spPr>
        <a:xfrm rot="1540196">
          <a:off x="3475085" y="1581235"/>
          <a:ext cx="707737" cy="24758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-13667"/>
            <a:satOff val="-2315"/>
            <a:lumOff val="1070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3549361" y="1630752"/>
        <a:ext cx="559186" cy="1485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36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024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130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135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832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431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060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908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73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0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611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524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slide5.xml" Type="http://schemas.openxmlformats.org/officeDocument/2006/relationships/slid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5.png" Type="http://schemas.openxmlformats.org/officeDocument/2006/relationships/image"/><Relationship Id="rId4" Target="../media/image14.pn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8" Target="../media/image16.png" Type="http://schemas.openxmlformats.org/officeDocument/2006/relationships/image"/><Relationship Id="rId3" Target="slide12.xml" Type="http://schemas.openxmlformats.org/officeDocument/2006/relationships/slide"/><Relationship Id="rId7" Target="slide5.xml" Type="http://schemas.openxmlformats.org/officeDocument/2006/relationships/slid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6" Target="slide15.xml" Type="http://schemas.openxmlformats.org/officeDocument/2006/relationships/slide"/><Relationship Id="rId5" Target="slide14.xml" Type="http://schemas.openxmlformats.org/officeDocument/2006/relationships/slide"/><Relationship Id="rId4" Target="slide13.xml" Type="http://schemas.openxmlformats.org/officeDocument/2006/relationships/slide"/><Relationship Id="rId9" Target="../media/image17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slide5.xml" Type="http://schemas.openxmlformats.org/officeDocument/2006/relationships/slid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8.png" Type="http://schemas.openxmlformats.org/officeDocument/2006/relationships/image"/><Relationship Id="rId5" Target="slide11.xml" Type="http://schemas.openxmlformats.org/officeDocument/2006/relationships/slide"/><Relationship Id="rId4" Target="../media/image16.pn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slide5.xml" Type="http://schemas.openxmlformats.org/officeDocument/2006/relationships/slid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8.png" Type="http://schemas.openxmlformats.org/officeDocument/2006/relationships/image"/><Relationship Id="rId5" Target="slide11.xml" Type="http://schemas.openxmlformats.org/officeDocument/2006/relationships/slide"/><Relationship Id="rId4" Target="../media/image16.pn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slide5.xml" Type="http://schemas.openxmlformats.org/officeDocument/2006/relationships/slid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8.png" Type="http://schemas.openxmlformats.org/officeDocument/2006/relationships/image"/><Relationship Id="rId5" Target="slide11.xml" Type="http://schemas.openxmlformats.org/officeDocument/2006/relationships/slide"/><Relationship Id="rId4" Target="../media/image16.pn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slide5.xml" Type="http://schemas.openxmlformats.org/officeDocument/2006/relationships/slid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8.png" Type="http://schemas.openxmlformats.org/officeDocument/2006/relationships/image"/><Relationship Id="rId5" Target="slide11.xml" Type="http://schemas.openxmlformats.org/officeDocument/2006/relationships/slide"/><Relationship Id="rId4" Target="../media/image16.pn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5" Target="slide5.xml" Type="http://schemas.openxmlformats.org/officeDocument/2006/relationships/slide"/><Relationship Id="rId4" Target="../media/image20.pn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6" Target="slide5.xml" Type="http://schemas.openxmlformats.org/officeDocument/2006/relationships/slide"/><Relationship Id="rId5" Target="../media/image23.png" Type="http://schemas.openxmlformats.org/officeDocument/2006/relationships/image"/><Relationship Id="rId4" Target="../media/image22.jpe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5" Target="slide5.xml" Type="http://schemas.openxmlformats.org/officeDocument/2006/relationships/slide"/><Relationship Id="rId4" Target="../media/image23.pn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5" Target="slide5.xml" Type="http://schemas.openxmlformats.org/officeDocument/2006/relationships/slide"/><Relationship Id="rId4" Target="../media/image26.pn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5" Target="slide5.xml" Type="http://schemas.openxmlformats.org/officeDocument/2006/relationships/slide"/><Relationship Id="rId4" Target="../media/image26.pn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9.jpeg" Type="http://schemas.openxmlformats.org/officeDocument/2006/relationships/image"/><Relationship Id="rId5" Target="slide5.xml" Type="http://schemas.openxmlformats.org/officeDocument/2006/relationships/slide"/><Relationship Id="rId4" Target="../media/image26.pn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7" Target="../media/image32.pn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6" Target="slide5.xml" Type="http://schemas.openxmlformats.org/officeDocument/2006/relationships/slide"/><Relationship Id="rId5" Target="../media/image26.png" Type="http://schemas.openxmlformats.org/officeDocument/2006/relationships/image"/><Relationship Id="rId4" Target="../media/image31.jpeg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3" Target="../media/image26.pn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4" Target="slide5.xml" Type="http://schemas.openxmlformats.org/officeDocument/2006/relationships/slide"/></Relationships>
</file>

<file path=ppt/slides/_rels/slide24.xml.rels><?xml version="1.0" encoding="UTF-8" standalone="yes" ?><Relationships xmlns="http://schemas.openxmlformats.org/package/2006/relationships"><Relationship Id="rId3" Target="../media/image26.pn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4" Target="slide5.xml" Type="http://schemas.openxmlformats.org/officeDocument/2006/relationships/slide"/></Relationships>
</file>

<file path=ppt/slides/_rels/slide25.xml.rels><?xml version="1.0" encoding="UTF-8" standalone="yes" ?><Relationships xmlns="http://schemas.openxmlformats.org/package/2006/relationships"><Relationship Id="rId3" Target="../media/image26.pn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33.jpeg" Type="http://schemas.openxmlformats.org/officeDocument/2006/relationships/image"/><Relationship Id="rId4" Target="slide5.xml" Type="http://schemas.openxmlformats.org/officeDocument/2006/relationships/slide"/></Relationships>
</file>

<file path=ppt/slides/_rels/slide26.xml.rels><?xml version="1.0" encoding="UTF-8" standalone="yes" ?><Relationships xmlns="http://schemas.openxmlformats.org/package/2006/relationships"><Relationship Id="rId3" Target="../media/image26.pn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34.png" Type="http://schemas.openxmlformats.org/officeDocument/2006/relationships/image"/><Relationship Id="rId4" Target="slide5.xml" Type="http://schemas.openxmlformats.org/officeDocument/2006/relationships/slide"/></Relationships>
</file>

<file path=ppt/slides/_rels/slide27.xml.rels><?xml version="1.0" encoding="UTF-8" standalone="yes" ?><Relationships xmlns="http://schemas.openxmlformats.org/package/2006/relationships"><Relationship Id="rId3" Target="../media/image26.pn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4" Target="slide5.xml" Type="http://schemas.openxmlformats.org/officeDocument/2006/relationships/slide"/></Relationships>
</file>

<file path=ppt/slides/_rels/slide28.xml.rels><?xml version="1.0" encoding="UTF-8" standalone="yes" ?><Relationships xmlns="http://schemas.openxmlformats.org/package/2006/relationships"><Relationship Id="rId8" Target="https://links-stroy.ru/wp-content/uploads/2017/07/podvesnaya-lyulka-10.jpg" TargetMode="External" Type="http://schemas.openxmlformats.org/officeDocument/2006/relationships/hyperlink"/><Relationship Id="rId13" Target="http://school-collection.lyceum62.ru/ecor/storage/756cd1cf-f5e2-47d7-962c-219a34f38ced/%5bLI7RK_1-01%5d_%5bIL_09%5d-k.jpg" TargetMode="External" Type="http://schemas.openxmlformats.org/officeDocument/2006/relationships/hyperlink"/><Relationship Id="rId18" Target="slide5.xml" Type="http://schemas.openxmlformats.org/officeDocument/2006/relationships/slide"/><Relationship Id="rId3" Target="https://www.culture.ru/storage/images/8ba9d7a028dfc838942957ef12f67936/99984d36ee18464db0a89aa6e423e69c.jpg" TargetMode="External" Type="http://schemas.openxmlformats.org/officeDocument/2006/relationships/hyperlink"/><Relationship Id="rId7" Target="https://img4.st.kloomba.com/img/used/2017/11/15/16/b/35073349_3.jpg" TargetMode="External" Type="http://schemas.openxmlformats.org/officeDocument/2006/relationships/hyperlink"/><Relationship Id="rId12" Target="http://cdn01.ru/files/users/images/d3/66/d366e7f5569462397d1cbd358da45af2.jpg" TargetMode="External" Type="http://schemas.openxmlformats.org/officeDocument/2006/relationships/hyperlink"/><Relationship Id="rId17" Target="../media/image26.png" Type="http://schemas.openxmlformats.org/officeDocument/2006/relationships/image"/><Relationship Id="rId2" Target="../media/image4.jpeg" Type="http://schemas.openxmlformats.org/officeDocument/2006/relationships/image"/><Relationship Id="rId16" Target="http://&#1089;&#1090;&#1088;&#1072;&#1090;&#1077;&#1075;&#1080;&#1103;40.&#1088;&#1092;/strategy/images/Materialimages/adaptationSchkolnik/pyatyklassnik.png" TargetMode="External" Type="http://schemas.openxmlformats.org/officeDocument/2006/relationships/hyperlink"/><Relationship Id="rId1" Target="../slideLayouts/slideLayout2.xml" Type="http://schemas.openxmlformats.org/officeDocument/2006/relationships/slideLayout"/><Relationship Id="rId6" Target="https://img.klubok.com/img/used/2017/11/15/15223/l/15223855_2.jpg" TargetMode="External" Type="http://schemas.openxmlformats.org/officeDocument/2006/relationships/hyperlink"/><Relationship Id="rId11" Target="https://i.ytimg.com/vi/owSCxL_MfGQ/maxresdefault.jpg" TargetMode="External" Type="http://schemas.openxmlformats.org/officeDocument/2006/relationships/hyperlink"/><Relationship Id="rId5" Target="https://belok.net/my_img/img/2018/01/24/0b06b.jpg" TargetMode="External" Type="http://schemas.openxmlformats.org/officeDocument/2006/relationships/hyperlink"/><Relationship Id="rId15" Target="http://vse-kratko.ru/wp-content/uploads/2017/07/Istoriya-lesnika.jpg" TargetMode="External" Type="http://schemas.openxmlformats.org/officeDocument/2006/relationships/hyperlink"/><Relationship Id="rId10" Target="http://900igr.net/up/datai/249996/0015-011-.jpg" TargetMode="External" Type="http://schemas.openxmlformats.org/officeDocument/2006/relationships/hyperlink"/><Relationship Id="rId4" Target="https://st2.depositphotos.com/1283262/7607/v/950/depositphotos_76073219-stock-illustration-boy-thinking.jpg" TargetMode="External" Type="http://schemas.openxmlformats.org/officeDocument/2006/relationships/hyperlink"/><Relationship Id="rId9" Target="http://www.artmuseum.ru/UserFiles/Exponent/5744/5744.jpg" TargetMode="External" Type="http://schemas.openxmlformats.org/officeDocument/2006/relationships/hyperlink"/><Relationship Id="rId14" Target="https://fictionbook.ru/static/bookimages/38/72/78/38727833.bin.dir/h/i_014.jpg" TargetMode="External" Type="http://schemas.openxmlformats.org/officeDocument/2006/relationships/hyperlink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5.xml" Type="http://schemas.openxmlformats.org/officeDocument/2006/relationships/slideLayout"/><Relationship Id="rId4" Target="../media/image7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8" Target="../media/image8.jpeg" Type="http://schemas.openxmlformats.org/officeDocument/2006/relationships/image"/><Relationship Id="rId3" Target="../diagrams/data1.xml" Type="http://schemas.openxmlformats.org/officeDocument/2006/relationships/diagramData"/><Relationship Id="rId7" Target="../diagrams/drawing1.xml" Type="http://schemas.microsoft.com/office/2007/relationships/diagramDrawing"/><Relationship Id="rId2" Target="../media/image4.jpeg" Type="http://schemas.openxmlformats.org/officeDocument/2006/relationships/image"/><Relationship Id="rId1" Target="../slideLayouts/slideLayout1.xml" Type="http://schemas.openxmlformats.org/officeDocument/2006/relationships/slideLayout"/><Relationship Id="rId6" Target="../diagrams/colors1.xml" Type="http://schemas.openxmlformats.org/officeDocument/2006/relationships/diagramColors"/><Relationship Id="rId5" Target="../diagrams/quickStyle1.xml" Type="http://schemas.openxmlformats.org/officeDocument/2006/relationships/diagramQuickStyle"/><Relationship Id="rId4" Target="../diagrams/layout1.xml" Type="http://schemas.openxmlformats.org/officeDocument/2006/relationships/diagramLayout"/><Relationship Id="rId9" Target="../media/image9.pn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0.pn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4" Target="slide5.xml" Type="http://schemas.openxmlformats.org/officeDocument/2006/relationships/slide"/></Relationships>
</file>

<file path=ppt/slides/_rels/slide7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2.png" Type="http://schemas.openxmlformats.org/officeDocument/2006/relationships/image"/><Relationship Id="rId4" Target="slide5.xml" Type="http://schemas.openxmlformats.org/officeDocument/2006/relationships/slide"/></Relationships>
</file>

<file path=ppt/slides/_rels/slide8.xml.rels><?xml version="1.0" encoding="UTF-8" standalone="yes" ?><Relationships xmlns="http://schemas.openxmlformats.org/package/2006/relationships"><Relationship Id="rId3" Target="slide5.xml" Type="http://schemas.openxmlformats.org/officeDocument/2006/relationships/slid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2.pn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4.png" Type="http://schemas.openxmlformats.org/officeDocument/2006/relationships/image"/><Relationship Id="rId4" Target="slide5.xml" Type="http://schemas.openxmlformats.org/officeDocument/2006/relationships/slid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22"/>
          <a:stretch/>
        </p:blipFill>
        <p:spPr bwMode="auto">
          <a:xfrm>
            <a:off x="1604" y="4456"/>
            <a:ext cx="9036496" cy="6853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348880"/>
            <a:ext cx="6858000" cy="23876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Подготовка </a:t>
            </a:r>
            <a:r>
              <a:rPr lang="ru-RU" b="1" dirty="0">
                <a:latin typeface="+mn-lt"/>
              </a:rPr>
              <a:t>к изложению </a:t>
            </a:r>
            <a:r>
              <a:rPr lang="ru-RU" b="1" dirty="0" smtClean="0">
                <a:latin typeface="+mn-lt"/>
              </a:rPr>
              <a:t>по рассказу </a:t>
            </a:r>
            <a:r>
              <a:rPr lang="ru-RU" b="1" dirty="0">
                <a:latin typeface="+mn-lt"/>
              </a:rPr>
              <a:t>И. С. Тургенева «Записки охотника</a:t>
            </a:r>
            <a:r>
              <a:rPr lang="ru-RU" b="1" dirty="0" smtClean="0">
                <a:latin typeface="+mn-lt"/>
              </a:rPr>
              <a:t>»</a:t>
            </a:r>
            <a:br>
              <a:rPr lang="ru-RU" b="1" dirty="0" smtClean="0">
                <a:latin typeface="+mn-lt"/>
              </a:rPr>
            </a:br>
            <a:r>
              <a:rPr lang="ru-RU" sz="3100" dirty="0" smtClean="0">
                <a:latin typeface="+mn-lt"/>
              </a:rPr>
              <a:t>7</a:t>
            </a:r>
            <a:r>
              <a:rPr lang="ru-RU" sz="3100" dirty="0" smtClean="0">
                <a:latin typeface="+mn-lt"/>
              </a:rPr>
              <a:t> </a:t>
            </a:r>
            <a:r>
              <a:rPr lang="ru-RU" sz="3100" dirty="0" smtClean="0">
                <a:latin typeface="+mn-lt"/>
              </a:rPr>
              <a:t>класс</a:t>
            </a:r>
            <a:endParaRPr lang="ru-RU" sz="3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525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8" y="16896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9" y="548680"/>
            <a:ext cx="8646461" cy="115212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+mn-lt"/>
              </a:rPr>
              <a:t>Пунктуация</a:t>
            </a:r>
            <a:br>
              <a:rPr lang="ru-RU" sz="4400" b="1" dirty="0" smtClean="0">
                <a:latin typeface="+mn-lt"/>
              </a:rPr>
            </a:br>
            <a:r>
              <a:rPr lang="ru-RU" sz="4400" b="1" dirty="0" smtClean="0"/>
              <a:t>При причастном обороте</a:t>
            </a:r>
            <a:endParaRPr lang="ru-RU" sz="4400" b="1" dirty="0">
              <a:latin typeface="+mn-lt"/>
            </a:endParaRPr>
          </a:p>
        </p:txBody>
      </p:sp>
      <p:pic>
        <p:nvPicPr>
          <p:cNvPr id="2051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0" y="6093296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9043" y="6210255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3" action="ppaction://hlinksldjump"/>
              </a:rPr>
              <a:t>Меню</a:t>
            </a:r>
            <a:endParaRPr lang="ru-RU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250264" y="2621961"/>
            <a:ext cx="8633437" cy="1384995"/>
            <a:chOff x="250264" y="2621961"/>
            <a:chExt cx="8633437" cy="138499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50264" y="2621961"/>
              <a:ext cx="8633437" cy="138499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800" dirty="0"/>
                <a:t>На самой середине избы висела люлька, </a:t>
              </a:r>
              <a:r>
                <a:rPr lang="ru-RU" sz="2800" b="1" dirty="0"/>
                <a:t>привязанная к концу длинного шеста</a:t>
              </a:r>
              <a:r>
                <a:rPr lang="ru-RU" sz="2800" dirty="0"/>
                <a:t>. </a:t>
              </a:r>
              <a:endParaRPr lang="ru-RU" sz="2800" dirty="0" smtClean="0"/>
            </a:p>
            <a:p>
              <a:endParaRPr lang="ru-RU" sz="2800" dirty="0"/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>
              <a:off x="4211960" y="3099014"/>
              <a:ext cx="93610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5292080" y="3099014"/>
              <a:ext cx="1080120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4211960" y="3212976"/>
              <a:ext cx="93610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Полилиния 14"/>
            <p:cNvSpPr/>
            <p:nvPr/>
          </p:nvSpPr>
          <p:spPr>
            <a:xfrm>
              <a:off x="6604000" y="3047881"/>
              <a:ext cx="2161762" cy="129490"/>
            </a:xfrm>
            <a:custGeom>
              <a:avLst/>
              <a:gdLst>
                <a:gd name="connsiteX0" fmla="*/ 0 w 2161762"/>
                <a:gd name="connsiteY0" fmla="*/ 92483 h 129490"/>
                <a:gd name="connsiteX1" fmla="*/ 369455 w 2161762"/>
                <a:gd name="connsiteY1" fmla="*/ 9355 h 129490"/>
                <a:gd name="connsiteX2" fmla="*/ 563418 w 2161762"/>
                <a:gd name="connsiteY2" fmla="*/ 110955 h 129490"/>
                <a:gd name="connsiteX3" fmla="*/ 868218 w 2161762"/>
                <a:gd name="connsiteY3" fmla="*/ 27828 h 129490"/>
                <a:gd name="connsiteX4" fmla="*/ 1006764 w 2161762"/>
                <a:gd name="connsiteY4" fmla="*/ 120192 h 129490"/>
                <a:gd name="connsiteX5" fmla="*/ 1311564 w 2161762"/>
                <a:gd name="connsiteY5" fmla="*/ 18592 h 129490"/>
                <a:gd name="connsiteX6" fmla="*/ 1487055 w 2161762"/>
                <a:gd name="connsiteY6" fmla="*/ 120192 h 129490"/>
                <a:gd name="connsiteX7" fmla="*/ 1745673 w 2161762"/>
                <a:gd name="connsiteY7" fmla="*/ 18592 h 129490"/>
                <a:gd name="connsiteX8" fmla="*/ 1939636 w 2161762"/>
                <a:gd name="connsiteY8" fmla="*/ 129428 h 129490"/>
                <a:gd name="connsiteX9" fmla="*/ 2161309 w 2161762"/>
                <a:gd name="connsiteY9" fmla="*/ 119 h 129490"/>
                <a:gd name="connsiteX10" fmla="*/ 1985818 w 2161762"/>
                <a:gd name="connsiteY10" fmla="*/ 110955 h 129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1762" h="129490">
                  <a:moveTo>
                    <a:pt x="0" y="92483"/>
                  </a:moveTo>
                  <a:cubicBezTo>
                    <a:pt x="137776" y="49379"/>
                    <a:pt x="275552" y="6276"/>
                    <a:pt x="369455" y="9355"/>
                  </a:cubicBezTo>
                  <a:cubicBezTo>
                    <a:pt x="463358" y="12434"/>
                    <a:pt x="480291" y="107876"/>
                    <a:pt x="563418" y="110955"/>
                  </a:cubicBezTo>
                  <a:cubicBezTo>
                    <a:pt x="646545" y="114034"/>
                    <a:pt x="794327" y="26288"/>
                    <a:pt x="868218" y="27828"/>
                  </a:cubicBezTo>
                  <a:cubicBezTo>
                    <a:pt x="942109" y="29367"/>
                    <a:pt x="932873" y="121731"/>
                    <a:pt x="1006764" y="120192"/>
                  </a:cubicBezTo>
                  <a:cubicBezTo>
                    <a:pt x="1080655" y="118653"/>
                    <a:pt x="1231516" y="18592"/>
                    <a:pt x="1311564" y="18592"/>
                  </a:cubicBezTo>
                  <a:cubicBezTo>
                    <a:pt x="1391612" y="18592"/>
                    <a:pt x="1414704" y="120192"/>
                    <a:pt x="1487055" y="120192"/>
                  </a:cubicBezTo>
                  <a:cubicBezTo>
                    <a:pt x="1559406" y="120192"/>
                    <a:pt x="1670243" y="17053"/>
                    <a:pt x="1745673" y="18592"/>
                  </a:cubicBezTo>
                  <a:cubicBezTo>
                    <a:pt x="1821103" y="20131"/>
                    <a:pt x="1870363" y="132507"/>
                    <a:pt x="1939636" y="129428"/>
                  </a:cubicBezTo>
                  <a:cubicBezTo>
                    <a:pt x="2008909" y="126349"/>
                    <a:pt x="2153612" y="3198"/>
                    <a:pt x="2161309" y="119"/>
                  </a:cubicBezTo>
                  <a:cubicBezTo>
                    <a:pt x="2169006" y="-2960"/>
                    <a:pt x="2077412" y="53997"/>
                    <a:pt x="1985818" y="110955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259043" y="3501008"/>
              <a:ext cx="2161762" cy="129490"/>
            </a:xfrm>
            <a:custGeom>
              <a:avLst/>
              <a:gdLst>
                <a:gd name="connsiteX0" fmla="*/ 0 w 2161762"/>
                <a:gd name="connsiteY0" fmla="*/ 92483 h 129490"/>
                <a:gd name="connsiteX1" fmla="*/ 369455 w 2161762"/>
                <a:gd name="connsiteY1" fmla="*/ 9355 h 129490"/>
                <a:gd name="connsiteX2" fmla="*/ 563418 w 2161762"/>
                <a:gd name="connsiteY2" fmla="*/ 110955 h 129490"/>
                <a:gd name="connsiteX3" fmla="*/ 868218 w 2161762"/>
                <a:gd name="connsiteY3" fmla="*/ 27828 h 129490"/>
                <a:gd name="connsiteX4" fmla="*/ 1006764 w 2161762"/>
                <a:gd name="connsiteY4" fmla="*/ 120192 h 129490"/>
                <a:gd name="connsiteX5" fmla="*/ 1311564 w 2161762"/>
                <a:gd name="connsiteY5" fmla="*/ 18592 h 129490"/>
                <a:gd name="connsiteX6" fmla="*/ 1487055 w 2161762"/>
                <a:gd name="connsiteY6" fmla="*/ 120192 h 129490"/>
                <a:gd name="connsiteX7" fmla="*/ 1745673 w 2161762"/>
                <a:gd name="connsiteY7" fmla="*/ 18592 h 129490"/>
                <a:gd name="connsiteX8" fmla="*/ 1939636 w 2161762"/>
                <a:gd name="connsiteY8" fmla="*/ 129428 h 129490"/>
                <a:gd name="connsiteX9" fmla="*/ 2161309 w 2161762"/>
                <a:gd name="connsiteY9" fmla="*/ 119 h 129490"/>
                <a:gd name="connsiteX10" fmla="*/ 1985818 w 2161762"/>
                <a:gd name="connsiteY10" fmla="*/ 110955 h 129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1762" h="129490">
                  <a:moveTo>
                    <a:pt x="0" y="92483"/>
                  </a:moveTo>
                  <a:cubicBezTo>
                    <a:pt x="137776" y="49379"/>
                    <a:pt x="275552" y="6276"/>
                    <a:pt x="369455" y="9355"/>
                  </a:cubicBezTo>
                  <a:cubicBezTo>
                    <a:pt x="463358" y="12434"/>
                    <a:pt x="480291" y="107876"/>
                    <a:pt x="563418" y="110955"/>
                  </a:cubicBezTo>
                  <a:cubicBezTo>
                    <a:pt x="646545" y="114034"/>
                    <a:pt x="794327" y="26288"/>
                    <a:pt x="868218" y="27828"/>
                  </a:cubicBezTo>
                  <a:cubicBezTo>
                    <a:pt x="942109" y="29367"/>
                    <a:pt x="932873" y="121731"/>
                    <a:pt x="1006764" y="120192"/>
                  </a:cubicBezTo>
                  <a:cubicBezTo>
                    <a:pt x="1080655" y="118653"/>
                    <a:pt x="1231516" y="18592"/>
                    <a:pt x="1311564" y="18592"/>
                  </a:cubicBezTo>
                  <a:cubicBezTo>
                    <a:pt x="1391612" y="18592"/>
                    <a:pt x="1414704" y="120192"/>
                    <a:pt x="1487055" y="120192"/>
                  </a:cubicBezTo>
                  <a:cubicBezTo>
                    <a:pt x="1559406" y="120192"/>
                    <a:pt x="1670243" y="17053"/>
                    <a:pt x="1745673" y="18592"/>
                  </a:cubicBezTo>
                  <a:cubicBezTo>
                    <a:pt x="1821103" y="20131"/>
                    <a:pt x="1870363" y="132507"/>
                    <a:pt x="1939636" y="129428"/>
                  </a:cubicBezTo>
                  <a:cubicBezTo>
                    <a:pt x="2008909" y="126349"/>
                    <a:pt x="2153612" y="3198"/>
                    <a:pt x="2161309" y="119"/>
                  </a:cubicBezTo>
                  <a:cubicBezTo>
                    <a:pt x="2169006" y="-2960"/>
                    <a:pt x="2077412" y="53997"/>
                    <a:pt x="1985818" y="110955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4578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123728" y="3443515"/>
              <a:ext cx="2268537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886712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88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9" y="548680"/>
            <a:ext cx="8646461" cy="83946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+mn-lt"/>
              </a:rPr>
              <a:t>Словарно-орфографическая работа</a:t>
            </a:r>
            <a:endParaRPr lang="ru-RU" sz="44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6290" y="2060236"/>
            <a:ext cx="4536504" cy="274228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3200" dirty="0">
                <a:ea typeface="Calibri"/>
                <a:cs typeface="Times New Roman"/>
                <a:hlinkClick r:id="rId3" action="ppaction://hlinksldjump"/>
              </a:rPr>
              <a:t>Зак</a:t>
            </a:r>
            <a:r>
              <a:rPr lang="ru-RU" sz="3200" u="sng" dirty="0">
                <a:ea typeface="Calibri"/>
                <a:cs typeface="Times New Roman"/>
                <a:hlinkClick r:id="rId3" action="ppaction://hlinksldjump"/>
              </a:rPr>
              <a:t>о</a:t>
            </a:r>
            <a:r>
              <a:rPr lang="ru-RU" sz="3200" dirty="0">
                <a:ea typeface="Calibri"/>
                <a:cs typeface="Times New Roman"/>
                <a:hlinkClick r:id="rId3" action="ppaction://hlinksldjump"/>
              </a:rPr>
              <a:t>птелой</a:t>
            </a:r>
            <a:endParaRPr lang="ru-RU" sz="2400" dirty="0">
              <a:ea typeface="Calibri"/>
              <a:cs typeface="Times New Roman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3200" dirty="0">
                <a:ea typeface="Calibri"/>
                <a:cs typeface="Times New Roman"/>
                <a:hlinkClick r:id="rId4" action="ppaction://hlinksldjump"/>
              </a:rPr>
              <a:t>Одноствольное</a:t>
            </a:r>
            <a:endParaRPr lang="ru-RU" sz="2400" dirty="0">
              <a:ea typeface="Calibri"/>
              <a:cs typeface="Times New Roman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3200" dirty="0">
                <a:ea typeface="Calibri"/>
                <a:cs typeface="Times New Roman"/>
                <a:hlinkClick r:id="rId5" action="ppaction://hlinksldjump"/>
              </a:rPr>
              <a:t>Муж</a:t>
            </a:r>
            <a:r>
              <a:rPr lang="ru-RU" sz="3200" u="sng" dirty="0">
                <a:ea typeface="Calibri"/>
                <a:cs typeface="Times New Roman"/>
                <a:hlinkClick r:id="rId5" action="ppaction://hlinksldjump"/>
              </a:rPr>
              <a:t>и</a:t>
            </a:r>
            <a:r>
              <a:rPr lang="ru-RU" sz="3200" dirty="0">
                <a:ea typeface="Calibri"/>
                <a:cs typeface="Times New Roman"/>
                <a:hlinkClick r:id="rId5" action="ppaction://hlinksldjump"/>
              </a:rPr>
              <a:t>цкую</a:t>
            </a:r>
            <a:endParaRPr lang="ru-RU" sz="2400" dirty="0">
              <a:ea typeface="Calibri"/>
              <a:cs typeface="Times New Roman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3200" dirty="0">
                <a:ea typeface="Calibri"/>
                <a:cs typeface="Times New Roman"/>
                <a:hlinkClick r:id="rId6" action="ppaction://hlinksldjump"/>
              </a:rPr>
              <a:t>П</a:t>
            </a:r>
            <a:r>
              <a:rPr lang="ru-RU" sz="3200" u="sng" dirty="0">
                <a:ea typeface="Calibri"/>
                <a:cs typeface="Times New Roman"/>
                <a:hlinkClick r:id="rId6" action="ppaction://hlinksldjump"/>
              </a:rPr>
              <a:t>о</a:t>
            </a:r>
            <a:r>
              <a:rPr lang="ru-RU" sz="3200" dirty="0">
                <a:ea typeface="Calibri"/>
                <a:cs typeface="Times New Roman"/>
                <a:hlinkClick r:id="rId6" action="ppaction://hlinksldjump"/>
              </a:rPr>
              <a:t>рог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13314" name="Picture 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021288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6290" y="6138247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7" action="ppaction://hlinksldjump"/>
              </a:rPr>
              <a:t>Меню</a:t>
            </a:r>
            <a:endParaRPr lang="ru-RU" dirty="0"/>
          </a:p>
        </p:txBody>
      </p:sp>
      <p:pic>
        <p:nvPicPr>
          <p:cNvPr id="13315" name="Picture 3" descr="C:\Users\User\Desktop\УЧЕБА\hello_html_m19776a5a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52919" y="3418092"/>
            <a:ext cx="3295130" cy="3229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05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88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9" y="548680"/>
            <a:ext cx="8646461" cy="83946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+mn-lt"/>
              </a:rPr>
              <a:t>Словарно-орфографическая работа</a:t>
            </a:r>
            <a:endParaRPr lang="ru-RU" sz="44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6290" y="1988840"/>
            <a:ext cx="8442174" cy="65864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3200" b="1" dirty="0" smtClean="0">
                <a:ea typeface="Calibri"/>
                <a:cs typeface="Times New Roman"/>
              </a:rPr>
              <a:t>Зак</a:t>
            </a:r>
            <a:r>
              <a:rPr lang="ru-RU" sz="3200" b="1" u="sng" dirty="0" smtClean="0">
                <a:ea typeface="Calibri"/>
                <a:cs typeface="Times New Roman"/>
              </a:rPr>
              <a:t>о</a:t>
            </a:r>
            <a:r>
              <a:rPr lang="ru-RU" sz="3200" b="1" dirty="0" smtClean="0">
                <a:ea typeface="Calibri"/>
                <a:cs typeface="Times New Roman"/>
              </a:rPr>
              <a:t>птелый </a:t>
            </a:r>
            <a:r>
              <a:rPr lang="ru-RU" sz="3200" dirty="0" smtClean="0">
                <a:ea typeface="Calibri"/>
                <a:cs typeface="Times New Roman"/>
              </a:rPr>
              <a:t>– покрытый копотью, сажей. 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13314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021288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6290" y="6138247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3" action="ppaction://hlinksldjump"/>
              </a:rPr>
              <a:t>Меню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79960" y="6021288"/>
            <a:ext cx="1368152" cy="57606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48457" y="5999747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5" action="ppaction://hlinksldjump"/>
              </a:rPr>
              <a:t>Слов.-</a:t>
            </a:r>
            <a:r>
              <a:rPr lang="ru-RU" dirty="0" err="1" smtClean="0">
                <a:hlinkClick r:id="rId5" action="ppaction://hlinksldjump"/>
              </a:rPr>
              <a:t>орф</a:t>
            </a:r>
            <a:r>
              <a:rPr lang="ru-RU" dirty="0" smtClean="0">
                <a:hlinkClick r:id="rId5" action="ppaction://hlinksldjump"/>
              </a:rPr>
              <a:t>. работа</a:t>
            </a:r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102" y="3001054"/>
            <a:ext cx="2738720" cy="3645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473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88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9" y="548680"/>
            <a:ext cx="8646461" cy="83946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+mn-lt"/>
              </a:rPr>
              <a:t>Словарно-орфографическая работа</a:t>
            </a:r>
            <a:endParaRPr lang="ru-RU" sz="44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6290" y="1988840"/>
            <a:ext cx="8442174" cy="122495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3200" b="1" dirty="0" smtClean="0">
                <a:ea typeface="Calibri"/>
                <a:cs typeface="Times New Roman"/>
              </a:rPr>
              <a:t>Одноствольное</a:t>
            </a:r>
            <a:r>
              <a:rPr lang="ru-RU" sz="3200" dirty="0" smtClean="0">
                <a:ea typeface="Calibri"/>
                <a:cs typeface="Times New Roman"/>
              </a:rPr>
              <a:t> (ружьё) – ружьё, которое состоит из одного ствола.   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13314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021288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6290" y="6138247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3" action="ppaction://hlinksldjump"/>
              </a:rPr>
              <a:t>Меню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79960" y="6021288"/>
            <a:ext cx="1368152" cy="57606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48457" y="5999747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5" action="ppaction://hlinksldjump"/>
              </a:rPr>
              <a:t>Слов.-</a:t>
            </a:r>
            <a:r>
              <a:rPr lang="ru-RU" dirty="0" err="1" smtClean="0">
                <a:hlinkClick r:id="rId5" action="ppaction://hlinksldjump"/>
              </a:rPr>
              <a:t>орф</a:t>
            </a:r>
            <a:r>
              <a:rPr lang="ru-RU" dirty="0" smtClean="0">
                <a:hlinkClick r:id="rId5" action="ppaction://hlinksldjump"/>
              </a:rPr>
              <a:t>. работа</a:t>
            </a:r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102" y="3001054"/>
            <a:ext cx="2738720" cy="3645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864036" y="2492896"/>
            <a:ext cx="18768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275856" y="2510447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475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88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9" y="548680"/>
            <a:ext cx="8646461" cy="83946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+mn-lt"/>
              </a:rPr>
              <a:t>Словарно-орфографическая работа</a:t>
            </a:r>
            <a:endParaRPr lang="ru-RU" sz="44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6290" y="1988840"/>
            <a:ext cx="8442174" cy="122495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3200" b="1" dirty="0">
                <a:ea typeface="Calibri"/>
                <a:cs typeface="Times New Roman"/>
              </a:rPr>
              <a:t>Мужицкий</a:t>
            </a:r>
            <a:r>
              <a:rPr lang="ru-RU" sz="3200" dirty="0">
                <a:ea typeface="Calibri"/>
                <a:cs typeface="Times New Roman"/>
              </a:rPr>
              <a:t> - связанный, соотносящийся по значению с существительным мужик.   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13314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021288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6290" y="6138247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3" action="ppaction://hlinksldjump"/>
              </a:rPr>
              <a:t>Меню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79960" y="6021288"/>
            <a:ext cx="1368152" cy="57606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48457" y="5999747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5" action="ppaction://hlinksldjump"/>
              </a:rPr>
              <a:t>Слов.-</a:t>
            </a:r>
            <a:r>
              <a:rPr lang="ru-RU" dirty="0" err="1" smtClean="0">
                <a:hlinkClick r:id="rId5" action="ppaction://hlinksldjump"/>
              </a:rPr>
              <a:t>орф</a:t>
            </a:r>
            <a:r>
              <a:rPr lang="ru-RU" dirty="0" smtClean="0">
                <a:hlinkClick r:id="rId5" action="ppaction://hlinksldjump"/>
              </a:rPr>
              <a:t>. работа</a:t>
            </a:r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03527"/>
            <a:ext cx="2525387" cy="3361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691680" y="2492896"/>
            <a:ext cx="17235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27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88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9" y="548680"/>
            <a:ext cx="8646461" cy="83946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+mn-lt"/>
              </a:rPr>
              <a:t>Словарно-орфографическая работа</a:t>
            </a:r>
            <a:endParaRPr lang="ru-RU" sz="44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6290" y="1988840"/>
            <a:ext cx="8442174" cy="122495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3200" b="1" dirty="0" smtClean="0">
                <a:ea typeface="Calibri"/>
                <a:cs typeface="Times New Roman"/>
              </a:rPr>
              <a:t>Порог</a:t>
            </a:r>
            <a:r>
              <a:rPr lang="ru-RU" sz="3200" dirty="0" smtClean="0">
                <a:ea typeface="Calibri"/>
                <a:cs typeface="Times New Roman"/>
              </a:rPr>
              <a:t> – это брус на полу в нижней части дверного проема.   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13314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021288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6290" y="6138247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3" action="ppaction://hlinksldjump"/>
              </a:rPr>
              <a:t>Меню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79960" y="6021288"/>
            <a:ext cx="1368152" cy="57606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0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48457" y="5999747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5" action="ppaction://hlinksldjump"/>
              </a:rPr>
              <a:t>Слов.-</a:t>
            </a:r>
            <a:r>
              <a:rPr lang="ru-RU" dirty="0" err="1" smtClean="0">
                <a:hlinkClick r:id="rId5" action="ppaction://hlinksldjump"/>
              </a:rPr>
              <a:t>орф</a:t>
            </a:r>
            <a:r>
              <a:rPr lang="ru-RU" dirty="0" smtClean="0">
                <a:hlinkClick r:id="rId5" action="ppaction://hlinksldjump"/>
              </a:rPr>
              <a:t>. работа</a:t>
            </a:r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744" y="3213791"/>
            <a:ext cx="2592811" cy="3450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116731" y="2492896"/>
            <a:ext cx="17235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49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814" y="476672"/>
            <a:ext cx="8646461" cy="83946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b="1" dirty="0"/>
              <a:t>Лексическая работа </a:t>
            </a:r>
            <a:endParaRPr lang="ru-RU" sz="44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0987" y="1775843"/>
            <a:ext cx="8856984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b="1" dirty="0" err="1"/>
              <a:t>Полать</a:t>
            </a:r>
            <a:r>
              <a:rPr lang="ru-RU" sz="2800" b="1" dirty="0"/>
              <a:t> </a:t>
            </a:r>
            <a:r>
              <a:rPr lang="ru-RU" sz="2800" dirty="0"/>
              <a:t>– деревянные нары, настил для спанья из досок. </a:t>
            </a:r>
          </a:p>
        </p:txBody>
      </p:sp>
      <p:pic>
        <p:nvPicPr>
          <p:cNvPr id="3074" name="Picture 2" descr="C:\Users\User\Desktop\УЧЕБА\0b06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739" y="2742313"/>
            <a:ext cx="6480720" cy="4039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87" y="6013432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5757" y="6130391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5" action="ppaction://hlinksldjump"/>
              </a:rPr>
              <a:t>Меню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554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9" y="620688"/>
            <a:ext cx="8646461" cy="83946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b="1" dirty="0"/>
              <a:t>Лексическая работа </a:t>
            </a:r>
            <a:endParaRPr lang="ru-RU" sz="44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817" y="1897668"/>
            <a:ext cx="7848872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b="1" dirty="0" smtClean="0"/>
              <a:t>Тулуп</a:t>
            </a:r>
            <a:r>
              <a:rPr lang="ru-RU" sz="2800" dirty="0" smtClean="0"/>
              <a:t> </a:t>
            </a:r>
            <a:r>
              <a:rPr lang="ru-RU" sz="2800" dirty="0"/>
              <a:t>– меховая шуба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098" name="Picture 2" descr="C:\Users\User\Desktop\УЧЕБА\15223855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75349"/>
            <a:ext cx="2921333" cy="3895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УЧЕБА\35073349_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635" y="2801067"/>
            <a:ext cx="2923803" cy="3898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22867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4986" y="6239826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6" action="ppaction://hlinksldjump"/>
              </a:rPr>
              <a:t>Меню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169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9" y="620688"/>
            <a:ext cx="8646461" cy="83946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b="1" dirty="0"/>
              <a:t>Лексическая работа </a:t>
            </a:r>
            <a:endParaRPr lang="ru-RU" sz="440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727810"/>
            <a:ext cx="8640960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/>
              <a:t>Люлька</a:t>
            </a:r>
            <a:r>
              <a:rPr lang="ru-RU" sz="2800" dirty="0"/>
              <a:t> – колыбелька для младенцев и маленьких детей. </a:t>
            </a:r>
          </a:p>
        </p:txBody>
      </p:sp>
      <p:pic>
        <p:nvPicPr>
          <p:cNvPr id="5122" name="Picture 2" descr="C:\Users\User\Desktop\УЧЕБА\podvesnaya-lyulka-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704225"/>
            <a:ext cx="6336704" cy="40256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066110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6290" y="6183069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5" action="ppaction://hlinksldjump"/>
              </a:rPr>
              <a:t>Меню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8668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9" y="548680"/>
            <a:ext cx="8646461" cy="83946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b="1" dirty="0"/>
              <a:t>Лексическая работа </a:t>
            </a:r>
            <a:endParaRPr lang="ru-RU" sz="440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3329" y="1628800"/>
            <a:ext cx="8649151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/>
              <a:t>Лучина</a:t>
            </a:r>
            <a:r>
              <a:rPr lang="ru-RU" sz="2800" dirty="0"/>
              <a:t> – щепка, предназначенная для освещения крестьянской </a:t>
            </a:r>
            <a:r>
              <a:rPr lang="ru-RU" sz="2800" dirty="0" smtClean="0"/>
              <a:t>избы.</a:t>
            </a:r>
            <a:endParaRPr lang="ru-RU" sz="2800" dirty="0"/>
          </a:p>
        </p:txBody>
      </p:sp>
      <p:pic>
        <p:nvPicPr>
          <p:cNvPr id="6147" name="Picture 3" descr="C:\Users\User\Desktop\УЧЕБА\07e2_8aef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73"/>
          <a:stretch/>
        </p:blipFill>
        <p:spPr bwMode="auto">
          <a:xfrm>
            <a:off x="4427984" y="2761108"/>
            <a:ext cx="3960440" cy="3889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83" y="6164747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5853" y="6281706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5" action="ppaction://hlinksldjump"/>
              </a:rPr>
              <a:t>Меню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63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3741"/>
            <a:ext cx="9143999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756" y="332656"/>
            <a:ext cx="8964488" cy="86409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100" b="1" dirty="0" smtClean="0">
                <a:latin typeface="+mn-lt"/>
              </a:rPr>
              <a:t>Определите, сколько в этом стихотворении наречий? </a:t>
            </a:r>
            <a:endParaRPr lang="ru-RU" sz="3100" b="1" dirty="0">
              <a:latin typeface="+mn-lt"/>
            </a:endParaRPr>
          </a:p>
        </p:txBody>
      </p:sp>
      <p:pic>
        <p:nvPicPr>
          <p:cNvPr id="10243" name="Picture 3" descr="C:\Users\User\Downloads\1257aff32c908c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28799"/>
            <a:ext cx="2814062" cy="378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1628800"/>
            <a:ext cx="4968552" cy="378565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Как приятно и отрадно,</a:t>
            </a:r>
          </a:p>
          <a:p>
            <a:r>
              <a:rPr lang="ru-RU" sz="2400" b="1" dirty="0" smtClean="0"/>
              <a:t>Что мне все сегодня рады!</a:t>
            </a:r>
          </a:p>
          <a:p>
            <a:r>
              <a:rPr lang="ru-RU" sz="2400" b="1" dirty="0" smtClean="0"/>
              <a:t>Признаюсь великодушно – </a:t>
            </a:r>
          </a:p>
          <a:p>
            <a:r>
              <a:rPr lang="ru-RU" sz="2400" b="1" dirty="0" smtClean="0"/>
              <a:t>Думал я, у вас здесь скучно.</a:t>
            </a:r>
          </a:p>
          <a:p>
            <a:r>
              <a:rPr lang="ru-RU" sz="2400" b="1" dirty="0" smtClean="0"/>
              <a:t>А теперь увидел точно:</a:t>
            </a:r>
          </a:p>
          <a:p>
            <a:r>
              <a:rPr lang="ru-RU" sz="2400" b="1" dirty="0" smtClean="0"/>
              <a:t>Собрались вы не нарочно.</a:t>
            </a:r>
          </a:p>
          <a:p>
            <a:r>
              <a:rPr lang="ru-RU" sz="2400" b="1" dirty="0" smtClean="0"/>
              <a:t>Все ведут себя прилично,</a:t>
            </a:r>
          </a:p>
          <a:p>
            <a:r>
              <a:rPr lang="ru-RU" sz="2400" b="1" dirty="0" smtClean="0"/>
              <a:t>Учатся здесь все отлично!</a:t>
            </a:r>
          </a:p>
          <a:p>
            <a:r>
              <a:rPr lang="ru-RU" sz="2400" b="1" dirty="0" smtClean="0"/>
              <a:t>Вот сейчас проверю вас,</a:t>
            </a:r>
          </a:p>
          <a:p>
            <a:r>
              <a:rPr lang="ru-RU" sz="2400" b="1" dirty="0" smtClean="0"/>
              <a:t>Помните ли вы мой сказ?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836020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9" y="548680"/>
            <a:ext cx="8646461" cy="83946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b="1" dirty="0"/>
              <a:t>Лексическая работа </a:t>
            </a:r>
            <a:endParaRPr lang="ru-RU" sz="440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3111" y="1844824"/>
            <a:ext cx="4995447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/>
              <a:t>Светильня</a:t>
            </a:r>
            <a:r>
              <a:rPr lang="ru-RU" sz="2800" dirty="0"/>
              <a:t> – лампадка, светильник. </a:t>
            </a:r>
          </a:p>
        </p:txBody>
      </p:sp>
      <p:pic>
        <p:nvPicPr>
          <p:cNvPr id="7170" name="Picture 2" descr="C:\Users\User\Desktop\УЧЕБА\0015-011-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88058"/>
            <a:ext cx="3749989" cy="49011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116683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4282" y="6233642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5" action="ppaction://hlinksldjump"/>
              </a:rPr>
              <a:t>Меню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77575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21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9" y="548680"/>
            <a:ext cx="8646461" cy="83946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b="1" dirty="0"/>
              <a:t>Лексическая работа </a:t>
            </a:r>
            <a:endParaRPr lang="ru-RU" sz="440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9460" y="1682805"/>
            <a:ext cx="8611012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 err="1"/>
              <a:t>Замашный</a:t>
            </a:r>
            <a:r>
              <a:rPr lang="ru-RU" sz="2800" dirty="0"/>
              <a:t> – сделанный из домотканого холста.</a:t>
            </a:r>
          </a:p>
        </p:txBody>
      </p:sp>
      <p:pic>
        <p:nvPicPr>
          <p:cNvPr id="8194" name="Picture 2" descr="C:\Users\User\Desktop\УЧЕБА\57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19461"/>
            <a:ext cx="4301283" cy="3306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93296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6210255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5" action="ppaction://hlinksldjump"/>
              </a:rPr>
              <a:t>Меню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279708" y="1719184"/>
            <a:ext cx="144016" cy="9001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725180"/>
            <a:ext cx="3312368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830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767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446" y="404664"/>
            <a:ext cx="8646461" cy="83946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+mn-lt"/>
              </a:rPr>
              <a:t>Лексическая работа </a:t>
            </a:r>
            <a:endParaRPr lang="ru-RU" sz="4400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692" y="1412776"/>
            <a:ext cx="8712968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/>
              <a:t>Бирюк</a:t>
            </a:r>
            <a:r>
              <a:rPr lang="ru-RU" sz="2800" dirty="0" smtClean="0"/>
              <a:t> – это нелюдимый, угрюмый человек, который предпочитает всегда пребывать в одиночестве. </a:t>
            </a:r>
            <a:endParaRPr lang="ru-RU" sz="2800" dirty="0"/>
          </a:p>
        </p:txBody>
      </p:sp>
      <p:pic>
        <p:nvPicPr>
          <p:cNvPr id="9218" name="Picture 2" descr="C:\Users\User\Desktop\УЧЕБА\0020-014-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92" y="2906607"/>
            <a:ext cx="2720489" cy="3186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УЧЕБА\d366e7f5569462397d1cbd358da45af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245" y="2931539"/>
            <a:ext cx="2678212" cy="3161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78" y="6093296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3448" y="6167483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6" action="ppaction://hlinksldjump"/>
              </a:rPr>
              <a:t>Меню</a:t>
            </a:r>
            <a:endParaRPr lang="ru-RU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" r="26" b="15592"/>
          <a:stretch/>
        </p:blipFill>
        <p:spPr bwMode="auto">
          <a:xfrm>
            <a:off x="6231722" y="2931539"/>
            <a:ext cx="2646509" cy="3136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99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9" y="476672"/>
            <a:ext cx="8646461" cy="83946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+mn-lt"/>
              </a:rPr>
              <a:t>Работа с текстом</a:t>
            </a:r>
            <a:endParaRPr lang="ru-RU" sz="4400" b="1" dirty="0">
              <a:latin typeface="+mn-lt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78" y="6093296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3448" y="6167483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4" action="ppaction://hlinksldjump"/>
              </a:rPr>
              <a:t>Меню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1141" y="1669781"/>
            <a:ext cx="7848872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На сколько частей можно разделить этот текст? 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41141" y="2564904"/>
            <a:ext cx="7200800" cy="206210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3200" dirty="0" smtClean="0"/>
              <a:t>Описание дома Бирюка.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Встреча с маленькой дочкой охотника.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Бирюк. Какой он?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5829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6461" cy="112749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+mn-lt"/>
              </a:rPr>
              <a:t>План </a:t>
            </a:r>
            <a:r>
              <a:rPr lang="ru-RU" b="1" dirty="0" smtClean="0">
                <a:latin typeface="+mn-lt"/>
              </a:rPr>
              <a:t>текста</a:t>
            </a: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169" y="1543198"/>
            <a:ext cx="8646459" cy="447809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dirty="0" smtClean="0"/>
              <a:t>Изба </a:t>
            </a:r>
            <a:r>
              <a:rPr lang="ru-RU" dirty="0" smtClean="0"/>
              <a:t>лесника.</a:t>
            </a:r>
          </a:p>
          <a:p>
            <a:pPr marL="1143000" lvl="1" indent="-742950">
              <a:buFont typeface="+mj-lt"/>
              <a:buAutoNum type="alphaUcPeriod"/>
            </a:pPr>
            <a:r>
              <a:rPr lang="ru-RU" sz="3200" dirty="0" smtClean="0"/>
              <a:t>Убранство избы, обстановка.</a:t>
            </a:r>
          </a:p>
          <a:p>
            <a:pPr marL="742950" indent="-742950">
              <a:buFont typeface="+mj-lt"/>
              <a:buAutoNum type="arabicPeriod"/>
            </a:pPr>
            <a:r>
              <a:rPr lang="ru-RU" dirty="0" smtClean="0"/>
              <a:t>Дочь лесника.</a:t>
            </a:r>
          </a:p>
          <a:p>
            <a:pPr marL="742950" indent="-742950">
              <a:buFont typeface="+mj-lt"/>
              <a:buAutoNum type="arabicPeriod"/>
            </a:pPr>
            <a:r>
              <a:rPr lang="ru-RU" dirty="0" smtClean="0"/>
              <a:t>«Редко мне случалось видеть такого молодца».</a:t>
            </a:r>
          </a:p>
          <a:p>
            <a:pPr marL="1143000" lvl="1" indent="-742950">
              <a:buFont typeface="+mj-lt"/>
              <a:buAutoNum type="alphaUcPeriod"/>
            </a:pPr>
            <a:r>
              <a:rPr lang="ru-RU" sz="3200" dirty="0" smtClean="0"/>
              <a:t>Внешний вид, телосложение.</a:t>
            </a:r>
          </a:p>
          <a:p>
            <a:pPr marL="1143000" lvl="1" indent="-742950">
              <a:buFont typeface="+mj-lt"/>
              <a:buAutoNum type="alphaUcPeriod"/>
            </a:pPr>
            <a:r>
              <a:rPr lang="ru-RU" sz="3200" dirty="0" smtClean="0"/>
              <a:t>Одежда лесника.</a:t>
            </a:r>
          </a:p>
          <a:p>
            <a:pPr marL="1143000" lvl="1" indent="-742950">
              <a:buFont typeface="+mj-lt"/>
              <a:buAutoNum type="alphaUcPeriod"/>
            </a:pPr>
            <a:r>
              <a:rPr lang="ru-RU" sz="3200" dirty="0" smtClean="0"/>
              <a:t>Лицо.</a:t>
            </a:r>
          </a:p>
          <a:p>
            <a:pPr marL="1143000" lvl="1" indent="-742950">
              <a:buFont typeface="+mj-lt"/>
              <a:buAutoNum type="alphaUcPeriod"/>
            </a:pPr>
            <a:endParaRPr lang="ru-RU" dirty="0" smtClean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100480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7169" y="6138247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4" action="ppaction://hlinksldjump"/>
              </a:rPr>
              <a:t>Меню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74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290" y="404664"/>
            <a:ext cx="8646461" cy="66723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+mn-lt"/>
              </a:rPr>
              <a:t>О какой части речи идет речь?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6290" y="1481558"/>
            <a:ext cx="8580926" cy="38996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sz="2800" i="1" dirty="0"/>
              <a:t>Семь вопросов просто чудо,</a:t>
            </a:r>
          </a:p>
          <a:p>
            <a:pPr marL="0" indent="0">
              <a:buNone/>
            </a:pPr>
            <a:r>
              <a:rPr lang="ru-RU" sz="2800" i="1" dirty="0"/>
              <a:t>Их запомнить просто так:</a:t>
            </a:r>
          </a:p>
          <a:p>
            <a:pPr marL="0" indent="0">
              <a:buNone/>
            </a:pPr>
            <a:r>
              <a:rPr lang="ru-RU" sz="2800" i="1" dirty="0"/>
              <a:t>Где, когда, куда, откуда</a:t>
            </a:r>
          </a:p>
          <a:p>
            <a:pPr marL="0" indent="0">
              <a:buNone/>
            </a:pPr>
            <a:r>
              <a:rPr lang="ru-RU" sz="2800" i="1" dirty="0"/>
              <a:t>Почему, зачем и как?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021288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6290" y="6138247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4" action="ppaction://hlinksldjump"/>
              </a:rPr>
              <a:t>Меню</a:t>
            </a:r>
            <a:endParaRPr lang="ru-RU" dirty="0"/>
          </a:p>
        </p:txBody>
      </p:sp>
      <p:pic>
        <p:nvPicPr>
          <p:cNvPr id="14339" name="Picture 3" descr="C:\Users\User\Desktop\УЧЕБА\image_l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924944"/>
            <a:ext cx="3240360" cy="3834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71800" y="364502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(Наречие)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787120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6461" cy="811251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+mn-lt"/>
              </a:rPr>
              <a:t>Фразы-клише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770" y="1340768"/>
            <a:ext cx="8646459" cy="354589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Изба </a:t>
            </a:r>
            <a:r>
              <a:rPr lang="ru-RU" sz="2400" i="1" dirty="0" smtClean="0"/>
              <a:t>лесника состояла из одной небольшой комнаты…</a:t>
            </a:r>
          </a:p>
          <a:p>
            <a:pPr marL="0" indent="0">
              <a:buNone/>
            </a:pPr>
            <a:r>
              <a:rPr lang="ru-RU" sz="2400" i="1" dirty="0" smtClean="0"/>
              <a:t>На лавке лежало…</a:t>
            </a:r>
          </a:p>
          <a:p>
            <a:pPr marL="0" indent="0">
              <a:buNone/>
            </a:pPr>
            <a:r>
              <a:rPr lang="ru-RU" sz="2400" i="1" dirty="0" smtClean="0"/>
              <a:t>На столе горела…</a:t>
            </a:r>
          </a:p>
          <a:p>
            <a:pPr marL="0" indent="0">
              <a:buNone/>
            </a:pPr>
            <a:r>
              <a:rPr lang="ru-RU" sz="2400" i="1" dirty="0" smtClean="0"/>
              <a:t>Я заметил девочку… Она…</a:t>
            </a:r>
          </a:p>
          <a:p>
            <a:pPr marL="0" indent="0">
              <a:buNone/>
            </a:pPr>
            <a:r>
              <a:rPr lang="ru-RU" sz="2400" i="1" dirty="0" smtClean="0"/>
              <a:t>Тут в комнату вошёл… Он был…</a:t>
            </a:r>
          </a:p>
          <a:p>
            <a:pPr marL="0" indent="0">
              <a:buNone/>
            </a:pPr>
            <a:r>
              <a:rPr lang="ru-RU" sz="2400" i="1" dirty="0" smtClean="0"/>
              <a:t>Редко мне встречалось видеть такого молодца… </a:t>
            </a:r>
            <a:endParaRPr lang="ru-RU" sz="2400" i="1" dirty="0"/>
          </a:p>
          <a:p>
            <a:pPr marL="0" indent="0">
              <a:buNone/>
            </a:pPr>
            <a:r>
              <a:rPr lang="ru-RU" sz="2400" i="1" dirty="0" smtClean="0"/>
              <a:t>Меня поразила его внешность тем, что…</a:t>
            </a:r>
            <a:endParaRPr lang="ru-RU" sz="2400" i="1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093296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6210255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4" action="ppaction://hlinksldjump"/>
              </a:rPr>
              <a:t>Меню</a:t>
            </a:r>
            <a:endParaRPr lang="ru-RU" dirty="0"/>
          </a:p>
        </p:txBody>
      </p:sp>
      <p:pic>
        <p:nvPicPr>
          <p:cNvPr id="15363" name="Picture 3" descr="C:\Users\User\Desktop\УЧЕБА\pyatyklassnik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00555" y="2915325"/>
            <a:ext cx="2743445" cy="3942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2687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9" y="332656"/>
            <a:ext cx="8646461" cy="79208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latin typeface="+mn-lt"/>
              </a:rPr>
              <a:t>Материал для </a:t>
            </a:r>
            <a:r>
              <a:rPr lang="ru-RU" sz="3600" b="1" dirty="0" smtClean="0">
                <a:latin typeface="+mn-lt"/>
              </a:rPr>
              <a:t>учителя</a:t>
            </a:r>
            <a:endParaRPr lang="ru-RU" sz="3600" b="1" dirty="0"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5494" y="1700808"/>
            <a:ext cx="8646459" cy="50405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2500" b="1" dirty="0"/>
              <a:t>Иван Сергеевич Тургенев. «Записки охотника. Бирюк»</a:t>
            </a:r>
          </a:p>
          <a:p>
            <a:pPr marL="0" indent="0">
              <a:buNone/>
            </a:pPr>
            <a:r>
              <a:rPr lang="ru-RU" sz="2500" b="1" dirty="0"/>
              <a:t>1 часть </a:t>
            </a:r>
          </a:p>
          <a:p>
            <a:pPr marL="0" indent="0">
              <a:buNone/>
            </a:pPr>
            <a:r>
              <a:rPr lang="ru-RU" sz="2500" dirty="0"/>
              <a:t>Изба лесника состояла из одной комнаты, закоптелой, низкой и пустой, без полатей и перегородок. Изорванный тулуп висел на стене. На лавке лежало одноствольное ружьё, в углу валялась груда тряпок; два больших горшка стояли возле печки. Лучина горела на столе, печально вспыхивая и погасая. На самой середине избы висела люлька, привязанная к концу длинного шеста. Девочка погасила фонарь, присела на крошечную скамейку и начала правой рукой качать люльку, левой поправлять лучину. Я посмотрел кругом – сердце во мне заныло: не весело войти ночью в мужицкую избу. Ребёнок в люльке дышал тяжело и скоро.</a:t>
            </a:r>
          </a:p>
          <a:p>
            <a:pPr marL="0" indent="0">
              <a:buNone/>
            </a:pPr>
            <a:r>
              <a:rPr lang="ru-RU" sz="2500" b="1" dirty="0"/>
              <a:t>2 часть</a:t>
            </a:r>
          </a:p>
          <a:p>
            <a:pPr marL="0" indent="0">
              <a:buNone/>
            </a:pPr>
            <a:r>
              <a:rPr lang="ru-RU" sz="2500" dirty="0"/>
              <a:t>- Ты разве одна здесь? – спросил я девочку.</a:t>
            </a:r>
          </a:p>
          <a:p>
            <a:pPr marL="0" indent="0">
              <a:buNone/>
            </a:pPr>
            <a:r>
              <a:rPr lang="ru-RU" sz="2500" dirty="0"/>
              <a:t>- Одна, - произнесла она едва внятно.</a:t>
            </a:r>
          </a:p>
          <a:p>
            <a:pPr marL="0" indent="0">
              <a:buNone/>
            </a:pPr>
            <a:r>
              <a:rPr lang="ru-RU" sz="2500" dirty="0"/>
              <a:t>- Ты </a:t>
            </a:r>
            <a:r>
              <a:rPr lang="ru-RU" sz="2500" dirty="0" err="1"/>
              <a:t>лесникова</a:t>
            </a:r>
            <a:r>
              <a:rPr lang="ru-RU" sz="2500" dirty="0"/>
              <a:t> дочь?</a:t>
            </a:r>
          </a:p>
          <a:p>
            <a:pPr marL="0" indent="0">
              <a:buNone/>
            </a:pPr>
            <a:r>
              <a:rPr lang="ru-RU" sz="2500" dirty="0"/>
              <a:t>-</a:t>
            </a:r>
            <a:r>
              <a:rPr lang="ru-RU" sz="2500" dirty="0" err="1"/>
              <a:t>Лесникова</a:t>
            </a:r>
            <a:r>
              <a:rPr lang="ru-RU" sz="2500" dirty="0"/>
              <a:t>, - прошептала она. </a:t>
            </a:r>
          </a:p>
          <a:p>
            <a:pPr marL="0" indent="0">
              <a:buNone/>
            </a:pPr>
            <a:r>
              <a:rPr lang="ru-RU" sz="2500" dirty="0"/>
              <a:t>Дверь заскрипела, и лесник шагнул, нагнув голову, через порог. Он поднял фонарь с полу, подошёл к столу и зажёг светильню. </a:t>
            </a:r>
          </a:p>
          <a:p>
            <a:pPr marL="0" indent="0">
              <a:buNone/>
            </a:pPr>
            <a:r>
              <a:rPr lang="ru-RU" sz="2500" dirty="0"/>
              <a:t>- Чай, не привыкли к лучине? – проговорил он и тряхнул кудрями.</a:t>
            </a:r>
          </a:p>
          <a:p>
            <a:pPr marL="0" indent="0">
              <a:buNone/>
            </a:pPr>
            <a:r>
              <a:rPr lang="ru-RU" sz="2500" b="1" dirty="0"/>
              <a:t>3 часть </a:t>
            </a:r>
          </a:p>
          <a:p>
            <a:pPr marL="0" indent="0">
              <a:buNone/>
            </a:pPr>
            <a:r>
              <a:rPr lang="ru-RU" sz="2500" dirty="0"/>
              <a:t>Я посмотрел на него. Редко мне случалось видеть такого молодца. Он был высокого роста, плечист и сложен на славу. Из-под мокрой </a:t>
            </a:r>
            <a:r>
              <a:rPr lang="ru-RU" sz="2500" dirty="0" err="1"/>
              <a:t>замашной</a:t>
            </a:r>
            <a:r>
              <a:rPr lang="ru-RU" sz="2500" dirty="0"/>
              <a:t> рубашки выпукло выставлялись его могучие мышцы. Чёрная курчавая борода закрывала до половины его суровое и мужественное лицо; из-под сросшихся широких бровей смело глядели небольшие карие глаза. Он слегка упёрся руками в бока и остановился передо мною.</a:t>
            </a:r>
          </a:p>
          <a:p>
            <a:pPr marL="0" indent="0">
              <a:buNone/>
            </a:pPr>
            <a:r>
              <a:rPr lang="ru-RU" sz="2500" dirty="0"/>
              <a:t>Я поблагодарил его и спросил его имя</a:t>
            </a:r>
            <a:r>
              <a:rPr lang="ru-RU" sz="2500" dirty="0" smtClean="0"/>
              <a:t>.</a:t>
            </a:r>
            <a:endParaRPr lang="ru-RU" sz="2500" dirty="0"/>
          </a:p>
          <a:p>
            <a:pPr marL="0" indent="0">
              <a:buNone/>
            </a:pPr>
            <a:r>
              <a:rPr lang="ru-RU" sz="2500" dirty="0"/>
              <a:t>- Меня зовут Фомой, - отвечал он, - а по прозвищу Бирюк.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011146" y="6210255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4" action="ppaction://hlinksldjump"/>
              </a:rPr>
              <a:t>Меню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63923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9" y="260648"/>
            <a:ext cx="8646461" cy="72008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latin typeface="+mn-lt"/>
              </a:rPr>
              <a:t>Источники:</a:t>
            </a:r>
            <a:endParaRPr lang="ru-RU" sz="3600" b="1" dirty="0"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48770" y="1196751"/>
            <a:ext cx="8646459" cy="5382835"/>
          </a:xfrm>
        </p:spPr>
        <p:txBody>
          <a:bodyPr>
            <a:normAutofit lnSpcReduction="10000"/>
          </a:bodyPr>
          <a:lstStyle/>
          <a:p>
            <a:r>
              <a:rPr lang="ru-RU" sz="1600" dirty="0"/>
              <a:t>Литература 7 класс: учебник для </a:t>
            </a:r>
            <a:r>
              <a:rPr lang="ru-RU" sz="1600" dirty="0" err="1"/>
              <a:t>общеобразоват</a:t>
            </a:r>
            <a:r>
              <a:rPr lang="ru-RU" sz="1600" dirty="0"/>
              <a:t>. учреждений: в 2ч. Ч. 1/ под редакцией Г.И. Беленького – 13-е изд., стер. – М.: Мнемозина, 2013. – 289</a:t>
            </a:r>
            <a:r>
              <a:rPr lang="ru-RU" sz="1600" dirty="0" smtClean="0"/>
              <a:t>.</a:t>
            </a:r>
          </a:p>
          <a:p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www.culture.ru/storage/images/8ba9d7a028dfc838942957ef12f67936/99984d36ee18464db0a89aa6e423e69c.jpg</a:t>
            </a:r>
            <a:endParaRPr lang="ru-RU" sz="1600" dirty="0" smtClean="0"/>
          </a:p>
          <a:p>
            <a:r>
              <a:rPr lang="en-US" sz="1600" dirty="0">
                <a:hlinkClick r:id="rId4"/>
              </a:rPr>
              <a:t>https://</a:t>
            </a:r>
            <a:r>
              <a:rPr lang="en-US" sz="1600" dirty="0" smtClean="0">
                <a:hlinkClick r:id="rId4"/>
              </a:rPr>
              <a:t>st2.depositphotos.com/1283262/7607/v/950/depositphotos_76073219-stock-illustration-boy-thinking.jpg</a:t>
            </a:r>
            <a:endParaRPr lang="ru-RU" sz="1600" dirty="0" smtClean="0"/>
          </a:p>
          <a:p>
            <a:r>
              <a:rPr lang="en-US" sz="1600" dirty="0">
                <a:hlinkClick r:id="rId5"/>
              </a:rPr>
              <a:t>https://</a:t>
            </a:r>
            <a:r>
              <a:rPr lang="en-US" sz="1600" dirty="0" smtClean="0">
                <a:hlinkClick r:id="rId5"/>
              </a:rPr>
              <a:t>belok.net/my_img/img/2018/01/24/0b06b.jpg</a:t>
            </a:r>
            <a:endParaRPr lang="ru-RU" sz="1600" dirty="0" smtClean="0"/>
          </a:p>
          <a:p>
            <a:r>
              <a:rPr lang="en-US" sz="1600" dirty="0">
                <a:hlinkClick r:id="rId6"/>
              </a:rPr>
              <a:t>https://</a:t>
            </a:r>
            <a:r>
              <a:rPr lang="en-US" sz="1600" dirty="0" smtClean="0">
                <a:hlinkClick r:id="rId6"/>
              </a:rPr>
              <a:t>img.klubok.com/img/used/2017/11/15/15223/l/15223855_2.jpg</a:t>
            </a:r>
            <a:endParaRPr lang="ru-RU" sz="1600" dirty="0" smtClean="0"/>
          </a:p>
          <a:p>
            <a:r>
              <a:rPr lang="en-US" sz="1600" dirty="0">
                <a:hlinkClick r:id="rId7"/>
              </a:rPr>
              <a:t>https://</a:t>
            </a:r>
            <a:r>
              <a:rPr lang="en-US" sz="1600" dirty="0" smtClean="0">
                <a:hlinkClick r:id="rId7"/>
              </a:rPr>
              <a:t>img4.st.kloomba.com/img/used/2017/11/15/16/b/35073349_3.jpg</a:t>
            </a:r>
            <a:endParaRPr lang="ru-RU" sz="1600" dirty="0" smtClean="0"/>
          </a:p>
          <a:p>
            <a:r>
              <a:rPr lang="en-US" sz="1600" dirty="0">
                <a:hlinkClick r:id="rId8"/>
              </a:rPr>
              <a:t>https://</a:t>
            </a:r>
            <a:r>
              <a:rPr lang="en-US" sz="1600" dirty="0" smtClean="0">
                <a:hlinkClick r:id="rId8"/>
              </a:rPr>
              <a:t>links-stroy.ru/wp-content/uploads/2017/07/podvesnaya-lyulka-10.jpg</a:t>
            </a:r>
            <a:endParaRPr lang="ru-RU" sz="1600" dirty="0" smtClean="0"/>
          </a:p>
          <a:p>
            <a:r>
              <a:rPr lang="en-US" sz="1600" dirty="0">
                <a:hlinkClick r:id="rId9"/>
              </a:rPr>
              <a:t>http://</a:t>
            </a:r>
            <a:r>
              <a:rPr lang="en-US" sz="1600" dirty="0" smtClean="0">
                <a:hlinkClick r:id="rId9"/>
              </a:rPr>
              <a:t>www.artmuseum.ru/UserFiles/Exponent/5744/5744.jpg</a:t>
            </a:r>
            <a:endParaRPr lang="ru-RU" sz="1600" dirty="0" smtClean="0"/>
          </a:p>
          <a:p>
            <a:r>
              <a:rPr lang="en-US" sz="1600" dirty="0">
                <a:hlinkClick r:id="rId10"/>
              </a:rPr>
              <a:t>http://900igr.net/up/datai/249996/0015-011-.</a:t>
            </a:r>
            <a:r>
              <a:rPr lang="en-US" sz="1600" dirty="0" smtClean="0">
                <a:hlinkClick r:id="rId10"/>
              </a:rPr>
              <a:t>jpg</a:t>
            </a:r>
            <a:endParaRPr lang="ru-RU" sz="1600" dirty="0" smtClean="0"/>
          </a:p>
          <a:p>
            <a:r>
              <a:rPr lang="en-US" sz="1600" dirty="0">
                <a:hlinkClick r:id="rId11"/>
              </a:rPr>
              <a:t>https://</a:t>
            </a:r>
            <a:r>
              <a:rPr lang="en-US" sz="1600" dirty="0" smtClean="0">
                <a:hlinkClick r:id="rId11"/>
              </a:rPr>
              <a:t>i.ytimg.com/vi/owSCxL_MfGQ/maxresdefault.jpg</a:t>
            </a:r>
            <a:endParaRPr lang="ru-RU" sz="1600" dirty="0" smtClean="0"/>
          </a:p>
          <a:p>
            <a:r>
              <a:rPr lang="en-US" sz="1600" dirty="0">
                <a:hlinkClick r:id="rId12"/>
              </a:rPr>
              <a:t>http://</a:t>
            </a:r>
            <a:r>
              <a:rPr lang="en-US" sz="1600" dirty="0" smtClean="0">
                <a:hlinkClick r:id="rId12"/>
              </a:rPr>
              <a:t>cdn01.ru/files/users/images/d3/66/d366e7f5569462397d1cbd358da45af2.jpg</a:t>
            </a:r>
            <a:endParaRPr lang="ru-RU" sz="1600" dirty="0" smtClean="0"/>
          </a:p>
          <a:p>
            <a:r>
              <a:rPr lang="en-US" sz="1600" dirty="0">
                <a:hlinkClick r:id="rId13"/>
              </a:rPr>
              <a:t>http://school-collection.lyceum62.ru/ecor/storage/756cd1cf-f5e2-47d7-962c-219a34f38ced/[LI7RK_1-01]_[IL_09]-</a:t>
            </a:r>
            <a:r>
              <a:rPr lang="en-US" sz="1600" dirty="0" smtClean="0">
                <a:hlinkClick r:id="rId13"/>
              </a:rPr>
              <a:t>k.jpg</a:t>
            </a:r>
            <a:endParaRPr lang="ru-RU" sz="1600" dirty="0" smtClean="0"/>
          </a:p>
          <a:p>
            <a:r>
              <a:rPr lang="en-US" sz="1600" dirty="0">
                <a:hlinkClick r:id="rId14"/>
              </a:rPr>
              <a:t>https://</a:t>
            </a:r>
            <a:r>
              <a:rPr lang="en-US" sz="1600" dirty="0" smtClean="0">
                <a:hlinkClick r:id="rId14"/>
              </a:rPr>
              <a:t>fictionbook.ru/static/bookimages/38/72/78/38727833.bin.dir/h/i_014.jpg</a:t>
            </a:r>
            <a:endParaRPr lang="ru-RU" sz="1600" dirty="0" smtClean="0"/>
          </a:p>
          <a:p>
            <a:r>
              <a:rPr lang="en-US" sz="1600" dirty="0">
                <a:hlinkClick r:id="rId15"/>
              </a:rPr>
              <a:t>http://</a:t>
            </a:r>
            <a:r>
              <a:rPr lang="en-US" sz="1600" dirty="0" smtClean="0">
                <a:hlinkClick r:id="rId15"/>
              </a:rPr>
              <a:t>vse-kratko.ru/wp-content/uploads/2017/07/Istoriya-lesnika.jpg</a:t>
            </a:r>
            <a:endParaRPr lang="ru-RU" sz="1600" dirty="0" smtClean="0"/>
          </a:p>
          <a:p>
            <a:r>
              <a:rPr lang="en-US" sz="1600" dirty="0">
                <a:hlinkClick r:id="rId16"/>
              </a:rPr>
              <a:t>http://</a:t>
            </a:r>
            <a:r>
              <a:rPr lang="ru-RU" sz="1600" dirty="0">
                <a:hlinkClick r:id="rId16"/>
              </a:rPr>
              <a:t>стратегия40.рф/</a:t>
            </a:r>
            <a:r>
              <a:rPr lang="en-US" sz="1600" dirty="0" smtClean="0">
                <a:hlinkClick r:id="rId16"/>
              </a:rPr>
              <a:t>strategy/images/</a:t>
            </a:r>
            <a:r>
              <a:rPr lang="en-US" sz="1600" dirty="0" err="1" smtClean="0">
                <a:hlinkClick r:id="rId16"/>
              </a:rPr>
              <a:t>Materialimages</a:t>
            </a:r>
            <a:r>
              <a:rPr lang="en-US" sz="1600" dirty="0" smtClean="0">
                <a:hlinkClick r:id="rId16"/>
              </a:rPr>
              <a:t>/</a:t>
            </a:r>
            <a:r>
              <a:rPr lang="en-US" sz="1600" dirty="0" err="1" smtClean="0">
                <a:hlinkClick r:id="rId16"/>
              </a:rPr>
              <a:t>adaptationSchkolnik</a:t>
            </a:r>
            <a:r>
              <a:rPr lang="en-US" sz="1600" dirty="0" smtClean="0">
                <a:hlinkClick r:id="rId16"/>
              </a:rPr>
              <a:t>/pyatyklassnik.png</a:t>
            </a:r>
            <a:endParaRPr lang="ru-RU" sz="1600" dirty="0" smtClean="0"/>
          </a:p>
          <a:p>
            <a:pPr marL="0" indent="0">
              <a:buNone/>
            </a:pPr>
            <a:r>
              <a:rPr lang="ru-RU" sz="1800" dirty="0" smtClean="0"/>
              <a:t>НФИ </a:t>
            </a:r>
            <a:r>
              <a:rPr lang="ru-RU" sz="1800" dirty="0" err="1" smtClean="0"/>
              <a:t>КемГУ</a:t>
            </a:r>
            <a:r>
              <a:rPr lang="ru-RU" sz="1800" dirty="0" smtClean="0"/>
              <a:t>, факультет филологии, Первухина Е.А., группа РЛ-15-01</a:t>
            </a:r>
            <a:endParaRPr lang="ru-RU" sz="1800" dirty="0" smtClean="0"/>
          </a:p>
          <a:p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011146" y="6210255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18" action="ppaction://hlinksldjump"/>
              </a:rPr>
              <a:t>Меню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31486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628800"/>
            <a:ext cx="3744416" cy="46805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3600" b="1" dirty="0" err="1">
                <a:latin typeface="+mn-lt"/>
              </a:rPr>
              <a:t>Ива́н</a:t>
            </a:r>
            <a:r>
              <a:rPr lang="ru-RU" sz="3600" b="1" dirty="0">
                <a:latin typeface="+mn-lt"/>
              </a:rPr>
              <a:t> </a:t>
            </a:r>
            <a:r>
              <a:rPr lang="ru-RU" sz="3600" b="1" dirty="0" err="1">
                <a:latin typeface="+mn-lt"/>
              </a:rPr>
              <a:t>Серге́евич</a:t>
            </a:r>
            <a:r>
              <a:rPr lang="ru-RU" sz="3600" b="1" dirty="0">
                <a:latin typeface="+mn-lt"/>
              </a:rPr>
              <a:t> </a:t>
            </a:r>
            <a:r>
              <a:rPr lang="ru-RU" sz="3600" b="1" dirty="0" err="1">
                <a:latin typeface="+mn-lt"/>
              </a:rPr>
              <a:t>Турге́нев</a:t>
            </a:r>
            <a:r>
              <a:rPr lang="ru-RU" sz="3600" dirty="0">
                <a:latin typeface="+mn-lt"/>
              </a:rPr>
              <a:t> </a:t>
            </a:r>
            <a:r>
              <a:rPr lang="ru-RU" sz="3600" dirty="0" smtClean="0">
                <a:latin typeface="+mn-lt"/>
              </a:rPr>
              <a:t>— </a:t>
            </a:r>
            <a:r>
              <a:rPr lang="ru-RU" sz="3600" dirty="0">
                <a:latin typeface="+mn-lt"/>
              </a:rPr>
              <a:t>русский писатель-реалист, поэт, публицист</a:t>
            </a:r>
            <a:r>
              <a:rPr lang="ru-RU" sz="3600" dirty="0" smtClean="0">
                <a:latin typeface="+mn-lt"/>
              </a:rPr>
              <a:t>.</a:t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>Иван </a:t>
            </a:r>
            <a:r>
              <a:rPr lang="ru-RU" sz="3600" dirty="0">
                <a:latin typeface="+mn-lt"/>
              </a:rPr>
              <a:t>Сергеевич Тургенев любил природу </a:t>
            </a:r>
            <a:r>
              <a:rPr lang="ru-RU" sz="3600" dirty="0" smtClean="0">
                <a:latin typeface="+mn-lt"/>
              </a:rPr>
              <a:t>России. </a:t>
            </a:r>
            <a:endParaRPr lang="ru-RU" sz="3100" dirty="0">
              <a:latin typeface="+mn-lt"/>
            </a:endParaRPr>
          </a:p>
        </p:txBody>
      </p:sp>
      <p:pic>
        <p:nvPicPr>
          <p:cNvPr id="1026" name="Picture 2" descr="C:\Users\User\Desktop\УЧЕБА\МЕТОДИКА ПО РУССКОМУ КОНСПЕКТЫ\99984d36ee18464db0a89aa6e423e69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158" y="1628800"/>
            <a:ext cx="5081467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6816" y="404664"/>
            <a:ext cx="8747672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Слово о писателе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9639988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1665" y="1268760"/>
            <a:ext cx="4040188" cy="6397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/>
              <a:t>«Изба Бирюка»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92080" y="1268760"/>
            <a:ext cx="3537719" cy="6397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/>
              <a:t>«Бирюк»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УЧЕБА\Istoriya-lesnik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15"/>
          <a:stretch/>
        </p:blipFill>
        <p:spPr bwMode="auto">
          <a:xfrm>
            <a:off x="5292080" y="1975908"/>
            <a:ext cx="3456384" cy="4367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User\Desktop\УЧЕБА\i_01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4" r="5382" b="1538"/>
          <a:stretch/>
        </p:blipFill>
        <p:spPr bwMode="auto">
          <a:xfrm>
            <a:off x="179512" y="1988840"/>
            <a:ext cx="4464495" cy="4367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831" y="404664"/>
            <a:ext cx="9144000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Рассмотрите иллюстрации!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8286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00232532"/>
              </p:ext>
            </p:extLst>
          </p:nvPr>
        </p:nvGraphicFramePr>
        <p:xfrm>
          <a:off x="251520" y="908720"/>
          <a:ext cx="8496944" cy="5390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434" name="Picture 2" descr="C:\Users\User\Desktop\УЧЕБА\1365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157192"/>
            <a:ext cx="1481966" cy="14886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48264" y="4941168"/>
            <a:ext cx="2079625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476672"/>
            <a:ext cx="6912768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Подготовка к сочинению по рассказу И.С. Тургенева «Записки охотника»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888228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175" y="692696"/>
            <a:ext cx="8646461" cy="83946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+mn-lt"/>
              </a:rPr>
              <a:t>Прослушаем фрагмент!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2276872"/>
            <a:ext cx="4834009" cy="38996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2800" dirty="0" smtClean="0"/>
              <a:t>О </a:t>
            </a:r>
            <a:r>
              <a:rPr lang="ru-RU" sz="2800" dirty="0"/>
              <a:t>чем этот текст? Какова его главная мысль</a:t>
            </a:r>
            <a:r>
              <a:rPr lang="ru-RU" sz="2800" dirty="0" smtClean="0"/>
              <a:t>?</a:t>
            </a:r>
            <a:br>
              <a:rPr lang="ru-RU" sz="2800" dirty="0" smtClean="0"/>
            </a:br>
            <a:endParaRPr lang="ru-RU" sz="2800" dirty="0"/>
          </a:p>
          <a:p>
            <a:pPr marL="457200" indent="-457200">
              <a:buFont typeface="+mj-lt"/>
              <a:buAutoNum type="arabicPeriod"/>
            </a:pPr>
            <a:r>
              <a:rPr lang="ru-RU" sz="2800" dirty="0"/>
              <a:t>Как его можно озаглавить</a:t>
            </a:r>
            <a:r>
              <a:rPr lang="ru-RU" sz="2800" dirty="0" smtClean="0"/>
              <a:t>?</a:t>
            </a:r>
            <a:br>
              <a:rPr lang="ru-RU" sz="2800" dirty="0" smtClean="0"/>
            </a:br>
            <a:endParaRPr lang="ru-RU" sz="2800" dirty="0"/>
          </a:p>
          <a:p>
            <a:pPr marL="457200" indent="-457200">
              <a:buFont typeface="+mj-lt"/>
              <a:buAutoNum type="arabicPeriod"/>
            </a:pPr>
            <a:r>
              <a:rPr lang="ru-RU" sz="2800" dirty="0"/>
              <a:t>На какие смысловые части его можно разделить?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pic>
        <p:nvPicPr>
          <p:cNvPr id="12290" name="Picture 2" descr="C:\Users\User\Desktop\УЧЕБА\speaker-2488096_128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556" y="2708920"/>
            <a:ext cx="1944216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323528" y="6093296"/>
            <a:ext cx="792088" cy="504056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5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19661" y="6188309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hlinkClick r:id="rId4" action="ppaction://hlinksldjump"/>
              </a:rPr>
              <a:t>Меню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6528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9" y="548680"/>
            <a:ext cx="8646461" cy="115212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+mn-lt"/>
              </a:rPr>
              <a:t>Пунктуация</a:t>
            </a:r>
            <a:br>
              <a:rPr lang="ru-RU" sz="4400" b="1" dirty="0" smtClean="0">
                <a:latin typeface="+mn-lt"/>
              </a:rPr>
            </a:br>
            <a:r>
              <a:rPr lang="ru-RU" sz="4400" b="1" dirty="0" smtClean="0"/>
              <a:t>При деепричастном обороте</a:t>
            </a:r>
            <a:endParaRPr lang="ru-RU" sz="4400" b="1" dirty="0">
              <a:latin typeface="+mn-lt"/>
            </a:endParaRPr>
          </a:p>
        </p:txBody>
      </p:sp>
      <p:pic>
        <p:nvPicPr>
          <p:cNvPr id="1026" name="Picture 2" descr="C:\Users\User\Desktop\УЧЕБА\image-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51" r="1136" b="4099"/>
          <a:stretch/>
        </p:blipFill>
        <p:spPr bwMode="auto">
          <a:xfrm>
            <a:off x="688961" y="1933755"/>
            <a:ext cx="7632848" cy="4314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6093296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155162" y="6210255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4" action="ppaction://hlinksldjump"/>
              </a:rPr>
              <a:t>Меню</a:t>
            </a:r>
            <a:endParaRPr lang="ru-RU" dirty="0">
              <a:solidFill>
                <a:srgbClr val="FFC00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4240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9" y="548680"/>
            <a:ext cx="8646461" cy="115212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+mn-lt"/>
              </a:rPr>
              <a:t>Пунктуация</a:t>
            </a:r>
            <a:br>
              <a:rPr lang="ru-RU" sz="4400" b="1" dirty="0" smtClean="0">
                <a:latin typeface="+mn-lt"/>
              </a:rPr>
            </a:br>
            <a:r>
              <a:rPr lang="ru-RU" sz="4400" b="1" dirty="0" smtClean="0"/>
              <a:t>При деепричастном обороте</a:t>
            </a:r>
            <a:endParaRPr lang="ru-RU" sz="4400" b="1" dirty="0">
              <a:latin typeface="+mn-lt"/>
            </a:endParaRPr>
          </a:p>
        </p:txBody>
      </p:sp>
      <p:pic>
        <p:nvPicPr>
          <p:cNvPr id="1027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6093296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155162" y="6210255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3" action="ppaction://hlinksldjump"/>
              </a:rPr>
              <a:t>Меню</a:t>
            </a:r>
            <a:endParaRPr lang="ru-RU" dirty="0">
              <a:solidFill>
                <a:srgbClr val="FFC000">
                  <a:lumMod val="50000"/>
                </a:srgbClr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299766" y="2330876"/>
            <a:ext cx="8568952" cy="954107"/>
            <a:chOff x="251520" y="2132856"/>
            <a:chExt cx="8568952" cy="954107"/>
          </a:xfrm>
        </p:grpSpPr>
        <p:sp>
          <p:nvSpPr>
            <p:cNvPr id="3" name="TextBox 2"/>
            <p:cNvSpPr txBox="1"/>
            <p:nvPr/>
          </p:nvSpPr>
          <p:spPr>
            <a:xfrm>
              <a:off x="251520" y="2132856"/>
              <a:ext cx="8568952" cy="95410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2800" dirty="0"/>
                <a:t>Лучина горела на столе, </a:t>
              </a:r>
              <a:r>
                <a:rPr lang="ru-RU" sz="2800" b="1" dirty="0"/>
                <a:t>печально вспыхивая и погасая. </a:t>
              </a: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4067944" y="2609909"/>
              <a:ext cx="3528392" cy="0"/>
            </a:xfrm>
            <a:prstGeom prst="line">
              <a:avLst/>
            </a:prstGeom>
            <a:ln>
              <a:prstDash val="lgDash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323528" y="2996952"/>
              <a:ext cx="1368152" cy="0"/>
            </a:xfrm>
            <a:prstGeom prst="line">
              <a:avLst/>
            </a:prstGeom>
            <a:ln>
              <a:prstDash val="lgDash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3" idx="1"/>
            </p:cNvCxnSpPr>
            <p:nvPr/>
          </p:nvCxnSpPr>
          <p:spPr>
            <a:xfrm>
              <a:off x="251520" y="2609910"/>
              <a:ext cx="10801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475656" y="2609910"/>
              <a:ext cx="10801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1475656" y="2708920"/>
              <a:ext cx="108012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299766" y="3861048"/>
            <a:ext cx="8568952" cy="954107"/>
            <a:chOff x="299766" y="3861048"/>
            <a:chExt cx="8568952" cy="954107"/>
          </a:xfrm>
        </p:grpSpPr>
        <p:sp>
          <p:nvSpPr>
            <p:cNvPr id="15" name="TextBox 14"/>
            <p:cNvSpPr txBox="1"/>
            <p:nvPr/>
          </p:nvSpPr>
          <p:spPr>
            <a:xfrm>
              <a:off x="299766" y="3861048"/>
              <a:ext cx="8568952" cy="95410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2800" dirty="0"/>
                <a:t>Дверь заскрипела, и лесник шагнул, </a:t>
              </a:r>
              <a:r>
                <a:rPr lang="ru-RU" sz="2800" b="1" dirty="0"/>
                <a:t>нагнув голову</a:t>
              </a:r>
              <a:r>
                <a:rPr lang="ru-RU" sz="2800" dirty="0"/>
                <a:t>, через порог.</a:t>
              </a:r>
            </a:p>
          </p:txBody>
        </p:sp>
        <p:cxnSp>
          <p:nvCxnSpPr>
            <p:cNvPr id="20" name="Прямая соединительная линия 19"/>
            <p:cNvCxnSpPr>
              <a:stCxn id="15" idx="1"/>
            </p:cNvCxnSpPr>
            <p:nvPr/>
          </p:nvCxnSpPr>
          <p:spPr>
            <a:xfrm flipV="1">
              <a:off x="299766" y="4338101"/>
              <a:ext cx="959866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1401263" y="4338101"/>
              <a:ext cx="1658569" cy="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V="1">
              <a:off x="1401263" y="4437112"/>
              <a:ext cx="1658569" cy="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3576130" y="4338104"/>
              <a:ext cx="959866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4788024" y="4338104"/>
              <a:ext cx="959866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V="1">
              <a:off x="4754488" y="4406420"/>
              <a:ext cx="959866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5940152" y="4338106"/>
              <a:ext cx="2160240" cy="1"/>
            </a:xfrm>
            <a:prstGeom prst="line">
              <a:avLst/>
            </a:prstGeom>
            <a:ln>
              <a:prstDash val="lgDash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217147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69" y="548680"/>
            <a:ext cx="8646461" cy="115212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+mn-lt"/>
              </a:rPr>
              <a:t>Пунктуация</a:t>
            </a:r>
            <a:br>
              <a:rPr lang="ru-RU" sz="4400" b="1" dirty="0" smtClean="0">
                <a:latin typeface="+mn-lt"/>
              </a:rPr>
            </a:br>
            <a:r>
              <a:rPr lang="ru-RU" sz="4400" b="1" dirty="0" smtClean="0"/>
              <a:t>При причастном обороте</a:t>
            </a:r>
            <a:endParaRPr lang="ru-RU" sz="4400" b="1" dirty="0">
              <a:latin typeface="+mn-lt"/>
            </a:endParaRPr>
          </a:p>
        </p:txBody>
      </p:sp>
      <p:pic>
        <p:nvPicPr>
          <p:cNvPr id="2050" name="Picture 2" descr="C:\Users\User\Desktop\УЧЕБА\image-1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05"/>
          <a:stretch/>
        </p:blipFill>
        <p:spPr bwMode="auto">
          <a:xfrm>
            <a:off x="683569" y="2012956"/>
            <a:ext cx="7704856" cy="438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0" y="6093296"/>
            <a:ext cx="89693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9043" y="6210255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C000">
                    <a:lumMod val="50000"/>
                  </a:srgbClr>
                </a:solidFill>
                <a:hlinkClick r:id="rId4" action="ppaction://hlinksldjump"/>
              </a:rPr>
              <a:t>Меню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01369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</TotalTime>
  <Words>877</Words>
  <Application>Microsoft Office PowerPoint</Application>
  <PresentationFormat>Экран (4:3)</PresentationFormat>
  <Paragraphs>148</Paragraphs>
  <Slides>28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Подготовка к изложению по рассказу И. С. Тургенева «Записки охотника» 7 класс</vt:lpstr>
      <vt:lpstr>Определите, сколько в этом стихотворении наречий? </vt:lpstr>
      <vt:lpstr>Ива́н Серге́евич Турге́нев — русский писатель-реалист, поэт, публицист.  Иван Сергеевич Тургенев любил природу России. </vt:lpstr>
      <vt:lpstr>Презентация PowerPoint</vt:lpstr>
      <vt:lpstr>Презентация PowerPoint</vt:lpstr>
      <vt:lpstr>Прослушаем фрагмент!</vt:lpstr>
      <vt:lpstr>Пунктуация При деепричастном обороте</vt:lpstr>
      <vt:lpstr>Пунктуация При деепричастном обороте</vt:lpstr>
      <vt:lpstr>Пунктуация При причастном обороте</vt:lpstr>
      <vt:lpstr>Пунктуация При причастном обороте</vt:lpstr>
      <vt:lpstr>Словарно-орфографическая работа</vt:lpstr>
      <vt:lpstr>Словарно-орфографическая работа</vt:lpstr>
      <vt:lpstr>Словарно-орфографическая работа</vt:lpstr>
      <vt:lpstr>Словарно-орфографическая работа</vt:lpstr>
      <vt:lpstr>Словарно-орфографическая работа</vt:lpstr>
      <vt:lpstr>Лексическая работа </vt:lpstr>
      <vt:lpstr>Лексическая работа </vt:lpstr>
      <vt:lpstr>Лексическая работа </vt:lpstr>
      <vt:lpstr>Лексическая работа </vt:lpstr>
      <vt:lpstr>Лексическая работа </vt:lpstr>
      <vt:lpstr>Лексическая работа </vt:lpstr>
      <vt:lpstr>Лексическая работа </vt:lpstr>
      <vt:lpstr>Работа с текстом</vt:lpstr>
      <vt:lpstr>План текста</vt:lpstr>
      <vt:lpstr>О какой части речи идет речь?</vt:lpstr>
      <vt:lpstr>Фразы-клише</vt:lpstr>
      <vt:lpstr>Материал для учителя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изложению описательного типа по фрагменту рассказа И. С. Тургенева «Записки охотника» 6 класс</dc:title>
  <dc:creator>Нюша</dc:creator>
  <cp:lastModifiedBy>User</cp:lastModifiedBy>
  <cp:revision>41</cp:revision>
  <dcterms:created xsi:type="dcterms:W3CDTF">2018-11-25T09:18:52Z</dcterms:created>
  <dcterms:modified xsi:type="dcterms:W3CDTF">2018-12-14T18:00:17Z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2207434</vt:lpwstr>
  </property>
  <property fmtid="{D5CDD505-2E9C-101B-9397-08002B2CF9AE}" name="NXPowerLiteSettings" pid="3">
    <vt:lpwstr>C700052003A000</vt:lpwstr>
  </property>
  <property fmtid="{D5CDD505-2E9C-101B-9397-08002B2CF9AE}" name="NXPowerLiteVersion" pid="4">
    <vt:lpwstr>D8.0.4</vt:lpwstr>
  </property>
</Properties>
</file>