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  <p:sldId id="269" r:id="rId9"/>
    <p:sldId id="261" r:id="rId10"/>
    <p:sldId id="265" r:id="rId11"/>
    <p:sldId id="266" r:id="rId12"/>
    <p:sldId id="26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0D0D"/>
    <a:srgbClr val="B06C77"/>
    <a:srgbClr val="926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FC52-39BF-47F8-AFA6-3974989BD701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006D-812A-4054-B59F-44CAFAFDF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16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7717-F157-45CB-903D-4646847D36E4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18CDA-AD26-49E3-A87F-170B732A8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83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8FAAF-03AB-44D6-BE55-12D39450F439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9E89-70E1-45C0-9BEC-A67520F10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952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EC503-3AF8-4B05-BA90-5EF41706736A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E7915-A8E5-4B7F-BA5E-05D38F194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29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049E-A922-41CB-B1BF-CE1961E373FE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0EB39-90CC-45CB-AC1C-893757BA8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67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A4399-F05C-422A-BD6E-3FE3A7D112E5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F77DC-5F32-4EFA-A579-6B04FDECE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2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9666-DB16-485C-94A9-853A7C19826D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E1431-B0E9-475C-AC0C-114A3036D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54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AB9F8-1C47-49E9-AB50-6B67B6457671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7F1B-A706-4BFD-8394-943813FB0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68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41DE-E85C-4AB1-9708-53DE0D68C7AE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4019-6771-4DBB-B706-0526E0972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67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29924-DE3B-4A05-9FDD-D4F1B76723FF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627F4-4624-4CB1-92FF-8798DEFD5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322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8DA8A-E918-45D8-B802-E59C4BC0216E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8668-C8AF-433E-88A7-B890D6875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00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767B9B53-EB38-4189-B0DE-BFCA11F8D750}" type="datetimeFigureOut">
              <a:rPr lang="ru-RU"/>
              <a:pPr>
                <a:defRPr/>
              </a:pPr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F313ADBD-4D68-495E-AF76-5806A0A77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6026" y="3003550"/>
            <a:ext cx="4484213" cy="280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0960" y="1484784"/>
            <a:ext cx="8529899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Геометрия пчелиных сот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013324"/>
            <a:ext cx="390042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Урок геометрии 9 класс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7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13" y="2525713"/>
            <a:ext cx="15240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246063" y="0"/>
            <a:ext cx="9390063" cy="6880225"/>
          </a:xfrm>
        </p:spPr>
      </p:pic>
      <p:sp>
        <p:nvSpPr>
          <p:cNvPr id="5" name="TextBox 4"/>
          <p:cNvSpPr txBox="1"/>
          <p:nvPr/>
        </p:nvSpPr>
        <p:spPr>
          <a:xfrm>
            <a:off x="1619250" y="333375"/>
            <a:ext cx="583565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268760"/>
            <a:ext cx="5076056" cy="5262979"/>
          </a:xfrm>
          <a:prstGeom prst="rect">
            <a:avLst/>
          </a:prstGeom>
          <a:solidFill>
            <a:schemeClr val="bg2">
              <a:lumMod val="10000"/>
              <a:alpha val="46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Перелетая от цветка к цветку, эти насекомые опыляют растения, одновременно собирая цветочный нектар и перенося его в соты.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 одной пчелиной ноши нектара около 6 мг.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накопить в улье 50 г мёда, пчела должна сделать примерно </a:t>
            </a: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8333 </a:t>
            </a: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вылета.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для получения 100 г мёда пчела должна облететь почти </a:t>
            </a:r>
            <a:r>
              <a:rPr lang="ru-RU" sz="2400" b="1" u="sng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миллион</a:t>
            </a: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цветков, зато при хорошей «лётной» погоде за лето можно получить до 25 кг мёда.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890D0D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i="1" dirty="0">
              <a:solidFill>
                <a:srgbClr val="89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019675"/>
            <a:ext cx="27717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без просветов в перекрытий покрыть плоскость правильными  многоугольниками, если этими многоугольниками являются: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а) шестиугольник, квадрат и треугольник;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б) восьмиугольник и квадрат;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в) двенадцати угольник и треугольник?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(привести примеры, где используется)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 желанию) Соберите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рецепты народной медицины. В которых использованы продукты, даваемые пчёлами.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7" name="Picture 5" descr="http://dreempics.com/img/picture/Apr/11/d257e94aebe16a2c2ab3ca050f777df4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636912"/>
            <a:ext cx="5832648" cy="110799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ru-RU" sz="6600" b="1" i="1" dirty="0">
              <a:ln w="12700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395536" y="1189037"/>
            <a:ext cx="8229600" cy="4525963"/>
          </a:xfrm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77420D"/>
                </a:solidFill>
                <a:latin typeface="Times New Roman" pitchFamily="18" charset="0"/>
                <a:cs typeface="Times New Roman" pitchFamily="18" charset="0"/>
              </a:rPr>
              <a:t>пчелиные соты </a:t>
            </a:r>
            <a:r>
              <a:rPr lang="ru-RU" dirty="0" smtClean="0">
                <a:solidFill>
                  <a:srgbClr val="77420D"/>
                </a:solidFill>
                <a:latin typeface="Times New Roman" pitchFamily="18" charset="0"/>
                <a:cs typeface="Times New Roman" pitchFamily="18" charset="0"/>
              </a:rPr>
              <a:t>- представляют собой прямоугольник, покрытый правильными шестиугольниками </a:t>
            </a:r>
            <a:endParaRPr lang="ru-RU" dirty="0" smtClean="0">
              <a:solidFill>
                <a:srgbClr val="77420D"/>
              </a:solidFill>
            </a:endParaRPr>
          </a:p>
        </p:txBody>
      </p:sp>
      <p:pic>
        <p:nvPicPr>
          <p:cNvPr id="4099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565400"/>
            <a:ext cx="42005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137671"/>
            <a:ext cx="8642350" cy="9366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Геометрия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пчелиных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сот, жизнь и деятельность пчёл всегда привлекала внимание человека. 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123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103438"/>
            <a:ext cx="17621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2276475"/>
            <a:ext cx="568863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«Странные общественные привычки и геометрические дарования пчёл, -пишет известный математик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Герман Вейль,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не могли не привлечь внимания и не вызвать восхищения людей, наблюдавших их жизнь и использовавших плоды их деятельности».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125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4983163"/>
            <a:ext cx="2732088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B06C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1.</a:t>
            </a:r>
            <a:endParaRPr lang="ru-RU" sz="4400" dirty="0">
              <a:solidFill>
                <a:srgbClr val="B06C7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Пчелиные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соты представляют собой прямоугольник, покрытый правильными шестиугольниками (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рис).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Найти, какими ещё правильными многоугольниками можно покрыть плоскость.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421063"/>
            <a:ext cx="3343275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en-US" sz="4000" b="1" i="1" dirty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dirty="0">
                <a:effectLst/>
                <a:latin typeface="Times New Roman" pitchFamily="18" charset="0"/>
                <a:cs typeface="Times New Roman" pitchFamily="18" charset="0"/>
              </a:rPr>
              <a:t> (метод уравнений 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941"/>
          <a:stretch>
            <a:fillRect/>
          </a:stretch>
        </p:blipFill>
        <p:spPr>
          <a:xfrm>
            <a:off x="395288" y="2708275"/>
            <a:ext cx="8229600" cy="31956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31755" y="1988840"/>
            <a:ext cx="1882247" cy="619913"/>
          </a:xfrm>
          <a:prstGeom prst="rect">
            <a:avLst/>
          </a:prstGeom>
          <a:blipFill rotWithShape="1">
            <a:blip r:embed="rId3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938" y="1125538"/>
            <a:ext cx="2232025" cy="74771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3, 4, 6.</a:t>
            </a:r>
          </a:p>
        </p:txBody>
      </p:sp>
      <p:pic>
        <p:nvPicPr>
          <p:cNvPr id="8196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297238"/>
            <a:ext cx="19446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041525"/>
            <a:ext cx="18732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" y="4668838"/>
            <a:ext cx="1676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833" y="2003198"/>
            <a:ext cx="1909989" cy="1909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en-US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  <a:t>( метод перебора).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4464496" cy="4171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= 3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Три угла, плотно составленные, составляют 180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шесть углов –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лоскость покрыта без просветов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= 4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Четыре угла вместе дают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т. е. 90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4 =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плоскость покрыта без     просветов 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5724128" y="1988840"/>
            <a:ext cx="2232248" cy="2013691"/>
          </a:xfrm>
          <a:prstGeom prst="hexagon">
            <a:avLst>
              <a:gd name="adj" fmla="val 28387"/>
              <a:gd name="vf" fmla="val 11547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90D0D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6" idx="5"/>
            <a:endCxn id="6" idx="2"/>
          </p:cNvCxnSpPr>
          <p:nvPr/>
        </p:nvCxnSpPr>
        <p:spPr>
          <a:xfrm flipH="1">
            <a:off x="6295754" y="1988840"/>
            <a:ext cx="1088996" cy="2013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3"/>
            <a:endCxn id="6" idx="0"/>
          </p:cNvCxnSpPr>
          <p:nvPr/>
        </p:nvCxnSpPr>
        <p:spPr>
          <a:xfrm>
            <a:off x="5724128" y="299568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12160" y="2470922"/>
            <a:ext cx="857234" cy="153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4"/>
            <a:endCxn id="6" idx="1"/>
          </p:cNvCxnSpPr>
          <p:nvPr/>
        </p:nvCxnSpPr>
        <p:spPr>
          <a:xfrm>
            <a:off x="6295754" y="1988840"/>
            <a:ext cx="1088996" cy="2013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840252" y="1979678"/>
            <a:ext cx="864096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012160" y="2470922"/>
            <a:ext cx="1685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6840252" y="2470922"/>
            <a:ext cx="857234" cy="153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6012160" y="1979678"/>
            <a:ext cx="857234" cy="14462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5976156" y="3469939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62" name="TextBox 9261"/>
          <p:cNvSpPr txBox="1"/>
          <p:nvPr/>
        </p:nvSpPr>
        <p:spPr>
          <a:xfrm>
            <a:off x="8100392" y="3540866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= 3 </a:t>
            </a:r>
            <a:endParaRPr lang="ru-RU" sz="2400" dirty="0"/>
          </a:p>
        </p:txBody>
      </p:sp>
      <p:sp>
        <p:nvSpPr>
          <p:cNvPr id="9278" name="Крест 9277"/>
          <p:cNvSpPr/>
          <p:nvPr/>
        </p:nvSpPr>
        <p:spPr>
          <a:xfrm rot="2622582">
            <a:off x="5954296" y="4305996"/>
            <a:ext cx="1660622" cy="1656184"/>
          </a:xfrm>
          <a:prstGeom prst="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>
            <a:stCxn id="9278" idx="1"/>
            <a:endCxn id="9278" idx="3"/>
          </p:cNvCxnSpPr>
          <p:nvPr/>
        </p:nvCxnSpPr>
        <p:spPr>
          <a:xfrm>
            <a:off x="6184417" y="4560339"/>
            <a:ext cx="1200380" cy="1147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220124" y="5134088"/>
            <a:ext cx="620128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784607" y="4525175"/>
            <a:ext cx="600143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9278" idx="0"/>
            <a:endCxn id="9278" idx="2"/>
          </p:cNvCxnSpPr>
          <p:nvPr/>
        </p:nvCxnSpPr>
        <p:spPr>
          <a:xfrm flipH="1">
            <a:off x="6212391" y="4535502"/>
            <a:ext cx="1144432" cy="1197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H="1">
            <a:off x="6177321" y="4525175"/>
            <a:ext cx="607286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6784607" y="5134088"/>
            <a:ext cx="600143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/>
          <p:cNvSpPr/>
          <p:nvPr/>
        </p:nvSpPr>
        <p:spPr>
          <a:xfrm>
            <a:off x="8052455" y="5501841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= 4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965" y="980728"/>
            <a:ext cx="8229600" cy="4525963"/>
          </a:xfrm>
        </p:spPr>
        <p:txBody>
          <a:bodyPr/>
          <a:lstStyle/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Внутренний угол правильного пятиугольника равен 108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    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108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 3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324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остаётся просвет в 36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плоскость без просветов не покрывается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fontAlgn="t" hangingPunct="1">
              <a:spcBef>
                <a:spcPts val="0"/>
              </a:spcBef>
              <a:buNone/>
            </a:pP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6 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внутренний угол правильного шестиугольника равен 120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три шестиугольника, составленные вместе, образуют 120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· 3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360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плоскость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покрывается без просветов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89416" y="4437113"/>
            <a:ext cx="3412260" cy="161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72200" y="4438049"/>
            <a:ext cx="648072" cy="2880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2555776" y="4835247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Шестиугольник 28"/>
          <p:cNvSpPr/>
          <p:nvPr/>
        </p:nvSpPr>
        <p:spPr>
          <a:xfrm>
            <a:off x="3088499" y="4530259"/>
            <a:ext cx="676603" cy="61196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Шестиугольник 29"/>
          <p:cNvSpPr/>
          <p:nvPr/>
        </p:nvSpPr>
        <p:spPr>
          <a:xfrm>
            <a:off x="3088499" y="5140235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Шестиугольник 30"/>
          <p:cNvSpPr/>
          <p:nvPr/>
        </p:nvSpPr>
        <p:spPr>
          <a:xfrm>
            <a:off x="2555775" y="5422694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Шестиугольник 31"/>
          <p:cNvSpPr/>
          <p:nvPr/>
        </p:nvSpPr>
        <p:spPr>
          <a:xfrm>
            <a:off x="2031571" y="5117706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Шестиугольник 32"/>
          <p:cNvSpPr/>
          <p:nvPr/>
        </p:nvSpPr>
        <p:spPr>
          <a:xfrm>
            <a:off x="2031571" y="4507730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Шестиугольник 33"/>
          <p:cNvSpPr/>
          <p:nvPr/>
        </p:nvSpPr>
        <p:spPr>
          <a:xfrm>
            <a:off x="2555776" y="4225271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5496849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5 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55576" y="5412733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6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2912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600200"/>
          </a:xfrm>
        </p:spPr>
        <p:txBody>
          <a:bodyPr/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пчёлы выбрали именно шестиугольник</a:t>
            </a:r>
            <a:r>
              <a:rPr lang="ru-RU" sz="36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3" y="2133600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сравнить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периметры разных многоугольников, имеющих одинаковую площадь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563938" y="3573463"/>
            <a:ext cx="2087562" cy="180022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1200" y="3213100"/>
            <a:ext cx="1582738" cy="15843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6443663" y="3022600"/>
            <a:ext cx="1728787" cy="1584325"/>
          </a:xfrm>
          <a:prstGeom prst="hexagon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0188" y="5516563"/>
            <a:ext cx="8496300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Вывод: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наименьший периметр при одинаковой площади у шестиугольника!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926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218</TotalTime>
  <Words>394</Words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Слайд 1</vt:lpstr>
      <vt:lpstr>Слайд 2</vt:lpstr>
      <vt:lpstr>Слайд 3</vt:lpstr>
      <vt:lpstr>Задача 1.</vt:lpstr>
      <vt:lpstr>Способ I (метод уравнений ).</vt:lpstr>
      <vt:lpstr>Слайд 6</vt:lpstr>
      <vt:lpstr>Способ II ( метод перебора).</vt:lpstr>
      <vt:lpstr>Слайд 8</vt:lpstr>
      <vt:lpstr>Почему пчёлы выбрали именно шестиугольник? </vt:lpstr>
      <vt:lpstr>Слайд 10</vt:lpstr>
      <vt:lpstr>Домашнее задание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2016-10-28T21:12:57Z</dcterms:created>
  <dcterms:modified xsi:type="dcterms:W3CDTF">2018-12-06T18:43:48Z</dcterms:modified>
</cp:coreProperties>
</file>