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tableStyles" Target="tableStyles.xml" /><Relationship Id="rId5" Type="http://schemas.openxmlformats.org/officeDocument/2006/relationships/slide" Target="slides/slide4.xml" /><Relationship Id="rId10" Type="http://schemas.openxmlformats.org/officeDocument/2006/relationships/theme" Target="theme/theme1.xml" /><Relationship Id="rId4" Type="http://schemas.openxmlformats.org/officeDocument/2006/relationships/slide" Target="slides/slide3.xml" /><Relationship Id="rId9" Type="http://schemas.openxmlformats.org/officeDocument/2006/relationships/viewProps" Target="viewProps.xml" 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 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Мониторинг развития математических способностей</a:t>
            </a:r>
          </a:p>
          <a:p>
            <a:pPr>
              <a:defRPr/>
            </a:pPr>
            <a:endParaRPr lang="ru-RU"/>
          </a:p>
        </c:rich>
      </c:tx>
      <c:layout>
        <c:manualLayout>
          <c:xMode val="edge"/>
          <c:yMode val="edge"/>
          <c:x val="0.19912901650597339"/>
          <c:y val="1.3743061737728997E-2"/>
        </c:manualLayout>
      </c:layout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7298261154855643"/>
          <c:y val="0.13973449803149607"/>
          <c:w val="0.69754019028871395"/>
          <c:h val="0.43493922244094491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Подготовительная группа</c:v>
                </c:pt>
                <c:pt idx="1">
                  <c:v>Младшая группа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0.98</c:v>
                </c:pt>
                <c:pt idx="1">
                  <c:v>0.36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4B4-9444-8356-7F0A68F738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07801600"/>
        <c:axId val="108975616"/>
        <c:axId val="0"/>
      </c:bar3DChart>
      <c:catAx>
        <c:axId val="10780160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08975616"/>
        <c:crosses val="autoZero"/>
        <c:auto val="1"/>
        <c:lblAlgn val="ctr"/>
        <c:lblOffset val="100"/>
        <c:noMultiLvlLbl val="0"/>
      </c:catAx>
      <c:valAx>
        <c:axId val="108975616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0780160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CAF15-D710-4E3D-830A-037CB230D308}" type="datetimeFigureOut">
              <a:rPr lang="ru-RU" smtClean="0"/>
              <a:t>29.12.2018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68DBF-02D3-4147-BDB2-19A3C5475FA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CAF15-D710-4E3D-830A-037CB230D308}" type="datetimeFigureOut">
              <a:rPr lang="ru-RU" smtClean="0"/>
              <a:t>29.12.2018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68DBF-02D3-4147-BDB2-19A3C5475F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CAF15-D710-4E3D-830A-037CB230D308}" type="datetimeFigureOut">
              <a:rPr lang="ru-RU" smtClean="0"/>
              <a:t>29.12.2018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68DBF-02D3-4147-BDB2-19A3C5475F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CAF15-D710-4E3D-830A-037CB230D308}" type="datetimeFigureOut">
              <a:rPr lang="ru-RU" smtClean="0"/>
              <a:t>29.12.2018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68DBF-02D3-4147-BDB2-19A3C5475F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CAF15-D710-4E3D-830A-037CB230D308}" type="datetimeFigureOut">
              <a:rPr lang="ru-RU" smtClean="0"/>
              <a:t>29.12.2018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68DBF-02D3-4147-BDB2-19A3C5475FA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CAF15-D710-4E3D-830A-037CB230D308}" type="datetimeFigureOut">
              <a:rPr lang="ru-RU" smtClean="0"/>
              <a:t>29.12.2018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68DBF-02D3-4147-BDB2-19A3C5475F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CAF15-D710-4E3D-830A-037CB230D308}" type="datetimeFigureOut">
              <a:rPr lang="ru-RU" smtClean="0"/>
              <a:t>29.12.2018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68DBF-02D3-4147-BDB2-19A3C5475F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CAF15-D710-4E3D-830A-037CB230D308}" type="datetimeFigureOut">
              <a:rPr lang="ru-RU" smtClean="0"/>
              <a:t>29.12.2018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68DBF-02D3-4147-BDB2-19A3C5475F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CAF15-D710-4E3D-830A-037CB230D308}" type="datetimeFigureOut">
              <a:rPr lang="ru-RU" smtClean="0"/>
              <a:t>29.12.2018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68DBF-02D3-4147-BDB2-19A3C5475FAA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CAF15-D710-4E3D-830A-037CB230D308}" type="datetimeFigureOut">
              <a:rPr lang="ru-RU" smtClean="0"/>
              <a:t>29.12.2018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68DBF-02D3-4147-BDB2-19A3C5475F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CAF15-D710-4E3D-830A-037CB230D308}" type="datetimeFigureOut">
              <a:rPr lang="ru-RU" smtClean="0"/>
              <a:t>29.12.2018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68DBF-02D3-4147-BDB2-19A3C5475FA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59CAF15-D710-4E3D-830A-037CB230D308}" type="datetimeFigureOut">
              <a:rPr lang="ru-RU" smtClean="0"/>
              <a:t>29.12.2018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8AC68DBF-02D3-4147-BDB2-19A3C5475FAA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7.xml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 /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7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7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7.xml" 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 /><Relationship Id="rId3" Type="http://schemas.openxmlformats.org/officeDocument/2006/relationships/image" Target="../media/image3.jpeg" /><Relationship Id="rId7" Type="http://schemas.openxmlformats.org/officeDocument/2006/relationships/image" Target="../media/image7.jpeg" /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7.xml" /><Relationship Id="rId6" Type="http://schemas.openxmlformats.org/officeDocument/2006/relationships/image" Target="../media/image6.jpeg" /><Relationship Id="rId5" Type="http://schemas.openxmlformats.org/officeDocument/2006/relationships/image" Target="../media/image5.jpeg" /><Relationship Id="rId4" Type="http://schemas.openxmlformats.org/officeDocument/2006/relationships/image" Target="../media/image4.jpeg" 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 /><Relationship Id="rId2" Type="http://schemas.openxmlformats.org/officeDocument/2006/relationships/slideLayout" Target="../slideLayouts/slideLayout7.xml" /><Relationship Id="rId1" Type="http://schemas.openxmlformats.org/officeDocument/2006/relationships/video" Target="file:///C:/Users/&#1053;&#1072;&#1089;&#1090;&#1103;/Desktop/&#1084;&#1072;&#1090;&#1100;/&#1086;&#1090;&#1082;&#1088;&#1099;&#1090;&#1086;&#1077;%20&#1079;&#1072;&#1085;&#1103;&#1090;&#1080;&#1077;/S1480005.MP4" TargetMode="External" /><Relationship Id="rId4" Type="http://schemas.openxmlformats.org/officeDocument/2006/relationships/image" Target="../media/image9.pn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epositphotos_27225395-stock-photo-business-financial-numbers-background-fram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115616" y="620688"/>
            <a:ext cx="7597352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Использование игр в развитии математических способностей детей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211960" y="5589240"/>
            <a:ext cx="45365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Воспитатель:</a:t>
            </a:r>
          </a:p>
          <a:p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Лабутина Светлана Фёдоровна</a:t>
            </a:r>
          </a:p>
          <a:p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ГБДОУ 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№ 428 Московского района СПб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epositphotos_27225395-stock-photo-business-financial-numbers-background-fram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2" name="Диаграмма 1"/>
          <p:cNvGraphicFramePr/>
          <p:nvPr/>
        </p:nvGraphicFramePr>
        <p:xfrm>
          <a:off x="1043608" y="908720"/>
          <a:ext cx="6864424" cy="55446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epositphotos_27225395-stock-photo-business-financial-numbers-background-fram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59632" y="980728"/>
            <a:ext cx="676875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«Многие полагают, что развитие математических способностей – это  знакомство детей  с цифрами , обучение счёту, складывание и вычитание цифр . Но я считаю , что ребёнок  с развитым логическим мышлением будет более успешным не только в математике, но и в остальных образовательных областях.</a:t>
            </a:r>
          </a:p>
          <a:p>
            <a:r>
              <a:rPr lang="ru-RU" dirty="0">
                <a:latin typeface="Arial" pitchFamily="34" charset="0"/>
                <a:cs typeface="Arial" pitchFamily="34" charset="0"/>
              </a:rPr>
              <a:t>Логическое мышление-это не природный дар, поэтому  его развитием нужно заниматься с ранних лет.</a:t>
            </a:r>
          </a:p>
          <a:p>
            <a:r>
              <a:rPr lang="ru-RU" dirty="0">
                <a:latin typeface="Arial" pitchFamily="34" charset="0"/>
                <a:cs typeface="Arial" pitchFamily="34" charset="0"/>
              </a:rPr>
              <a:t>По итогам мониторинга в младшей группе, я пришла к выводу о том, что  прежде чем развивать логические способности я должна дать детям  базовые знания : цвет, форма, названия геометрических фигур .И лишь потом приступлю  к использованию игр на логическое мышление.»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epositphotos_27225395-stock-photo-business-financial-numbers-background-fram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Овал 2"/>
          <p:cNvSpPr/>
          <p:nvPr/>
        </p:nvSpPr>
        <p:spPr>
          <a:xfrm>
            <a:off x="3707904" y="2708920"/>
            <a:ext cx="1872208" cy="1152128"/>
          </a:xfrm>
          <a:prstGeom prst="ellipse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4283968" y="3068960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ИГРЫ</a:t>
            </a:r>
          </a:p>
        </p:txBody>
      </p:sp>
      <p:cxnSp>
        <p:nvCxnSpPr>
          <p:cNvPr id="13" name="Прямая со стрелкой 12"/>
          <p:cNvCxnSpPr/>
          <p:nvPr/>
        </p:nvCxnSpPr>
        <p:spPr>
          <a:xfrm flipH="1" flipV="1">
            <a:off x="3419872" y="2060848"/>
            <a:ext cx="432048" cy="64807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979712" y="1556792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«Исключи лишнее»</a:t>
            </a:r>
          </a:p>
        </p:txBody>
      </p:sp>
      <p:cxnSp>
        <p:nvCxnSpPr>
          <p:cNvPr id="18" name="Прямая со стрелкой 17"/>
          <p:cNvCxnSpPr/>
          <p:nvPr/>
        </p:nvCxnSpPr>
        <p:spPr>
          <a:xfrm flipV="1">
            <a:off x="4427984" y="1916832"/>
            <a:ext cx="72008" cy="64807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5004048" y="2276872"/>
            <a:ext cx="432048" cy="3600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V="1">
            <a:off x="5724128" y="2708920"/>
            <a:ext cx="576064" cy="2160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H="1" flipV="1">
            <a:off x="2627784" y="3212976"/>
            <a:ext cx="720080" cy="14401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H="1" flipV="1">
            <a:off x="2483768" y="2564904"/>
            <a:ext cx="1008112" cy="4320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067944" y="1484784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«</a:t>
            </a:r>
            <a:r>
              <a:rPr lang="ru-RU" b="1" dirty="0"/>
              <a:t>Назови одним словом»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043608" y="2132856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«Логические ряды»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5148064" y="1916832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«Продолжи цепочку»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11560" y="2780928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«</a:t>
            </a:r>
            <a:r>
              <a:rPr lang="ru-RU" b="1" dirty="0"/>
              <a:t>Раскрась бусы</a:t>
            </a:r>
            <a:r>
              <a:rPr lang="ru-RU" dirty="0"/>
              <a:t>»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300192" y="2636912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«</a:t>
            </a:r>
            <a:r>
              <a:rPr lang="ru-RU" b="1" dirty="0"/>
              <a:t>Бывает не бывает</a:t>
            </a:r>
            <a:r>
              <a:rPr lang="ru-RU" dirty="0"/>
              <a:t>»</a:t>
            </a:r>
          </a:p>
        </p:txBody>
      </p:sp>
      <p:cxnSp>
        <p:nvCxnSpPr>
          <p:cNvPr id="49" name="Прямая со стрелкой 48"/>
          <p:cNvCxnSpPr/>
          <p:nvPr/>
        </p:nvCxnSpPr>
        <p:spPr>
          <a:xfrm flipH="1">
            <a:off x="2411760" y="3861048"/>
            <a:ext cx="1224136" cy="86409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/>
          <p:nvPr/>
        </p:nvCxnSpPr>
        <p:spPr>
          <a:xfrm flipH="1">
            <a:off x="2627784" y="3573016"/>
            <a:ext cx="864096" cy="2880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467544" y="3789040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Отгадывание небылиц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1619672" y="4653136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Лото</a:t>
            </a:r>
          </a:p>
        </p:txBody>
      </p:sp>
      <p:cxnSp>
        <p:nvCxnSpPr>
          <p:cNvPr id="55" name="Прямая со стрелкой 54"/>
          <p:cNvCxnSpPr/>
          <p:nvPr/>
        </p:nvCxnSpPr>
        <p:spPr>
          <a:xfrm>
            <a:off x="4572000" y="4293096"/>
            <a:ext cx="72008" cy="7920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6" name="Прямая со стрелкой 55"/>
          <p:cNvCxnSpPr/>
          <p:nvPr/>
        </p:nvCxnSpPr>
        <p:spPr>
          <a:xfrm flipH="1">
            <a:off x="3419872" y="4221088"/>
            <a:ext cx="720080" cy="9361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2699792" y="5229200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Шнуровки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3995936" y="5157192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Деревянные конструкторы</a:t>
            </a:r>
          </a:p>
        </p:txBody>
      </p:sp>
      <p:cxnSp>
        <p:nvCxnSpPr>
          <p:cNvPr id="67" name="Прямая со стрелкой 66"/>
          <p:cNvCxnSpPr/>
          <p:nvPr/>
        </p:nvCxnSpPr>
        <p:spPr>
          <a:xfrm>
            <a:off x="5220072" y="4221088"/>
            <a:ext cx="360040" cy="5760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9" name="Прямая со стрелкой 68"/>
          <p:cNvCxnSpPr/>
          <p:nvPr/>
        </p:nvCxnSpPr>
        <p:spPr>
          <a:xfrm>
            <a:off x="6012160" y="3501008"/>
            <a:ext cx="936104" cy="14401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0" name="Прямая со стрелкой 69"/>
          <p:cNvCxnSpPr/>
          <p:nvPr/>
        </p:nvCxnSpPr>
        <p:spPr>
          <a:xfrm>
            <a:off x="5796136" y="3933056"/>
            <a:ext cx="504056" cy="2160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5292080" y="4941168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Лабиринты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6372200" y="4077072"/>
            <a:ext cx="2771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Рисование с исп.геометрических фигур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7020272" y="3212976"/>
            <a:ext cx="16561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Узоры с исп.  счётных палочек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1259632" y="836712"/>
            <a:ext cx="6624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5">
                    <a:lumMod val="75000"/>
                  </a:schemeClr>
                </a:solidFill>
              </a:rPr>
              <a:t>Игры, которые я использую в младшей группе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depositphotos_27225395-stock-photo-business-financial-numbers-background-fram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XABCrMNBLY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476672"/>
            <a:ext cx="3059832" cy="22948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rzFv2pjUTl4 (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99592" y="3068960"/>
            <a:ext cx="2355726" cy="31409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LgHwdUvR2J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563888" y="2996952"/>
            <a:ext cx="2050326" cy="3645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guBm8soVPmU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084168" y="2852936"/>
            <a:ext cx="2072829" cy="36850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fcKKv0t2cx8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804248" y="260648"/>
            <a:ext cx="1495177" cy="26602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D4oogxfMyAk.jpg"/>
          <p:cNvPicPr>
            <a:picLocks noChangeAspect="1"/>
          </p:cNvPicPr>
          <p:nvPr/>
        </p:nvPicPr>
        <p:blipFill>
          <a:blip r:embed="rId8" cstate="print"/>
          <a:srcRect r="1427" b="42650"/>
          <a:stretch>
            <a:fillRect/>
          </a:stretch>
        </p:blipFill>
        <p:spPr>
          <a:xfrm>
            <a:off x="3851920" y="260648"/>
            <a:ext cx="2592288" cy="26834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epositphotos_27225395-stock-photo-business-financial-numbers-background-fram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S1480005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475656" y="1772816"/>
            <a:ext cx="7016441" cy="394674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07704" y="548680"/>
            <a:ext cx="61926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Итоговое занятие  в подготовительной группе по познавательному развитию (ФЭМП)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 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79</TotalTime>
  <Words>194</Words>
  <Application>Microsoft Office PowerPoint</Application>
  <PresentationFormat>Экран (4:3)</PresentationFormat>
  <Paragraphs>24</Paragraphs>
  <Slides>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Солнцестояние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labutina.svetlan75@gmail.com</cp:lastModifiedBy>
  <cp:revision>9</cp:revision>
  <dcterms:created xsi:type="dcterms:W3CDTF">2018-11-13T18:54:31Z</dcterms:created>
  <dcterms:modified xsi:type="dcterms:W3CDTF">2018-12-29T04:50:52Z</dcterms:modified>
</cp:coreProperties>
</file>