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1" r:id="rId3"/>
    <p:sldId id="272" r:id="rId4"/>
    <p:sldId id="280" r:id="rId5"/>
    <p:sldId id="273" r:id="rId6"/>
    <p:sldId id="274" r:id="rId7"/>
    <p:sldId id="275" r:id="rId8"/>
    <p:sldId id="276" r:id="rId9"/>
    <p:sldId id="259" r:id="rId10"/>
    <p:sldId id="269" r:id="rId11"/>
    <p:sldId id="258" r:id="rId12"/>
    <p:sldId id="257" r:id="rId13"/>
    <p:sldId id="268" r:id="rId14"/>
    <p:sldId id="261" r:id="rId15"/>
    <p:sldId id="262" r:id="rId16"/>
    <p:sldId id="263" r:id="rId17"/>
    <p:sldId id="264" r:id="rId18"/>
    <p:sldId id="265" r:id="rId19"/>
    <p:sldId id="266" r:id="rId20"/>
    <p:sldId id="26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106402-C33A-4EC2-B0CD-69391357BDFD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829A8AB-BAA2-4A28-9BB7-2A09EE1BBB7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958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6402-C33A-4EC2-B0CD-69391357BDFD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9A8AB-BAA2-4A28-9BB7-2A09EE1B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89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6402-C33A-4EC2-B0CD-69391357BDFD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9A8AB-BAA2-4A28-9BB7-2A09EE1B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84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6402-C33A-4EC2-B0CD-69391357BDFD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9A8AB-BAA2-4A28-9BB7-2A09EE1B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43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6402-C33A-4EC2-B0CD-69391357BDFD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9A8AB-BAA2-4A28-9BB7-2A09EE1BBB7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48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6402-C33A-4EC2-B0CD-69391357BDFD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9A8AB-BAA2-4A28-9BB7-2A09EE1B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4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6402-C33A-4EC2-B0CD-69391357BDFD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9A8AB-BAA2-4A28-9BB7-2A09EE1B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263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6402-C33A-4EC2-B0CD-69391357BDFD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9A8AB-BAA2-4A28-9BB7-2A09EE1B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156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6402-C33A-4EC2-B0CD-69391357BDFD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9A8AB-BAA2-4A28-9BB7-2A09EE1B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278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6402-C33A-4EC2-B0CD-69391357BDFD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9A8AB-BAA2-4A28-9BB7-2A09EE1B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02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06402-C33A-4EC2-B0CD-69391357BDFD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9A8AB-BAA2-4A28-9BB7-2A09EE1B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266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4106402-C33A-4EC2-B0CD-69391357BDFD}" type="datetimeFigureOut">
              <a:rPr lang="ru-RU" smtClean="0"/>
              <a:t>29.12.2018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829A8AB-BAA2-4A28-9BB7-2A09EE1BBB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453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1257" y="356260"/>
            <a:ext cx="11673444" cy="2636322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/>
              <a:t>С</a:t>
            </a:r>
            <a:r>
              <a:rPr lang="ru-RU" dirty="0" smtClean="0"/>
              <a:t>емья - глазами детей»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09106" y="3602038"/>
            <a:ext cx="8434945" cy="2763136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				</a:t>
            </a:r>
          </a:p>
          <a:p>
            <a:pPr algn="l"/>
            <a:r>
              <a:rPr lang="ru-RU" dirty="0" smtClean="0"/>
              <a:t>			</a:t>
            </a:r>
            <a:r>
              <a:rPr lang="ru-RU" sz="2600" b="1" dirty="0" smtClean="0"/>
              <a:t>Выполнила:</a:t>
            </a:r>
            <a:r>
              <a:rPr lang="ru-RU" sz="2600" b="1" dirty="0"/>
              <a:t> Филатова Оксана </a:t>
            </a:r>
            <a:r>
              <a:rPr lang="ru-RU" sz="2600" b="1" dirty="0" smtClean="0"/>
              <a:t>Александровна,</a:t>
            </a:r>
          </a:p>
          <a:p>
            <a:pPr algn="l"/>
            <a:r>
              <a:rPr lang="ru-RU" sz="2600" b="1" dirty="0"/>
              <a:t>	</a:t>
            </a:r>
            <a:r>
              <a:rPr lang="ru-RU" sz="2600" b="1" dirty="0" smtClean="0"/>
              <a:t>				педагог-психолог, </a:t>
            </a:r>
          </a:p>
          <a:p>
            <a:pPr algn="r"/>
            <a:r>
              <a:rPr lang="ru-RU" sz="2600" b="1" dirty="0" smtClean="0"/>
              <a:t>МБОУ «СШ №12» </a:t>
            </a:r>
            <a:r>
              <a:rPr lang="ru-RU" sz="2600" b="1" dirty="0" err="1" smtClean="0"/>
              <a:t>г.Нижневартовска</a:t>
            </a:r>
            <a:r>
              <a:rPr lang="ru-RU" sz="2600" b="1" dirty="0" smtClean="0"/>
              <a:t>		</a:t>
            </a:r>
          </a:p>
          <a:p>
            <a:r>
              <a:rPr lang="ru-RU" sz="2600" b="1" dirty="0" smtClean="0"/>
              <a:t>				</a:t>
            </a:r>
            <a:endParaRPr lang="ru-RU" sz="2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357" y="3737683"/>
            <a:ext cx="4619501" cy="282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59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54000"/>
            <a:ext cx="11595100" cy="6362700"/>
          </a:xfrm>
        </p:spPr>
      </p:pic>
    </p:spTree>
    <p:extLst>
      <p:ext uri="{BB962C8B-B14F-4D97-AF65-F5344CB8AC3E}">
        <p14:creationId xmlns:p14="http://schemas.microsoft.com/office/powerpoint/2010/main" val="1336663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99" y="266700"/>
            <a:ext cx="11722101" cy="6362699"/>
          </a:xfrm>
        </p:spPr>
      </p:pic>
    </p:spTree>
    <p:extLst>
      <p:ext uri="{BB962C8B-B14F-4D97-AF65-F5344CB8AC3E}">
        <p14:creationId xmlns:p14="http://schemas.microsoft.com/office/powerpoint/2010/main" val="123245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028" y="365126"/>
            <a:ext cx="10308771" cy="9530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66700"/>
            <a:ext cx="11684000" cy="6337300"/>
          </a:xfrm>
        </p:spPr>
      </p:pic>
    </p:spTree>
    <p:extLst>
      <p:ext uri="{BB962C8B-B14F-4D97-AF65-F5344CB8AC3E}">
        <p14:creationId xmlns:p14="http://schemas.microsoft.com/office/powerpoint/2010/main" val="30296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292100"/>
            <a:ext cx="11620500" cy="6324600"/>
          </a:xfrm>
        </p:spPr>
      </p:pic>
    </p:spTree>
    <p:extLst>
      <p:ext uri="{BB962C8B-B14F-4D97-AF65-F5344CB8AC3E}">
        <p14:creationId xmlns:p14="http://schemas.microsoft.com/office/powerpoint/2010/main" val="3469935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96884"/>
            <a:ext cx="9875520" cy="498763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Родители спят-рядом  стоят дети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81" y="795647"/>
            <a:ext cx="11756572" cy="5854536"/>
          </a:xfrm>
        </p:spPr>
      </p:pic>
    </p:spTree>
    <p:extLst>
      <p:ext uri="{BB962C8B-B14F-4D97-AF65-F5344CB8AC3E}">
        <p14:creationId xmlns:p14="http://schemas.microsoft.com/office/powerpoint/2010/main" val="403888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06400"/>
            <a:ext cx="9875520" cy="685800"/>
          </a:xfrm>
        </p:spPr>
        <p:txBody>
          <a:bodyPr>
            <a:normAutofit fontScale="90000"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Семья – это, когда:</a:t>
            </a:r>
            <a:endParaRPr lang="ru-RU" sz="40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300" y="1092200"/>
            <a:ext cx="11658600" cy="5156200"/>
          </a:xfrm>
        </p:spPr>
        <p:txBody>
          <a:bodyPr>
            <a:noAutofit/>
          </a:bodyPr>
          <a:lstStyle/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все вместе, несмотря ни на что;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это место, окружение, в котором тебя тебе комфортно, тебя там любят, уважают;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каждый чувствует ответственность друг за друга;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тебя поддерживают, понимают и не осуждают твои решения;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все друг другом дорожат;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есть кому за тебя волноваться;</a:t>
            </a:r>
            <a:endParaRPr lang="ru-RU" sz="2800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любят вне зависимости какой ты.</a:t>
            </a:r>
            <a:endParaRPr lang="ru-RU" sz="2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701" y="4279900"/>
            <a:ext cx="5410200" cy="2322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1888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55600"/>
            <a:ext cx="9875520" cy="825500"/>
          </a:xfrm>
        </p:spPr>
        <p:txBody>
          <a:bodyPr>
            <a:norm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хорошей семье часто:</a:t>
            </a:r>
            <a:endParaRPr lang="ru-RU" sz="40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7100" y="1295400"/>
            <a:ext cx="10088771" cy="5283200"/>
          </a:xfrm>
        </p:spPr>
        <p:txBody>
          <a:bodyPr/>
          <a:lstStyle/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проводят совместные вечера, играют вместе;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общаются, поддерживают;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смеются, радуются;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решают проблемы вместе;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обмениваются мнениями, не стесняясь;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выполняют традиции</a:t>
            </a:r>
            <a:r>
              <a:rPr lang="ru-RU" sz="2800" dirty="0" smtClean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3556000"/>
            <a:ext cx="3795440" cy="313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1779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30200"/>
            <a:ext cx="9875520" cy="673100"/>
          </a:xfrm>
        </p:spPr>
        <p:txBody>
          <a:bodyPr>
            <a:normAutofit fontScale="90000"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плохой семье часто:</a:t>
            </a:r>
            <a:endParaRPr lang="ru-RU" sz="40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308100"/>
            <a:ext cx="9872871" cy="5092700"/>
          </a:xfrm>
        </p:spPr>
        <p:txBody>
          <a:bodyPr/>
          <a:lstStyle/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ссоры, гнев;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плачут и ругаются;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бьют и издеваются;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не понимают друг друга.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120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9875520" cy="1752600"/>
          </a:xfrm>
        </p:spPr>
        <p:txBody>
          <a:bodyPr>
            <a:no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будущем я бы хотел (-а), чтобы в моей семье:</a:t>
            </a:r>
            <a:r>
              <a:rPr lang="ru-RU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739900"/>
            <a:ext cx="9872871" cy="4686300"/>
          </a:xfrm>
        </p:spPr>
        <p:txBody>
          <a:bodyPr>
            <a:normAutofit/>
          </a:bodyPr>
          <a:lstStyle/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было весело, светло, радостно;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любили друг друга;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было много счастья;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все осталось так же, как сейчас;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было спокойно и уютно.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542" y="3327400"/>
            <a:ext cx="4973766" cy="325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8188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42900"/>
            <a:ext cx="9875520" cy="1155700"/>
          </a:xfrm>
        </p:spPr>
        <p:txBody>
          <a:bodyPr>
            <a:norm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Своего ребенка я не буду ругать за:</a:t>
            </a:r>
            <a:endParaRPr lang="ru-RU" sz="36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409700"/>
            <a:ext cx="9872871" cy="5041900"/>
          </a:xfrm>
        </p:spPr>
        <p:txBody>
          <a:bodyPr/>
          <a:lstStyle/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неправильное мнение;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 его выбор;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замечания в школе, плохие оценки, опоздания;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плохие поступки, но если он признается;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самовыражение, следование мечте.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0" y="3543300"/>
            <a:ext cx="3429000" cy="302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842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596900"/>
            <a:ext cx="9875520" cy="13690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100" y="482600"/>
            <a:ext cx="11353800" cy="59055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b="1" dirty="0">
                <a:solidFill>
                  <a:schemeClr val="tx1"/>
                </a:solidFill>
              </a:rPr>
              <a:t>В глазах ребенка, родители выступают в нескольких ролях: </a:t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>• как источник эмоционального тепла и поддержки, без которых ребенок чувствует себя беззащитным и беспомощным; </a:t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>• как власть, распорядитель благ, наказаний и поощрений, </a:t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>• как образец, пример для подражания, воплощение мудрости и личных человеческих качеств; </a:t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>• как старший друг и советчик, которому можно доверять. </a:t>
            </a:r>
          </a:p>
        </p:txBody>
      </p:sp>
    </p:spTree>
    <p:extLst>
      <p:ext uri="{BB962C8B-B14F-4D97-AF65-F5344CB8AC3E}">
        <p14:creationId xmlns:p14="http://schemas.microsoft.com/office/powerpoint/2010/main" val="144361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06400"/>
            <a:ext cx="9875520" cy="1651000"/>
          </a:xfrm>
        </p:spPr>
        <p:txBody>
          <a:bodyPr>
            <a:no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своём ребенке больше всего я буду ценить:</a:t>
            </a:r>
            <a:r>
              <a:rPr lang="ru-RU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587500"/>
            <a:ext cx="9872871" cy="4991100"/>
          </a:xfrm>
        </p:spPr>
        <p:txBody>
          <a:bodyPr>
            <a:normAutofit lnSpcReduction="10000"/>
          </a:bodyPr>
          <a:lstStyle/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честность и заботу;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доброту и открытость;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таланты;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целеустремленность;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учёбу, успехи;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что он есть;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rgbClr val="0070C0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жизнь, жизнелюбие.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1" y="965200"/>
            <a:ext cx="6489700" cy="561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469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2540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863600"/>
            <a:ext cx="9872871" cy="52324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b="1" i="1" dirty="0" smtClean="0">
                <a:solidFill>
                  <a:schemeClr val="tx1"/>
                </a:solidFill>
              </a:rPr>
              <a:t>Тест</a:t>
            </a:r>
            <a:endParaRPr lang="ru-RU" sz="4400" dirty="0" smtClean="0">
              <a:solidFill>
                <a:schemeClr val="tx1"/>
              </a:solidFill>
            </a:endParaRPr>
          </a:p>
          <a:p>
            <a:pPr marL="45720" indent="0" algn="ctr">
              <a:buNone/>
            </a:pPr>
            <a:r>
              <a:rPr lang="ru-RU" sz="4400" i="1" dirty="0" smtClean="0">
                <a:solidFill>
                  <a:schemeClr val="tx1"/>
                </a:solidFill>
              </a:rPr>
              <a:t>«</a:t>
            </a:r>
            <a:r>
              <a:rPr lang="ru-RU" sz="4400" i="1" dirty="0">
                <a:solidFill>
                  <a:schemeClr val="tx1"/>
                </a:solidFill>
              </a:rPr>
              <a:t>КАКОЙ У ВАС СТИЛЬ ВОСПИТАНИЯ</a:t>
            </a:r>
            <a:r>
              <a:rPr lang="ru-RU" sz="4400" i="1" dirty="0" smtClean="0">
                <a:solidFill>
                  <a:schemeClr val="tx1"/>
                </a:solidFill>
              </a:rPr>
              <a:t>?»</a:t>
            </a:r>
            <a:endParaRPr lang="ru-RU" sz="4400" i="1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sz="4400" u="sng" dirty="0" smtClean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ru-RU" sz="4400" u="sng" dirty="0" smtClean="0">
                <a:solidFill>
                  <a:schemeClr val="tx1"/>
                </a:solidFill>
              </a:rPr>
              <a:t>Инструкция</a:t>
            </a:r>
            <a:r>
              <a:rPr lang="ru-RU" sz="4400" u="sng" dirty="0">
                <a:solidFill>
                  <a:schemeClr val="tx1"/>
                </a:solidFill>
              </a:rPr>
              <a:t>:</a:t>
            </a:r>
            <a:r>
              <a:rPr lang="ru-RU" sz="4400" dirty="0">
                <a:solidFill>
                  <a:schemeClr val="tx1"/>
                </a:solidFill>
              </a:rPr>
              <a:t> выберите вариант ответа для каждого из десяти вопросов. </a:t>
            </a:r>
          </a:p>
        </p:txBody>
      </p:sp>
    </p:spTree>
    <p:extLst>
      <p:ext uri="{BB962C8B-B14F-4D97-AF65-F5344CB8AC3E}">
        <p14:creationId xmlns:p14="http://schemas.microsoft.com/office/powerpoint/2010/main" val="174629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3810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419100"/>
            <a:ext cx="9872871" cy="59563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4000" b="1" i="1" dirty="0">
                <a:solidFill>
                  <a:srgbClr val="002060"/>
                </a:solidFill>
              </a:rPr>
              <a:t>Обработка результатов</a:t>
            </a: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>Теперь подсчитайте, каких ответов больше – А, Б или В. Преобладающий вариант ответа укажет на характерный для Вас стиль воспитания</a:t>
            </a:r>
            <a:r>
              <a:rPr lang="ru-RU" sz="4000" dirty="0" smtClean="0">
                <a:solidFill>
                  <a:srgbClr val="002060"/>
                </a:solidFill>
              </a:rPr>
              <a:t>.</a:t>
            </a:r>
          </a:p>
          <a:p>
            <a:pPr marL="45720" indent="0">
              <a:buNone/>
            </a:pP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А – авторитарный 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			Б </a:t>
            </a:r>
            <a:r>
              <a:rPr lang="ru-RU" sz="4000" b="1" dirty="0">
                <a:solidFill>
                  <a:srgbClr val="002060"/>
                </a:solidFill>
              </a:rPr>
              <a:t>– демократичный 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						В </a:t>
            </a:r>
            <a:r>
              <a:rPr lang="ru-RU" sz="4000" b="1" dirty="0">
                <a:solidFill>
                  <a:srgbClr val="002060"/>
                </a:solidFill>
              </a:rPr>
              <a:t>– либеральный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87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06400"/>
            <a:ext cx="9875520" cy="812800"/>
          </a:xfrm>
        </p:spPr>
        <p:txBody>
          <a:bodyPr/>
          <a:lstStyle/>
          <a:p>
            <a:pPr algn="ctr"/>
            <a:r>
              <a:rPr lang="ru-RU" b="1" dirty="0" smtClean="0"/>
              <a:t>Либеральный стиль воспитания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320800"/>
            <a:ext cx="9872871" cy="492760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3200" dirty="0" smtClean="0"/>
              <a:t>Родители:</a:t>
            </a:r>
          </a:p>
          <a:p>
            <a:pPr marL="45720" indent="0">
              <a:buNone/>
            </a:pPr>
            <a:r>
              <a:rPr lang="ru-RU" sz="3200" dirty="0" smtClean="0"/>
              <a:t>склонны </a:t>
            </a:r>
            <a:r>
              <a:rPr lang="ru-RU" sz="3200" dirty="0"/>
              <a:t>устраняться от воспитания ребенка. </a:t>
            </a:r>
            <a:endParaRPr lang="ru-RU" sz="3200" dirty="0" smtClean="0"/>
          </a:p>
          <a:p>
            <a:pPr marL="45720" indent="0">
              <a:buNone/>
            </a:pPr>
            <a:r>
              <a:rPr lang="ru-RU" sz="3200" dirty="0" smtClean="0"/>
              <a:t>считают</a:t>
            </a:r>
            <a:r>
              <a:rPr lang="ru-RU" sz="3200" dirty="0"/>
              <a:t>, что воспитывать и обучать ребенка должны люди, имеющие специальное образование, то есть педагоги и воспитатели. </a:t>
            </a:r>
            <a:endParaRPr lang="ru-RU" sz="3200" dirty="0" smtClean="0"/>
          </a:p>
          <a:p>
            <a:pPr marL="45720" indent="0">
              <a:buNone/>
            </a:pPr>
            <a:r>
              <a:rPr lang="ru-RU" sz="3200" dirty="0" smtClean="0"/>
              <a:t>ребенок </a:t>
            </a:r>
            <a:r>
              <a:rPr lang="ru-RU" sz="3200" dirty="0"/>
              <a:t>может пользоваться вседозволенностью, ему предоставляют полную свободу и не требуют при этом отвечать за то, что он делает или говорит. Родители играют роль доброго взрослого. Возможно, и просто родительское безразличие.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60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508000"/>
            <a:ext cx="9875520" cy="977900"/>
          </a:xfrm>
        </p:spPr>
        <p:txBody>
          <a:bodyPr/>
          <a:lstStyle/>
          <a:p>
            <a:pPr algn="ctr"/>
            <a:r>
              <a:rPr lang="ru-RU" b="1" dirty="0" smtClean="0"/>
              <a:t>Авторитарный стиль воспитания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333500"/>
            <a:ext cx="9872871" cy="52197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 smtClean="0"/>
              <a:t>Родители:</a:t>
            </a:r>
          </a:p>
          <a:p>
            <a:pPr marL="45720" indent="0">
              <a:buNone/>
            </a:pPr>
            <a:r>
              <a:rPr lang="ru-RU" sz="2400" dirty="0" smtClean="0"/>
              <a:t>не </a:t>
            </a:r>
            <a:r>
              <a:rPr lang="ru-RU" sz="2400" dirty="0"/>
              <a:t>считают нужным считаться с мнением </a:t>
            </a:r>
            <a:r>
              <a:rPr lang="ru-RU" sz="2400" dirty="0" smtClean="0"/>
              <a:t>ребенка;</a:t>
            </a:r>
          </a:p>
          <a:p>
            <a:pPr marL="45720" indent="0">
              <a:buNone/>
            </a:pPr>
            <a:r>
              <a:rPr lang="ru-RU" sz="2400" dirty="0" smtClean="0"/>
              <a:t>общаются </a:t>
            </a:r>
            <a:r>
              <a:rPr lang="ru-RU" sz="2400" dirty="0"/>
              <a:t>с ребенком угрозами или путем постановки условий, то есть заботятся, прежде всего, о себе, а не о ребенке, нужды которого </a:t>
            </a:r>
            <a:r>
              <a:rPr lang="ru-RU" sz="2400" dirty="0" smtClean="0"/>
              <a:t>отрицаются</a:t>
            </a:r>
            <a:r>
              <a:rPr lang="ru-RU" sz="2400" dirty="0"/>
              <a:t>;</a:t>
            </a:r>
          </a:p>
          <a:p>
            <a:pPr marL="45720" indent="0">
              <a:buNone/>
            </a:pPr>
            <a:r>
              <a:rPr lang="ru-RU" sz="2400" dirty="0" smtClean="0"/>
              <a:t>считают </a:t>
            </a:r>
            <a:r>
              <a:rPr lang="ru-RU" sz="2400" dirty="0"/>
              <a:t>себя вправе применять различные физические наказания, кричать на детей. </a:t>
            </a:r>
            <a:endParaRPr lang="ru-RU" sz="2400" dirty="0" smtClean="0"/>
          </a:p>
          <a:p>
            <a:pPr marL="45720" indent="0">
              <a:buNone/>
            </a:pPr>
            <a:r>
              <a:rPr lang="ru-RU" sz="2400" dirty="0" smtClean="0"/>
              <a:t>Дети </a:t>
            </a:r>
            <a:r>
              <a:rPr lang="ru-RU" sz="2400" dirty="0"/>
              <a:t>таких родителей могут вырасти как слабыми и безответными «жертвами», считающими себя виноватыми во всем плохом, что происходит с ними, так и решительными, жесткими людьми, которые предпочитают независимость и твердость и в то же время во всех своих неудачах винят все и всех, кроме себя. </a:t>
            </a:r>
          </a:p>
        </p:txBody>
      </p:sp>
    </p:spTree>
    <p:extLst>
      <p:ext uri="{BB962C8B-B14F-4D97-AF65-F5344CB8AC3E}">
        <p14:creationId xmlns:p14="http://schemas.microsoft.com/office/powerpoint/2010/main" val="74020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104900"/>
          </a:xfrm>
        </p:spPr>
        <p:txBody>
          <a:bodyPr/>
          <a:lstStyle/>
          <a:p>
            <a:pPr algn="ctr"/>
            <a:r>
              <a:rPr lang="ru-RU" b="1" dirty="0" smtClean="0"/>
              <a:t>Демократический стиль воспитания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714500"/>
            <a:ext cx="9872871" cy="47752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 smtClean="0"/>
              <a:t>Родители:</a:t>
            </a:r>
          </a:p>
          <a:p>
            <a:pPr marL="45720" indent="0">
              <a:buNone/>
            </a:pPr>
            <a:r>
              <a:rPr lang="ru-RU" sz="2400" dirty="0" smtClean="0"/>
              <a:t>всегда </a:t>
            </a:r>
            <a:r>
              <a:rPr lang="ru-RU" sz="2400" dirty="0"/>
              <a:t>открыты к </a:t>
            </a:r>
            <a:r>
              <a:rPr lang="ru-RU" sz="2400" dirty="0" smtClean="0"/>
              <a:t>диалогу</a:t>
            </a:r>
            <a:r>
              <a:rPr lang="ru-RU" sz="2400" dirty="0"/>
              <a:t>;</a:t>
            </a:r>
            <a:endParaRPr lang="ru-RU" sz="2400" dirty="0" smtClean="0"/>
          </a:p>
          <a:p>
            <a:pPr marL="45720" indent="0">
              <a:buNone/>
            </a:pPr>
            <a:r>
              <a:rPr lang="ru-RU" sz="2400" dirty="0" smtClean="0"/>
              <a:t>готовы </a:t>
            </a:r>
            <a:r>
              <a:rPr lang="ru-RU" sz="2400" dirty="0"/>
              <a:t>выслушать мнение ребенка и согласиться с ним, если он предлагает разумное решение, а также, если дело касается его личного выбора: выбора друзей, профессии, занятий и </a:t>
            </a:r>
            <a:r>
              <a:rPr lang="ru-RU" sz="2400" dirty="0" smtClean="0"/>
              <a:t>хобби;</a:t>
            </a:r>
          </a:p>
          <a:p>
            <a:pPr marL="45720" indent="0">
              <a:buNone/>
            </a:pPr>
            <a:r>
              <a:rPr lang="ru-RU" sz="2400" dirty="0" smtClean="0"/>
              <a:t>дают </a:t>
            </a:r>
            <a:r>
              <a:rPr lang="ru-RU" sz="2400" dirty="0"/>
              <a:t>ребенку уверенность в себе, поддержку и заботу, они очень чувствительны к нуждам </a:t>
            </a:r>
            <a:r>
              <a:rPr lang="ru-RU" sz="2400" dirty="0" smtClean="0"/>
              <a:t>ребенка;</a:t>
            </a:r>
          </a:p>
          <a:p>
            <a:pPr marL="45720" indent="0">
              <a:buNone/>
            </a:pPr>
            <a:r>
              <a:rPr lang="ru-RU" sz="2400" dirty="0" smtClean="0"/>
              <a:t>ребенок </a:t>
            </a:r>
            <a:r>
              <a:rPr lang="ru-RU" sz="2400" dirty="0"/>
              <a:t>ощущает родительскую любовь и </a:t>
            </a:r>
            <a:r>
              <a:rPr lang="ru-RU" sz="2400" dirty="0" smtClean="0"/>
              <a:t>заботу;</a:t>
            </a:r>
          </a:p>
          <a:p>
            <a:pPr marL="45720" indent="0">
              <a:buNone/>
            </a:pPr>
            <a:r>
              <a:rPr lang="ru-RU" sz="2400" dirty="0" smtClean="0"/>
              <a:t>родители </a:t>
            </a:r>
            <a:r>
              <a:rPr lang="ru-RU" sz="2400" dirty="0"/>
              <a:t>помогают только тогда, когда это действительно </a:t>
            </a:r>
            <a:r>
              <a:rPr lang="ru-RU" sz="2400" dirty="0" smtClean="0"/>
              <a:t>необходимо; </a:t>
            </a:r>
          </a:p>
          <a:p>
            <a:pPr marL="45720" indent="0">
              <a:buNone/>
            </a:pPr>
            <a:r>
              <a:rPr lang="ru-RU" sz="2400" dirty="0"/>
              <a:t>д</a:t>
            </a:r>
            <a:r>
              <a:rPr lang="ru-RU" sz="2400" dirty="0" smtClean="0"/>
              <a:t>ети чаще </a:t>
            </a:r>
            <a:r>
              <a:rPr lang="ru-RU" sz="2400" dirty="0"/>
              <a:t>добиваются значительных успехов в своей взрослой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219885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Рисунок семьи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8610" y="1965960"/>
            <a:ext cx="6464300" cy="465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57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6" y="237505"/>
            <a:ext cx="6792686" cy="63532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7" y="5759532"/>
            <a:ext cx="11673444" cy="8312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Автор рисунка отсутствует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6526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7824642</TotalTime>
  <Words>564</Words>
  <Application>Microsoft Office PowerPoint</Application>
  <PresentationFormat>Широкоэкранный</PresentationFormat>
  <Paragraphs>77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Calibri</vt:lpstr>
      <vt:lpstr>Corbel</vt:lpstr>
      <vt:lpstr>Georgia</vt:lpstr>
      <vt:lpstr>Times New Roman</vt:lpstr>
      <vt:lpstr>Базис</vt:lpstr>
      <vt:lpstr>«Семья - глазами детей»</vt:lpstr>
      <vt:lpstr>Презентация PowerPoint</vt:lpstr>
      <vt:lpstr>Презентация PowerPoint</vt:lpstr>
      <vt:lpstr>Презентация PowerPoint</vt:lpstr>
      <vt:lpstr>Либеральный стиль воспитания</vt:lpstr>
      <vt:lpstr>Авторитарный стиль воспитания</vt:lpstr>
      <vt:lpstr>Демократический стиль воспитания</vt:lpstr>
      <vt:lpstr>Рисунок семьи</vt:lpstr>
      <vt:lpstr>Автор рисунка отсутствует</vt:lpstr>
      <vt:lpstr>Презентация PowerPoint</vt:lpstr>
      <vt:lpstr>Презентация PowerPoint</vt:lpstr>
      <vt:lpstr>Презентация PowerPoint</vt:lpstr>
      <vt:lpstr>Презентация PowerPoint</vt:lpstr>
      <vt:lpstr>Родители спят-рядом  стоят дети</vt:lpstr>
      <vt:lpstr>Семья – это, когда:</vt:lpstr>
      <vt:lpstr>В хорошей семье часто:</vt:lpstr>
      <vt:lpstr>В плохой семье часто:</vt:lpstr>
      <vt:lpstr>В будущем я бы хотел (-а), чтобы в моей семье: </vt:lpstr>
      <vt:lpstr>Своего ребенка я не буду ругать за:</vt:lpstr>
      <vt:lpstr>В своём ребенке больше всего я буду ценить: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семья - глазами детей»</dc:title>
  <dc:creator>Психолог</dc:creator>
  <cp:lastModifiedBy>Comp</cp:lastModifiedBy>
  <cp:revision>30</cp:revision>
  <dcterms:created xsi:type="dcterms:W3CDTF">2001-12-31T20:28:27Z</dcterms:created>
  <dcterms:modified xsi:type="dcterms:W3CDTF">2018-12-28T20:07:38Z</dcterms:modified>
</cp:coreProperties>
</file>