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0" r:id="rId5"/>
    <p:sldId id="259" r:id="rId6"/>
    <p:sldId id="258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73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35F87-A88A-4D79-A47C-5161B1D27D82}" type="datetimeFigureOut">
              <a:rPr lang="ru-RU" smtClean="0"/>
              <a:t>29.12.2018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E95E3-0E4D-4496-B11A-2E0E896711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35F87-A88A-4D79-A47C-5161B1D27D82}" type="datetimeFigureOut">
              <a:rPr lang="ru-RU" smtClean="0"/>
              <a:t>29.12.2018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E95E3-0E4D-4496-B11A-2E0E896711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35F87-A88A-4D79-A47C-5161B1D27D82}" type="datetimeFigureOut">
              <a:rPr lang="ru-RU" smtClean="0"/>
              <a:t>29.12.2018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E95E3-0E4D-4496-B11A-2E0E896711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35F87-A88A-4D79-A47C-5161B1D27D82}" type="datetimeFigureOut">
              <a:rPr lang="ru-RU" smtClean="0"/>
              <a:t>29.12.2018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E95E3-0E4D-4496-B11A-2E0E896711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35F87-A88A-4D79-A47C-5161B1D27D82}" type="datetimeFigureOut">
              <a:rPr lang="ru-RU" smtClean="0"/>
              <a:t>29.12.2018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E95E3-0E4D-4496-B11A-2E0E896711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35F87-A88A-4D79-A47C-5161B1D27D82}" type="datetimeFigureOut">
              <a:rPr lang="ru-RU" smtClean="0"/>
              <a:t>29.12.2018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E95E3-0E4D-4496-B11A-2E0E896711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35F87-A88A-4D79-A47C-5161B1D27D82}" type="datetimeFigureOut">
              <a:rPr lang="ru-RU" smtClean="0"/>
              <a:t>29.12.2018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E95E3-0E4D-4496-B11A-2E0E896711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35F87-A88A-4D79-A47C-5161B1D27D82}" type="datetimeFigureOut">
              <a:rPr lang="ru-RU" smtClean="0"/>
              <a:t>29.12.2018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E95E3-0E4D-4496-B11A-2E0E896711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35F87-A88A-4D79-A47C-5161B1D27D82}" type="datetimeFigureOut">
              <a:rPr lang="ru-RU" smtClean="0"/>
              <a:t>29.12.2018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E95E3-0E4D-4496-B11A-2E0E896711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35F87-A88A-4D79-A47C-5161B1D27D82}" type="datetimeFigureOut">
              <a:rPr lang="ru-RU" smtClean="0"/>
              <a:t>29.12.2018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E95E3-0E4D-4496-B11A-2E0E896711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35F87-A88A-4D79-A47C-5161B1D27D82}" type="datetimeFigureOut">
              <a:rPr lang="ru-RU" smtClean="0"/>
              <a:t>29.12.2018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E95E3-0E4D-4496-B11A-2E0E896711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35F87-A88A-4D79-A47C-5161B1D27D82}" type="datetimeFigureOut">
              <a:rPr lang="ru-RU" smtClean="0"/>
              <a:t>29.12.2018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FE95E3-0E4D-4496-B11A-2E0E8967119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&#1041;&#1080;&#1072;&#1090;&#1083;&#1086;&#1085;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up/datai/206193/0005-004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285728"/>
            <a:ext cx="7529538" cy="129857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Comic Sans MS" pitchFamily="66" charset="0"/>
              </a:rPr>
              <a:t>Проект</a:t>
            </a:r>
            <a:r>
              <a:rPr lang="ru-RU" dirty="0" smtClean="0">
                <a:latin typeface="Comic Sans MS" pitchFamily="66" charset="0"/>
              </a:rPr>
              <a:t/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«Биатлон и его герои»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8794" y="5214926"/>
            <a:ext cx="7107702" cy="1454434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2800" b="1" dirty="0" smtClean="0">
                <a:solidFill>
                  <a:schemeClr val="tx1"/>
                </a:solidFill>
                <a:latin typeface="Comic Sans MS" pitchFamily="66" charset="0"/>
              </a:rPr>
              <a:t>Подготовила: ученица 7Б класса Гладкова Влада</a:t>
            </a:r>
          </a:p>
          <a:p>
            <a:pPr algn="r"/>
            <a:r>
              <a:rPr lang="ru-RU" sz="2800" b="1" dirty="0" smtClean="0">
                <a:solidFill>
                  <a:schemeClr val="tx1"/>
                </a:solidFill>
                <a:latin typeface="Comic Sans MS" pitchFamily="66" charset="0"/>
              </a:rPr>
              <a:t>Проверила: </a:t>
            </a:r>
            <a:r>
              <a:rPr lang="ru-RU" sz="2800" b="1" smtClean="0">
                <a:solidFill>
                  <a:schemeClr val="tx1"/>
                </a:solidFill>
                <a:latin typeface="Comic Sans MS" pitchFamily="66" charset="0"/>
              </a:rPr>
              <a:t>Скиданова И. </a:t>
            </a:r>
            <a:r>
              <a:rPr lang="ru-RU" sz="2800" b="1" dirty="0" smtClean="0">
                <a:solidFill>
                  <a:schemeClr val="tx1"/>
                </a:solidFill>
                <a:latin typeface="Comic Sans MS" pitchFamily="66" charset="0"/>
              </a:rPr>
              <a:t>Б.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1030" name="Picture 6" descr="http://toptyumen.ru/wp-content/uploads/2016/07/11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1714488"/>
            <a:ext cx="5409868" cy="30718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4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up/datai/206193/0005-004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428604"/>
            <a:ext cx="8358246" cy="57150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Содержание:</a:t>
            </a:r>
            <a:br>
              <a:rPr lang="ru-RU" dirty="0" smtClean="0"/>
            </a:br>
            <a:r>
              <a:rPr lang="ru-RU" dirty="0" smtClean="0"/>
              <a:t>1. Обоснование выбора</a:t>
            </a:r>
            <a:br>
              <a:rPr lang="ru-RU" dirty="0" smtClean="0"/>
            </a:br>
            <a:r>
              <a:rPr lang="ru-RU" dirty="0" smtClean="0"/>
              <a:t>1.1. Цель</a:t>
            </a:r>
            <a:br>
              <a:rPr lang="ru-RU" dirty="0" smtClean="0"/>
            </a:br>
            <a:r>
              <a:rPr lang="ru-RU" dirty="0" smtClean="0"/>
              <a:t>1.2. Задачи</a:t>
            </a:r>
            <a:br>
              <a:rPr lang="ru-RU" dirty="0" smtClean="0"/>
            </a:br>
            <a:r>
              <a:rPr lang="ru-RU" dirty="0" smtClean="0"/>
              <a:t>2. Биатлон – это…</a:t>
            </a:r>
            <a:br>
              <a:rPr lang="ru-RU" dirty="0" smtClean="0"/>
            </a:br>
            <a:r>
              <a:rPr lang="ru-RU" dirty="0" smtClean="0"/>
              <a:t>2.1. История биатлона</a:t>
            </a:r>
            <a:br>
              <a:rPr lang="ru-RU" dirty="0" smtClean="0"/>
            </a:br>
            <a:r>
              <a:rPr lang="ru-RU" dirty="0" smtClean="0"/>
              <a:t>3. Герои биатлона</a:t>
            </a:r>
            <a:br>
              <a:rPr lang="ru-RU" dirty="0" smtClean="0"/>
            </a:br>
            <a:r>
              <a:rPr lang="ru-RU" dirty="0" smtClean="0"/>
              <a:t>4. Вывод</a:t>
            </a:r>
            <a:br>
              <a:rPr lang="ru-RU" dirty="0" smtClean="0"/>
            </a:br>
            <a:r>
              <a:rPr lang="ru-RU" dirty="0" smtClean="0"/>
              <a:t>5. Ресурсы</a:t>
            </a:r>
            <a:endParaRPr lang="ru-RU" dirty="0"/>
          </a:p>
        </p:txBody>
      </p:sp>
      <p:pic>
        <p:nvPicPr>
          <p:cNvPr id="5" name="Picture 4" descr="https://naklejka.ru/image/cache/data/productimage/12965_0-450x45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500174"/>
            <a:ext cx="1914500" cy="1914500"/>
          </a:xfrm>
          <a:prstGeom prst="rect">
            <a:avLst/>
          </a:prstGeom>
          <a:noFill/>
        </p:spPr>
      </p:pic>
      <p:pic>
        <p:nvPicPr>
          <p:cNvPr id="8194" name="Picture 2" descr="http://zlattv.ru/wp-content/uploads/2016/10/biatlonist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3857628"/>
            <a:ext cx="3214678" cy="258996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up/datai/206193/0005-004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14290"/>
            <a:ext cx="8143932" cy="6286543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Comic Sans MS" pitchFamily="66" charset="0"/>
              </a:rPr>
              <a:t>1. Обоснование выбора</a:t>
            </a:r>
            <a:br>
              <a:rPr lang="ru-RU" sz="2400" b="1" dirty="0" smtClean="0">
                <a:latin typeface="Comic Sans MS" pitchFamily="66" charset="0"/>
              </a:rPr>
            </a:br>
            <a:r>
              <a:rPr lang="ru-RU" sz="2400" b="1" dirty="0" smtClean="0">
                <a:latin typeface="Comic Sans MS" pitchFamily="66" charset="0"/>
              </a:rPr>
              <a:t>Я выбрала этот проект, потому что мне захотелось побольше узнать о биатлоне и самых известных людей в этом спорте.</a:t>
            </a:r>
            <a:br>
              <a:rPr lang="ru-RU" sz="2400" b="1" dirty="0" smtClean="0">
                <a:latin typeface="Comic Sans MS" pitchFamily="66" charset="0"/>
              </a:rPr>
            </a:br>
            <a:r>
              <a:rPr lang="ru-RU" sz="2400" b="1" dirty="0" smtClean="0">
                <a:latin typeface="Comic Sans MS" pitchFamily="66" charset="0"/>
              </a:rPr>
              <a:t>1.1. Цель</a:t>
            </a:r>
            <a:br>
              <a:rPr lang="ru-RU" sz="2400" b="1" dirty="0" smtClean="0">
                <a:latin typeface="Comic Sans MS" pitchFamily="66" charset="0"/>
              </a:rPr>
            </a:br>
            <a:r>
              <a:rPr lang="ru-RU" sz="2400" b="1" dirty="0" smtClean="0">
                <a:latin typeface="Comic Sans MS" pitchFamily="66" charset="0"/>
              </a:rPr>
              <a:t>Узнать побольше о  героях биатлона и о том, как они добились своей цели.</a:t>
            </a:r>
            <a:br>
              <a:rPr lang="ru-RU" sz="2400" b="1" dirty="0" smtClean="0">
                <a:latin typeface="Comic Sans MS" pitchFamily="66" charset="0"/>
              </a:rPr>
            </a:br>
            <a:r>
              <a:rPr lang="ru-RU" sz="2400" b="1" dirty="0" smtClean="0">
                <a:latin typeface="Comic Sans MS" pitchFamily="66" charset="0"/>
              </a:rPr>
              <a:t>1.2. Задачи</a:t>
            </a:r>
            <a:br>
              <a:rPr lang="ru-RU" sz="2400" b="1" dirty="0" smtClean="0">
                <a:latin typeface="Comic Sans MS" pitchFamily="66" charset="0"/>
              </a:rPr>
            </a:br>
            <a:r>
              <a:rPr lang="ru-RU" sz="2400" b="1" dirty="0" smtClean="0">
                <a:latin typeface="Comic Sans MS" pitchFamily="66" charset="0"/>
              </a:rPr>
              <a:t>1. Что такое биатлон?</a:t>
            </a:r>
            <a:br>
              <a:rPr lang="ru-RU" sz="2400" b="1" dirty="0" smtClean="0">
                <a:latin typeface="Comic Sans MS" pitchFamily="66" charset="0"/>
              </a:rPr>
            </a:br>
            <a:r>
              <a:rPr lang="ru-RU" sz="2400" b="1" dirty="0" smtClean="0">
                <a:latin typeface="Comic Sans MS" pitchFamily="66" charset="0"/>
              </a:rPr>
              <a:t>2. Узнать как биатлон вошёл в программу олимпийских игр.</a:t>
            </a:r>
            <a:br>
              <a:rPr lang="ru-RU" sz="2400" b="1" dirty="0" smtClean="0">
                <a:latin typeface="Comic Sans MS" pitchFamily="66" charset="0"/>
              </a:rPr>
            </a:br>
            <a:r>
              <a:rPr lang="ru-RU" sz="2400" b="1" dirty="0" smtClean="0">
                <a:latin typeface="Comic Sans MS" pitchFamily="66" charset="0"/>
              </a:rPr>
              <a:t>3. Узнать о самых известных биатлонистах России.</a:t>
            </a:r>
            <a:br>
              <a:rPr lang="ru-RU" sz="2400" b="1" dirty="0" smtClean="0">
                <a:latin typeface="Comic Sans MS" pitchFamily="66" charset="0"/>
              </a:rPr>
            </a:br>
            <a:r>
              <a:rPr lang="ru-RU" sz="2400" b="1" dirty="0">
                <a:latin typeface="Comic Sans MS" pitchFamily="66" charset="0"/>
              </a:rPr>
              <a:t/>
            </a:r>
            <a:br>
              <a:rPr lang="ru-RU" sz="2400" b="1" dirty="0">
                <a:latin typeface="Comic Sans MS" pitchFamily="66" charset="0"/>
              </a:rPr>
            </a:br>
            <a:r>
              <a:rPr lang="ru-RU" sz="2400" b="1" dirty="0" smtClean="0">
                <a:latin typeface="Comic Sans MS" pitchFamily="66" charset="0"/>
              </a:rPr>
              <a:t/>
            </a:r>
            <a:br>
              <a:rPr lang="ru-RU" sz="2400" b="1" dirty="0" smtClean="0">
                <a:latin typeface="Comic Sans MS" pitchFamily="66" charset="0"/>
              </a:rPr>
            </a:b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4098" name="Picture 2" descr="http://sportizdorovie.ru/wp-content/uploads/2015/09/%D1%81%D0%BE%D1%80%D0%B5%D0%B2%D0%BD%D0%BE%D0%B2%D0%B0%D0%BD%D0%B8%D1%8F-%D0%BF%D0%BE-%D0%B1%D0%B8%D0%B0%D1%82%D0%BB%D0%BE%D0%BD%D1%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4929198"/>
            <a:ext cx="2265340" cy="16990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0" name="Picture 4" descr="http://static.biathlonrus.com/content/news/54089/preview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5000636"/>
            <a:ext cx="2344542" cy="16169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up/datai/206193/0005-004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14290"/>
            <a:ext cx="7858180" cy="6500857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latin typeface="Comic Sans MS" pitchFamily="66" charset="0"/>
              </a:rPr>
              <a:t>2. Биатлон – это…</a:t>
            </a:r>
            <a:r>
              <a:rPr lang="ru-RU" sz="1800" dirty="0" smtClean="0">
                <a:latin typeface="Comic Sans MS" pitchFamily="66" charset="0"/>
              </a:rPr>
              <a:t/>
            </a:r>
            <a:br>
              <a:rPr lang="ru-RU" sz="1800" dirty="0" smtClean="0">
                <a:latin typeface="Comic Sans MS" pitchFamily="66" charset="0"/>
              </a:rPr>
            </a:br>
            <a:r>
              <a:rPr lang="ru-RU" sz="1800" dirty="0" smtClean="0">
                <a:latin typeface="Comic Sans MS" pitchFamily="66" charset="0"/>
              </a:rPr>
              <a:t>Биатлон (от лат. bis — дважды и др. греч. ἆθλον — состязание, борьба) — зимний олимпийский вид спорта, сочетающий лыжную гонку со стрельбой из винтовки. C 1993 года официальные международные соревнования по биатлону, включая Кубок мира и чемпионаты мира, проходят под эгидой Международного союза биатлонистов.</a:t>
            </a:r>
            <a:br>
              <a:rPr lang="ru-RU" sz="1800" dirty="0" smtClean="0">
                <a:latin typeface="Comic Sans MS" pitchFamily="66" charset="0"/>
              </a:rPr>
            </a:br>
            <a:r>
              <a:rPr lang="ru-RU" sz="1800" dirty="0" smtClean="0">
                <a:latin typeface="Comic Sans MS" pitchFamily="66" charset="0"/>
              </a:rPr>
              <a:t>Прародителем биатлона считаются соревнования военных патрулей — вид спорта, правила проведения которого напоминают современную биатлонную командную гонку. На сегодняшний день существует много разновидностей биатлона, сочетающие: лыжную гонку и стрельбу из спортивного лука, гонку на снегоступах и стрельбу из винтовки (биатлон на снегоступах), гонку на охотничьих лыжах и стрельбу из охотничьей винтовки (охотничий биатлон). Среди не зимних видов биатлона выделяют летний биатлон — он сочетает бег и стрельбу (кросс-биатлон), гонку на лыжероллерах и стрельбу (лыжероллерный биатлон), и гонку на </a:t>
            </a:r>
            <a:r>
              <a:rPr lang="ru-RU" sz="1800" dirty="0" err="1" smtClean="0">
                <a:latin typeface="Comic Sans MS" pitchFamily="66" charset="0"/>
              </a:rPr>
              <a:t>маунтин-байках</a:t>
            </a:r>
            <a:r>
              <a:rPr lang="ru-RU" sz="1800" dirty="0" smtClean="0">
                <a:latin typeface="Comic Sans MS" pitchFamily="66" charset="0"/>
              </a:rPr>
              <a:t> (горных велосипедах) и стрельбу (биатлон на </a:t>
            </a:r>
            <a:r>
              <a:rPr lang="ru-RU" sz="1800" dirty="0" err="1" smtClean="0">
                <a:latin typeface="Comic Sans MS" pitchFamily="66" charset="0"/>
              </a:rPr>
              <a:t>маунтин-байках</a:t>
            </a:r>
            <a:r>
              <a:rPr lang="ru-RU" sz="1800" dirty="0" smtClean="0">
                <a:latin typeface="Comic Sans MS" pitchFamily="66" charset="0"/>
              </a:rPr>
              <a:t>). Из всех разновидностей биатлона только «классический» зимний биатлон, биатлон на снегоступах и летний биатлон курируются МСБ.</a:t>
            </a:r>
            <a:br>
              <a:rPr lang="ru-RU" sz="1800" dirty="0" smtClean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/>
            </a:r>
            <a:br>
              <a:rPr lang="ru-RU" sz="1800" dirty="0">
                <a:latin typeface="Comic Sans MS" pitchFamily="66" charset="0"/>
              </a:rPr>
            </a:br>
            <a:endParaRPr lang="ru-RU" sz="18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up/datai/206193/0005-004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14290"/>
            <a:ext cx="7929618" cy="6143667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latin typeface="Comic Sans MS" pitchFamily="66" charset="0"/>
              </a:rPr>
              <a:t>2.1. История биатлона</a:t>
            </a:r>
            <a:br>
              <a:rPr lang="ru-RU" sz="1800" b="1" dirty="0" smtClean="0">
                <a:latin typeface="Comic Sans MS" pitchFamily="66" charset="0"/>
              </a:rPr>
            </a:br>
            <a:r>
              <a:rPr lang="ru-RU" sz="1800" dirty="0" smtClean="0">
                <a:latin typeface="Comic Sans MS" pitchFamily="66" charset="0"/>
              </a:rPr>
              <a:t>Охота на лыжах издавна являлась частью быта многих северных народов. Однако рассматривать эту деятельность как некое подобие спортивных состязаний начали лишь с XVIII века. Первые официальные соревнования, отдалённо напоминавшие биатлон, прошли в 1767 году. Их организовали пограничники на шведско-норвежской границе. Несмотря на столь раннее зарождение, биатлон не получил распространения в других странах. Впервые на крупных международных соревнованиях состязания, напоминавшие современный биатлон, были включены в 1924 году на I зимних Олимпийских играх во французском </a:t>
            </a:r>
            <a:r>
              <a:rPr lang="ru-RU" sz="1800" dirty="0" err="1" smtClean="0">
                <a:latin typeface="Comic Sans MS" pitchFamily="66" charset="0"/>
              </a:rPr>
              <a:t>Шамони</a:t>
            </a:r>
            <a:r>
              <a:rPr lang="ru-RU" sz="1800" dirty="0" smtClean="0">
                <a:latin typeface="Comic Sans MS" pitchFamily="66" charset="0"/>
              </a:rPr>
              <a:t>. Назывались они «соревнования военных патрулей» (в некоторых источниках упоминаются также как «гонки военных патрулей») и проходили как демонстрационные состязания (хотя позже их участникам официально были вручены медали). В статусе демонстрационных состязаний соревнования военных патрулей позже были представлены на зимних Олимпиадах 1928, 1936 и 1948 годов, после чего их исключили из официального календаря в связи с нараставшими пацифистскими настроениями в мире по окончании Второй мировой войны.</a:t>
            </a:r>
            <a:br>
              <a:rPr lang="ru-RU" sz="1800" dirty="0" smtClean="0">
                <a:latin typeface="Comic Sans MS" pitchFamily="66" charset="0"/>
              </a:rPr>
            </a:br>
            <a:r>
              <a:rPr lang="ru-RU" sz="1800" dirty="0" smtClean="0">
                <a:latin typeface="Comic Sans MS" pitchFamily="66" charset="0"/>
              </a:rPr>
              <a:t>3 августа 1948 года была создана Международная федерация современного пятиборья (фр. </a:t>
            </a:r>
            <a:r>
              <a:rPr lang="ru-RU" sz="1800" dirty="0" err="1" smtClean="0">
                <a:latin typeface="Comic Sans MS" pitchFamily="66" charset="0"/>
              </a:rPr>
              <a:t>Union</a:t>
            </a:r>
            <a:r>
              <a:rPr lang="ru-RU" sz="1800" dirty="0" smtClean="0">
                <a:latin typeface="Comic Sans MS" pitchFamily="66" charset="0"/>
              </a:rPr>
              <a:t> </a:t>
            </a:r>
            <a:r>
              <a:rPr lang="ru-RU" sz="1800" dirty="0" err="1" smtClean="0">
                <a:latin typeface="Comic Sans MS" pitchFamily="66" charset="0"/>
              </a:rPr>
              <a:t>internationale</a:t>
            </a:r>
            <a:r>
              <a:rPr lang="ru-RU" sz="1800" dirty="0" smtClean="0">
                <a:latin typeface="Comic Sans MS" pitchFamily="66" charset="0"/>
              </a:rPr>
              <a:t> </a:t>
            </a:r>
            <a:r>
              <a:rPr lang="ru-RU" sz="1800" dirty="0" err="1" smtClean="0">
                <a:latin typeface="Comic Sans MS" pitchFamily="66" charset="0"/>
              </a:rPr>
              <a:t>de</a:t>
            </a:r>
            <a:r>
              <a:rPr lang="ru-RU" sz="1800" dirty="0" smtClean="0">
                <a:latin typeface="Comic Sans MS" pitchFamily="66" charset="0"/>
              </a:rPr>
              <a:t> </a:t>
            </a:r>
            <a:r>
              <a:rPr lang="ru-RU" sz="1800" dirty="0" err="1" smtClean="0">
                <a:latin typeface="Comic Sans MS" pitchFamily="66" charset="0"/>
              </a:rPr>
              <a:t>pentathlon</a:t>
            </a:r>
            <a:r>
              <a:rPr lang="ru-RU" sz="1800" dirty="0" smtClean="0">
                <a:latin typeface="Comic Sans MS" pitchFamily="66" charset="0"/>
              </a:rPr>
              <a:t> </a:t>
            </a:r>
            <a:r>
              <a:rPr lang="ru-RU" sz="1800" dirty="0" err="1" smtClean="0">
                <a:latin typeface="Comic Sans MS" pitchFamily="66" charset="0"/>
              </a:rPr>
              <a:t>moderne</a:t>
            </a:r>
            <a:r>
              <a:rPr lang="ru-RU" sz="1800" dirty="0" smtClean="0">
                <a:latin typeface="Comic Sans MS" pitchFamily="66" charset="0"/>
              </a:rPr>
              <a:t>, UIPM — УИПМ), которая с 1953 года начала курировать биатлон. В 1954 году Международный олимпийский комитет признал биатлон как вид спорта. Через два года биатлон включается в официальную программу зимних Олимпийских игр. </a:t>
            </a:r>
            <a:br>
              <a:rPr lang="ru-RU" sz="1800" dirty="0" smtClean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/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 smtClean="0">
                <a:latin typeface="Comic Sans MS" pitchFamily="66" charset="0"/>
              </a:rPr>
              <a:t/>
            </a:r>
            <a:br>
              <a:rPr lang="ru-RU" sz="1800" dirty="0" smtClean="0">
                <a:latin typeface="Comic Sans MS" pitchFamily="66" charset="0"/>
              </a:rPr>
            </a:br>
            <a:endParaRPr lang="ru-RU" sz="1800" dirty="0">
              <a:latin typeface="Comic Sans MS" pitchFamily="66" charset="0"/>
            </a:endParaRPr>
          </a:p>
        </p:txBody>
      </p:sp>
      <p:sp>
        <p:nvSpPr>
          <p:cNvPr id="6146" name="AutoShape 2" descr="https://i.ytimg.com/vi/FOTIFbOKJ-w/maxres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https://i.ytimg.com/vi/FOTIFbOKJ-w/maxres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0" name="AutoShape 6" descr="https://i.ytimg.com/vi/FOTIFbOKJ-w/maxres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2" name="AutoShape 8" descr="https://i.ytimg.com/vi/FOTIFbOKJ-w/maxres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4" name="AutoShape 10" descr="https://i.ytimg.com/vi/FOTIFbOKJ-w/maxres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up/datai/206193/0005-004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142852"/>
            <a:ext cx="8001056" cy="6572296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  <a:latin typeface="Comic Sans MS" pitchFamily="66" charset="0"/>
              </a:rPr>
              <a:t>3. Герои биатлона</a:t>
            </a:r>
          </a:p>
          <a:p>
            <a:r>
              <a:rPr lang="ru-RU" sz="1600" dirty="0" err="1" smtClean="0">
                <a:solidFill>
                  <a:srgbClr val="FF0000"/>
                </a:solidFill>
                <a:latin typeface="Comic Sans MS" pitchFamily="66" charset="0"/>
              </a:rPr>
              <a:t>Чернышова</a:t>
            </a:r>
            <a:r>
              <a:rPr lang="ru-RU" sz="1600" dirty="0">
                <a:solidFill>
                  <a:srgbClr val="FF0000"/>
                </a:solidFill>
                <a:latin typeface="Comic Sans MS" pitchFamily="66" charset="0"/>
              </a:rPr>
              <a:t>, Венера Михайловна</a:t>
            </a:r>
          </a:p>
          <a:p>
            <a:r>
              <a:rPr lang="ru-RU" sz="1600" dirty="0">
                <a:solidFill>
                  <a:schemeClr val="tx1"/>
                </a:solidFill>
                <a:latin typeface="Comic Sans MS" pitchFamily="66" charset="0"/>
              </a:rPr>
              <a:t>Родилась 5 марта 1954 года в Перми. Советская спортсменка (биатлон, лыжные гонки), заслуженный мастер спорта СССР. Первая чемпионка мира по биатлону, абсолютная победительница первого женского Чемпионата мира по </a:t>
            </a:r>
            <a:r>
              <a:rPr lang="ru-RU" sz="1600" dirty="0" smtClean="0">
                <a:solidFill>
                  <a:schemeClr val="tx1"/>
                </a:solidFill>
                <a:latin typeface="Comic Sans MS" pitchFamily="66" charset="0"/>
              </a:rPr>
              <a:t>биатлону.</a:t>
            </a:r>
          </a:p>
          <a:p>
            <a:pPr algn="l"/>
            <a:endParaRPr lang="ru-RU" sz="16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l"/>
            <a:endParaRPr lang="ru-RU" sz="16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l"/>
            <a:endParaRPr lang="ru-RU" sz="1600" dirty="0">
              <a:solidFill>
                <a:schemeClr val="tx1"/>
              </a:solidFill>
              <a:latin typeface="Comic Sans MS" pitchFamily="66" charset="0"/>
            </a:endParaRPr>
          </a:p>
          <a:p>
            <a:pPr algn="l"/>
            <a:endParaRPr lang="ru-RU" sz="16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l"/>
            <a:endParaRPr lang="ru-RU" sz="1600" dirty="0">
              <a:solidFill>
                <a:schemeClr val="tx1"/>
              </a:solidFill>
              <a:latin typeface="Comic Sans MS" pitchFamily="66" charset="0"/>
            </a:endParaRPr>
          </a:p>
          <a:p>
            <a:pPr algn="l"/>
            <a:endParaRPr lang="ru-RU" sz="1600" dirty="0">
              <a:solidFill>
                <a:schemeClr val="tx1"/>
              </a:solidFill>
              <a:latin typeface="Comic Sans MS" pitchFamily="66" charset="0"/>
            </a:endParaRPr>
          </a:p>
          <a:p>
            <a:r>
              <a:rPr lang="ru-RU" sz="1600" dirty="0" smtClean="0">
                <a:solidFill>
                  <a:srgbClr val="FF0000"/>
                </a:solidFill>
                <a:latin typeface="Comic Sans MS" pitchFamily="66" charset="0"/>
              </a:rPr>
              <a:t>Ольга Зайцева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Comic Sans MS" pitchFamily="66" charset="0"/>
              </a:rPr>
              <a:t>Ольга Алексеевна Зайцева — российская </a:t>
            </a:r>
            <a:r>
              <a:rPr lang="ru-RU" sz="1600" dirty="0" err="1" smtClean="0">
                <a:solidFill>
                  <a:schemeClr val="tx1"/>
                </a:solidFill>
                <a:latin typeface="Comic Sans MS" pitchFamily="66" charset="0"/>
              </a:rPr>
              <a:t>биатлонистка</a:t>
            </a:r>
            <a:r>
              <a:rPr lang="ru-RU" sz="1600" dirty="0" smtClean="0">
                <a:solidFill>
                  <a:schemeClr val="tx1"/>
                </a:solidFill>
                <a:latin typeface="Comic Sans MS" pitchFamily="66" charset="0"/>
              </a:rPr>
              <a:t>. Двукратная олимпийская чемпионка в эстафете (2006, 2010), заслуженный мастер спорта России, член сборной России с 2001 года.</a:t>
            </a:r>
          </a:p>
          <a:p>
            <a:endParaRPr lang="ru-RU" sz="1600" dirty="0">
              <a:solidFill>
                <a:srgbClr val="FF0000"/>
              </a:solidFill>
              <a:latin typeface="Comic Sans MS" pitchFamily="66" charset="0"/>
            </a:endParaRPr>
          </a:p>
          <a:p>
            <a:pPr algn="l"/>
            <a:endParaRPr lang="ru-RU" sz="16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7170" name="Picture 2" descr="http://sportlegend.kulichki.net/skiing/chernyschov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92" y="1643050"/>
            <a:ext cx="1566833" cy="20717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172" name="Picture 4" descr="http://www.permonline.ru/images/photos/new/new_3754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7290" y="1785926"/>
            <a:ext cx="2500330" cy="18764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174" name="Picture 6" descr="https://s-cdn.sportbox.ru/images/styles/upload/fp_fotos/a1/dd/c0e64c598ed4d543f7eb5c23de340fc756bdd0551fdb386671062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5572132" y="4786322"/>
            <a:ext cx="3111520" cy="17502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176" name="Picture 8" descr="https://sat-master.org/saveimages/2014/03/01/csabhapz6upbcfmrhr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28794" y="4714884"/>
            <a:ext cx="2665907" cy="1785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5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9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up/datai/206193/0005-004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214290"/>
            <a:ext cx="7715304" cy="6429420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rgbClr val="FF0000"/>
                </a:solidFill>
                <a:latin typeface="Comic Sans MS" pitchFamily="66" charset="0"/>
              </a:rPr>
              <a:t>Евгений </a:t>
            </a:r>
            <a:r>
              <a:rPr lang="ru-RU" sz="1600" dirty="0" err="1" smtClean="0">
                <a:solidFill>
                  <a:srgbClr val="FF0000"/>
                </a:solidFill>
                <a:latin typeface="Comic Sans MS" pitchFamily="66" charset="0"/>
              </a:rPr>
              <a:t>Устюгов</a:t>
            </a:r>
            <a:endParaRPr lang="ru-RU" sz="16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r>
              <a:rPr lang="ru-RU" sz="1600" dirty="0" smtClean="0">
                <a:solidFill>
                  <a:schemeClr val="tx1"/>
                </a:solidFill>
                <a:latin typeface="Comic Sans MS" pitchFamily="66" charset="0"/>
              </a:rPr>
              <a:t>Евгений Романович </a:t>
            </a:r>
            <a:r>
              <a:rPr lang="ru-RU" sz="1600" dirty="0" err="1" smtClean="0">
                <a:solidFill>
                  <a:schemeClr val="tx1"/>
                </a:solidFill>
                <a:latin typeface="Comic Sans MS" pitchFamily="66" charset="0"/>
              </a:rPr>
              <a:t>Устюгов</a:t>
            </a:r>
            <a:r>
              <a:rPr lang="ru-RU" sz="1600" dirty="0" smtClean="0">
                <a:solidFill>
                  <a:schemeClr val="tx1"/>
                </a:solidFill>
                <a:latin typeface="Comic Sans MS" pitchFamily="66" charset="0"/>
              </a:rPr>
              <a:t> — российский биатлонист, олимпийский чемпион 2010 года в </a:t>
            </a:r>
            <a:r>
              <a:rPr lang="ru-RU" sz="1600" dirty="0" err="1" smtClean="0">
                <a:solidFill>
                  <a:schemeClr val="tx1"/>
                </a:solidFill>
                <a:latin typeface="Comic Sans MS" pitchFamily="66" charset="0"/>
              </a:rPr>
              <a:t>масс-старте</a:t>
            </a:r>
            <a:r>
              <a:rPr lang="ru-RU" sz="1600" dirty="0" smtClean="0">
                <a:solidFill>
                  <a:schemeClr val="tx1"/>
                </a:solidFill>
                <a:latin typeface="Comic Sans MS" pitchFamily="66" charset="0"/>
              </a:rPr>
              <a:t>, бронзовый призер Олимпийских игр в составе эстафеты, заслуженный мастер спорта России.</a:t>
            </a:r>
          </a:p>
          <a:p>
            <a:endParaRPr lang="ru-RU" sz="1600" dirty="0">
              <a:solidFill>
                <a:schemeClr val="tx1"/>
              </a:solidFill>
              <a:latin typeface="Comic Sans MS" pitchFamily="66" charset="0"/>
            </a:endParaRPr>
          </a:p>
          <a:p>
            <a:endParaRPr lang="ru-RU" sz="16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endParaRPr lang="ru-RU" sz="1600" dirty="0">
              <a:solidFill>
                <a:schemeClr val="tx1"/>
              </a:solidFill>
              <a:latin typeface="Comic Sans MS" pitchFamily="66" charset="0"/>
            </a:endParaRPr>
          </a:p>
          <a:p>
            <a:endParaRPr lang="ru-RU" sz="16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endParaRPr lang="ru-RU" sz="1600" dirty="0">
              <a:solidFill>
                <a:schemeClr val="tx1"/>
              </a:solidFill>
              <a:latin typeface="Comic Sans MS" pitchFamily="66" charset="0"/>
            </a:endParaRPr>
          </a:p>
          <a:p>
            <a:endParaRPr lang="ru-RU" sz="16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endParaRPr lang="ru-RU" sz="1600" dirty="0">
              <a:solidFill>
                <a:schemeClr val="tx1"/>
              </a:solidFill>
              <a:latin typeface="Comic Sans MS" pitchFamily="66" charset="0"/>
            </a:endParaRPr>
          </a:p>
          <a:p>
            <a:r>
              <a:rPr lang="ru-RU" sz="1600" dirty="0" smtClean="0">
                <a:solidFill>
                  <a:srgbClr val="FF0000"/>
                </a:solidFill>
                <a:latin typeface="Comic Sans MS" pitchFamily="66" charset="0"/>
              </a:rPr>
              <a:t>Анна Богалий-Титовец</a:t>
            </a:r>
          </a:p>
          <a:p>
            <a:r>
              <a:rPr lang="ru-RU" sz="1600" dirty="0" err="1" smtClean="0">
                <a:solidFill>
                  <a:schemeClr val="tx1"/>
                </a:solidFill>
                <a:latin typeface="Comic Sans MS" pitchFamily="66" charset="0"/>
              </a:rPr>
              <a:t>А́нна</a:t>
            </a:r>
            <a:r>
              <a:rPr lang="ru-RU" sz="1600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  <a:latin typeface="Comic Sans MS" pitchFamily="66" charset="0"/>
              </a:rPr>
              <a:t>Ива́новна</a:t>
            </a:r>
            <a:r>
              <a:rPr lang="ru-RU" sz="1600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  <a:latin typeface="Comic Sans MS" pitchFamily="66" charset="0"/>
              </a:rPr>
              <a:t>Бога́лий</a:t>
            </a:r>
            <a:r>
              <a:rPr lang="ru-RU" sz="1600" dirty="0" smtClean="0">
                <a:solidFill>
                  <a:schemeClr val="tx1"/>
                </a:solidFill>
                <a:latin typeface="Comic Sans MS" pitchFamily="66" charset="0"/>
              </a:rPr>
              <a:t> (12 июня 1979, Вожега, Вологодская область) — российская </a:t>
            </a:r>
            <a:r>
              <a:rPr lang="ru-RU" sz="1600" dirty="0" err="1" smtClean="0">
                <a:solidFill>
                  <a:schemeClr val="tx1"/>
                </a:solidFill>
                <a:latin typeface="Comic Sans MS" pitchFamily="66" charset="0"/>
              </a:rPr>
              <a:t>биатлонистка</a:t>
            </a:r>
            <a:r>
              <a:rPr lang="ru-RU" sz="1600" dirty="0" smtClean="0">
                <a:solidFill>
                  <a:schemeClr val="tx1"/>
                </a:solidFill>
                <a:latin typeface="Comic Sans MS" pitchFamily="66" charset="0"/>
              </a:rPr>
              <a:t>. Двукратная олимпийская чемпионка в эстафете (2006, 2010), заслуженный мастер спорта России, член сборной России по биатлону с 2000 года.</a:t>
            </a:r>
            <a:endParaRPr lang="ru-RU" sz="16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19458" name="Picture 2" descr="https://ru3.anyfad.com/items/t1@fc865ef8-573d-4b43-ba14-364d7c36a065/Evgeniy-Ustyugo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1428736"/>
            <a:ext cx="2571768" cy="19288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460" name="Picture 4" descr="https://ss.sport-express.ru/userfiles/press/imagesinsidetext/45/45148/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85918" y="1428736"/>
            <a:ext cx="2698658" cy="18358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462" name="Picture 6" descr="https://s-cdn.sportbox.ru/images/styles/690_auto/fp_fotos/d3/00/19507f61456ea7db_tum_561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3702" y="4500570"/>
            <a:ext cx="1440364" cy="21605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464" name="Picture 8" descr="http://skisakh.ru/uploads/pics/bogalii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00232" y="4716276"/>
            <a:ext cx="2643206" cy="19295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0" dur="2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up/datai/206193/0005-004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214290"/>
            <a:ext cx="7715304" cy="642942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Comic Sans MS" pitchFamily="66" charset="0"/>
              </a:rPr>
              <a:t>4. Вывод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Comic Sans MS" pitchFamily="66" charset="0"/>
              </a:rPr>
              <a:t>Проделав эту работу я узнала, что такое биатлон, его историю и самых известных биатлонистов России.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Comic Sans MS" pitchFamily="66" charset="0"/>
              </a:rPr>
              <a:t>5. Ресурсы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Comic Sans MS" pitchFamily="66" charset="0"/>
              </a:rPr>
              <a:t>Википедия - </a:t>
            </a:r>
            <a:r>
              <a:rPr lang="en-US" sz="2000" dirty="0" smtClean="0">
                <a:solidFill>
                  <a:schemeClr val="tx1"/>
                </a:solidFill>
                <a:latin typeface="Comic Sans MS" pitchFamily="66" charset="0"/>
                <a:hlinkClick r:id="rId3"/>
              </a:rPr>
              <a:t>https://ru.wikipedia.org/wiki/</a:t>
            </a:r>
            <a:r>
              <a:rPr lang="ru-RU" sz="2000" dirty="0" smtClean="0">
                <a:solidFill>
                  <a:schemeClr val="tx1"/>
                </a:solidFill>
                <a:latin typeface="Comic Sans MS" pitchFamily="66" charset="0"/>
                <a:hlinkClick r:id="rId3"/>
              </a:rPr>
              <a:t>Биатлон</a:t>
            </a:r>
            <a:r>
              <a:rPr lang="ru-RU" sz="2000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</a:p>
          <a:p>
            <a:endParaRPr lang="ru-RU" sz="2000" dirty="0">
              <a:solidFill>
                <a:schemeClr val="tx1"/>
              </a:solidFill>
              <a:latin typeface="Comic Sans MS" pitchFamily="66" charset="0"/>
            </a:endParaRPr>
          </a:p>
          <a:p>
            <a:endParaRPr lang="ru-RU" sz="20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endParaRPr lang="ru-RU" sz="2000" dirty="0">
              <a:solidFill>
                <a:schemeClr val="tx1"/>
              </a:solidFill>
              <a:latin typeface="Comic Sans MS" pitchFamily="66" charset="0"/>
            </a:endParaRPr>
          </a:p>
          <a:p>
            <a:endParaRPr lang="ru-RU" sz="20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endParaRPr lang="ru-RU" sz="2000" dirty="0">
              <a:solidFill>
                <a:schemeClr val="tx1"/>
              </a:solidFill>
              <a:latin typeface="Comic Sans MS" pitchFamily="66" charset="0"/>
            </a:endParaRPr>
          </a:p>
          <a:p>
            <a:endParaRPr lang="ru-RU" sz="20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endParaRPr lang="ru-RU" sz="2000" dirty="0">
              <a:solidFill>
                <a:schemeClr val="tx1"/>
              </a:solidFill>
              <a:latin typeface="Comic Sans MS" pitchFamily="66" charset="0"/>
            </a:endParaRPr>
          </a:p>
          <a:p>
            <a:endParaRPr lang="ru-RU" sz="20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endParaRPr lang="ru-RU" sz="2000" dirty="0">
              <a:solidFill>
                <a:schemeClr val="tx1"/>
              </a:solidFill>
              <a:latin typeface="Comic Sans MS" pitchFamily="66" charset="0"/>
            </a:endParaRPr>
          </a:p>
          <a:p>
            <a:endParaRPr lang="ru-RU" sz="20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endParaRPr lang="ru-RU" sz="2000" dirty="0">
              <a:solidFill>
                <a:schemeClr val="tx1"/>
              </a:solidFill>
              <a:latin typeface="Comic Sans MS" pitchFamily="66" charset="0"/>
            </a:endParaRPr>
          </a:p>
          <a:p>
            <a:r>
              <a:rPr lang="ru-RU" sz="2800" b="1" dirty="0" smtClean="0">
                <a:solidFill>
                  <a:schemeClr val="tx1"/>
                </a:solidFill>
                <a:latin typeface="Comic Sans MS" pitchFamily="66" charset="0"/>
              </a:rPr>
              <a:t>Спасибо за просмотр!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22530" name="Picture 2" descr="http://god-2018s.com/wp-content/uploads/2017/01/biatlon2018-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9" y="2143116"/>
            <a:ext cx="5500726" cy="3665817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212</Words>
  <Application>Microsoft Office PowerPoint</Application>
  <PresentationFormat>Экран (4:3)</PresentationFormat>
  <Paragraphs>45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Проект «Биатлон и его герои»</vt:lpstr>
      <vt:lpstr>Содержание: 1. Обоснование выбора 1.1. Цель 1.2. Задачи 2. Биатлон – это… 2.1. История биатлона 3. Герои биатлона 4. Вывод 5. Ресурсы</vt:lpstr>
      <vt:lpstr>1. Обоснование выбора Я выбрала этот проект, потому что мне захотелось побольше узнать о биатлоне и самых известных людей в этом спорте. 1.1. Цель Узнать побольше о  героях биатлона и о том, как они добились своей цели. 1.2. Задачи 1. Что такое биатлон? 2. Узнать как биатлон вошёл в программу олимпийских игр. 3. Узнать о самых известных биатлонистах России.   </vt:lpstr>
      <vt:lpstr>2. Биатлон – это… Биатлон (от лат. bis — дважды и др. греч. ἆθλον — состязание, борьба) — зимний олимпийский вид спорта, сочетающий лыжную гонку со стрельбой из винтовки. C 1993 года официальные международные соревнования по биатлону, включая Кубок мира и чемпионаты мира, проходят под эгидой Международного союза биатлонистов. Прародителем биатлона считаются соревнования военных патрулей — вид спорта, правила проведения которого напоминают современную биатлонную командную гонку. На сегодняшний день существует много разновидностей биатлона, сочетающие: лыжную гонку и стрельбу из спортивного лука, гонку на снегоступах и стрельбу из винтовки (биатлон на снегоступах), гонку на охотничьих лыжах и стрельбу из охотничьей винтовки (охотничий биатлон). Среди не зимних видов биатлона выделяют летний биатлон — он сочетает бег и стрельбу (кросс-биатлон), гонку на лыжероллерах и стрельбу (лыжероллерный биатлон), и гонку на маунтин-байках (горных велосипедах) и стрельбу (биатлон на маунтин-байках). Из всех разновидностей биатлона только «классический» зимний биатлон, биатлон на снегоступах и летний биатлон курируются МСБ.  </vt:lpstr>
      <vt:lpstr>2.1. История биатлона Охота на лыжах издавна являлась частью быта многих северных народов. Однако рассматривать эту деятельность как некое подобие спортивных состязаний начали лишь с XVIII века. Первые официальные соревнования, отдалённо напоминавшие биатлон, прошли в 1767 году. Их организовали пограничники на шведско-норвежской границе. Несмотря на столь раннее зарождение, биатлон не получил распространения в других странах. Впервые на крупных международных соревнованиях состязания, напоминавшие современный биатлон, были включены в 1924 году на I зимних Олимпийских играх во французском Шамони. Назывались они «соревнования военных патрулей» (в некоторых источниках упоминаются также как «гонки военных патрулей») и проходили как демонстрационные состязания (хотя позже их участникам официально были вручены медали). В статусе демонстрационных состязаний соревнования военных патрулей позже были представлены на зимних Олимпиадах 1928, 1936 и 1948 годов, после чего их исключили из официального календаря в связи с нараставшими пацифистскими настроениями в мире по окончании Второй мировой войны. 3 августа 1948 года была создана Международная федерация современного пятиборья (фр. Union internationale de pentathlon moderne, UIPM — УИПМ), которая с 1953 года начала курировать биатлон. В 1954 году Международный олимпийский комитет признал биатлон как вид спорта. Через два года биатлон включается в официальную программу зимних Олимпийских игр.   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ФК «Биатлон и его герои»</dc:title>
  <dc:creator>User</dc:creator>
  <cp:lastModifiedBy>Irina</cp:lastModifiedBy>
  <cp:revision>15</cp:revision>
  <dcterms:created xsi:type="dcterms:W3CDTF">2018-02-02T19:58:47Z</dcterms:created>
  <dcterms:modified xsi:type="dcterms:W3CDTF">2018-12-29T00:02:32Z</dcterms:modified>
</cp:coreProperties>
</file>