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5" r:id="rId4"/>
    <p:sldId id="266" r:id="rId5"/>
    <p:sldId id="268" r:id="rId6"/>
    <p:sldId id="277" r:id="rId7"/>
    <p:sldId id="267" r:id="rId8"/>
    <p:sldId id="275" r:id="rId9"/>
    <p:sldId id="269" r:id="rId10"/>
    <p:sldId id="270" r:id="rId11"/>
    <p:sldId id="281" r:id="rId12"/>
    <p:sldId id="285" r:id="rId13"/>
    <p:sldId id="271" r:id="rId14"/>
    <p:sldId id="283" r:id="rId15"/>
    <p:sldId id="282" r:id="rId16"/>
    <p:sldId id="284"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1570497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4152333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406543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120431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822264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3443643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282040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3355232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1317510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187336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8777A9-D15E-4901-911A-6648CFD65D59}" type="datetimeFigureOut">
              <a:rPr lang="ru-RU" smtClean="0"/>
              <a:pPr/>
              <a:t>29.12.2018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2972532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777A9-D15E-4901-911A-6648CFD65D59}" type="datetimeFigureOut">
              <a:rPr lang="ru-RU" smtClean="0"/>
              <a:pPr/>
              <a:t>29.12.2018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058E1-FF57-4009-84E4-625DD459430E}" type="slidenum">
              <a:rPr lang="ru-RU" smtClean="0"/>
              <a:pPr/>
              <a:t>‹#›</a:t>
            </a:fld>
            <a:endParaRPr lang="ru-RU"/>
          </a:p>
        </p:txBody>
      </p:sp>
    </p:spTree>
    <p:extLst>
      <p:ext uri="{BB962C8B-B14F-4D97-AF65-F5344CB8AC3E}">
        <p14:creationId xmlns="" xmlns:p14="http://schemas.microsoft.com/office/powerpoint/2010/main" val="3278491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8596" y="285728"/>
            <a:ext cx="8358247" cy="62686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ctrTitle"/>
          </p:nvPr>
        </p:nvSpPr>
        <p:spPr>
          <a:xfrm>
            <a:off x="685800" y="1196753"/>
            <a:ext cx="7772400" cy="2403698"/>
          </a:xfrm>
        </p:spPr>
        <p:txBody>
          <a:bodyPr>
            <a:normAutofit/>
          </a:bodyPr>
          <a:lstStyle/>
          <a:p>
            <a:r>
              <a:rPr lang="ru-RU" dirty="0" smtClean="0">
                <a:latin typeface="Times New Roman" pitchFamily="18" charset="0"/>
                <a:cs typeface="Times New Roman" pitchFamily="18" charset="0"/>
              </a:rPr>
              <a:t>Современные подходы подготовки к обучению грамоте дошкольников</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886200"/>
            <a:ext cx="6400800" cy="2567136"/>
          </a:xfrm>
        </p:spPr>
        <p:txBody>
          <a:bodyPr>
            <a:normAutofit/>
          </a:bodyPr>
          <a:lstStyle/>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solidFill>
                <a:schemeClr val="tx1"/>
              </a:solidFill>
              <a:latin typeface="Times New Roman" pitchFamily="18" charset="0"/>
              <a:cs typeface="Times New Roman" pitchFamily="18" charset="0"/>
            </a:endParaRPr>
          </a:p>
          <a:p>
            <a:endParaRPr lang="ru-RU" sz="1600" dirty="0">
              <a:solidFill>
                <a:schemeClr val="tx1"/>
              </a:solidFill>
              <a:latin typeface="Times New Roman" pitchFamily="18" charset="0"/>
              <a:cs typeface="Times New Roman" pitchFamily="18" charset="0"/>
            </a:endParaRPr>
          </a:p>
          <a:p>
            <a:r>
              <a:rPr lang="ru-RU" sz="1600" dirty="0" smtClean="0">
                <a:solidFill>
                  <a:schemeClr val="tx1"/>
                </a:solidFill>
                <a:latin typeface="Times New Roman" pitchFamily="18" charset="0"/>
                <a:cs typeface="Times New Roman" pitchFamily="18" charset="0"/>
              </a:rPr>
              <a:t>		Подготовил:</a:t>
            </a:r>
          </a:p>
          <a:p>
            <a:r>
              <a:rPr lang="ru-RU" sz="1600" dirty="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воспитатель Петрова Т. С.</a:t>
            </a:r>
            <a:endParaRPr lang="ru-RU" sz="16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34842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a:xfrm>
            <a:off x="457200" y="188640"/>
            <a:ext cx="8229600" cy="5937523"/>
          </a:xfrm>
        </p:spPr>
        <p:txBody>
          <a:bodyPr numCol="1">
            <a:normAutofit fontScale="92500" lnSpcReduction="10000"/>
          </a:bodyPr>
          <a:lstStyle/>
          <a:p>
            <a:pPr marL="0" indent="0">
              <a:buNone/>
            </a:pPr>
            <a:r>
              <a:rPr lang="ru-RU" sz="2400" b="1" i="1" u="sng" dirty="0" smtClean="0">
                <a:latin typeface="Times New Roman" pitchFamily="18" charset="0"/>
                <a:cs typeface="Times New Roman" pitchFamily="18" charset="0"/>
              </a:rPr>
              <a:t>Дидактические игра</a:t>
            </a:r>
          </a:p>
          <a:p>
            <a:r>
              <a:rPr lang="ru-RU" sz="2200" dirty="0" smtClean="0">
                <a:latin typeface="Times New Roman" pitchFamily="18" charset="0"/>
                <a:cs typeface="Times New Roman" pitchFamily="18" charset="0"/>
              </a:rPr>
              <a:t> </a:t>
            </a:r>
            <a:r>
              <a:rPr lang="ru-RU" sz="2200" b="1" i="1" dirty="0">
                <a:latin typeface="Times New Roman" pitchFamily="18" charset="0"/>
                <a:cs typeface="Times New Roman" pitchFamily="18" charset="0"/>
              </a:rPr>
              <a:t>«Найди место звука в слове</a:t>
            </a:r>
            <a:r>
              <a:rPr lang="ru-RU" sz="2200" b="1" i="1" dirty="0" smtClean="0">
                <a:latin typeface="Times New Roman" pitchFamily="18" charset="0"/>
                <a:cs typeface="Times New Roman" pitchFamily="18" charset="0"/>
              </a:rPr>
              <a:t>»</a:t>
            </a:r>
          </a:p>
          <a:p>
            <a:pPr marL="0" indent="0">
              <a:buNone/>
            </a:pPr>
            <a:r>
              <a:rPr lang="ru-RU" sz="1800" dirty="0" smtClean="0">
                <a:latin typeface="Times New Roman" pitchFamily="18" charset="0"/>
                <a:cs typeface="Times New Roman" pitchFamily="18" charset="0"/>
              </a:rPr>
              <a:t>Цель: совершенствование </a:t>
            </a:r>
            <a:r>
              <a:rPr lang="ru-RU" sz="1800" dirty="0">
                <a:latin typeface="Times New Roman" pitchFamily="18" charset="0"/>
                <a:cs typeface="Times New Roman" pitchFamily="18" charset="0"/>
              </a:rPr>
              <a:t>навыков звукового анализа (определение места звука в слове</a:t>
            </a:r>
            <a:r>
              <a:rPr lang="ru-RU" sz="1800" dirty="0" smtClean="0">
                <a:latin typeface="Times New Roman" pitchFamily="18" charset="0"/>
                <a:cs typeface="Times New Roman" pitchFamily="18" charset="0"/>
              </a:rPr>
              <a:t>).</a:t>
            </a:r>
          </a:p>
          <a:p>
            <a:pPr marL="0" indent="0">
              <a:buNone/>
            </a:pPr>
            <a:r>
              <a:rPr lang="ru-RU" sz="1800" dirty="0" smtClean="0">
                <a:latin typeface="Times New Roman" pitchFamily="18" charset="0"/>
                <a:cs typeface="Times New Roman" pitchFamily="18" charset="0"/>
              </a:rPr>
              <a:t>Оборудование: перфокарты</a:t>
            </a:r>
            <a:r>
              <a:rPr lang="ru-RU" sz="1800" dirty="0">
                <a:latin typeface="Times New Roman" pitchFamily="18" charset="0"/>
                <a:cs typeface="Times New Roman" pitchFamily="18" charset="0"/>
              </a:rPr>
              <a:t>, на которых слева изображены предметы, а справа -схемы расположения места звука в словах, посередине —полоска для записи, фломастеры</a:t>
            </a:r>
            <a:r>
              <a:rPr lang="ru-RU" sz="1800" dirty="0" smtClean="0">
                <a:latin typeface="Times New Roman" pitchFamily="18" charset="0"/>
                <a:cs typeface="Times New Roman" pitchFamily="18" charset="0"/>
              </a:rPr>
              <a:t>.</a:t>
            </a:r>
          </a:p>
          <a:p>
            <a:pPr marL="0" indent="0">
              <a:buNone/>
            </a:pPr>
            <a:r>
              <a:rPr lang="ru-RU" sz="1800" dirty="0" smtClean="0">
                <a:latin typeface="Times New Roman" pitchFamily="18" charset="0"/>
                <a:cs typeface="Times New Roman" pitchFamily="18" charset="0"/>
              </a:rPr>
              <a:t>Ход игры: Дети </a:t>
            </a:r>
            <a:r>
              <a:rPr lang="ru-RU" sz="1800" dirty="0">
                <a:latin typeface="Times New Roman" pitchFamily="18" charset="0"/>
                <a:cs typeface="Times New Roman" pitchFamily="18" charset="0"/>
              </a:rPr>
              <a:t>определяют место звука [р] в слове (начало, середина, конец) и </a:t>
            </a:r>
            <a:r>
              <a:rPr lang="ru-RU" sz="1800" dirty="0" smtClean="0">
                <a:latin typeface="Times New Roman" pitchFamily="18" charset="0"/>
                <a:cs typeface="Times New Roman" pitchFamily="18" charset="0"/>
              </a:rPr>
              <a:t>соединяют линией с соответствующей схемой.</a:t>
            </a:r>
          </a:p>
          <a:p>
            <a:r>
              <a:rPr lang="ru-RU" sz="2200" b="1" i="1" dirty="0" smtClean="0">
                <a:latin typeface="Times New Roman" pitchFamily="18" charset="0"/>
                <a:cs typeface="Times New Roman" pitchFamily="18" charset="0"/>
              </a:rPr>
              <a:t>«Посчитай </a:t>
            </a:r>
            <a:r>
              <a:rPr lang="ru-RU" sz="2200" b="1" i="1" dirty="0">
                <a:latin typeface="Times New Roman" pitchFamily="18" charset="0"/>
                <a:cs typeface="Times New Roman" pitchFamily="18" charset="0"/>
              </a:rPr>
              <a:t>слоги</a:t>
            </a:r>
            <a:r>
              <a:rPr lang="ru-RU" sz="2200" b="1" i="1" dirty="0" smtClean="0">
                <a:latin typeface="Times New Roman" pitchFamily="18" charset="0"/>
                <a:cs typeface="Times New Roman" pitchFamily="18" charset="0"/>
              </a:rPr>
              <a:t>»</a:t>
            </a:r>
          </a:p>
          <a:p>
            <a:pPr marL="0" indent="0">
              <a:buNone/>
            </a:pPr>
            <a:r>
              <a:rPr lang="ru-RU" sz="1800" dirty="0" smtClean="0">
                <a:latin typeface="Times New Roman" pitchFamily="18" charset="0"/>
                <a:cs typeface="Times New Roman" pitchFamily="18" charset="0"/>
              </a:rPr>
              <a:t>Цель: совершенствование    </a:t>
            </a:r>
            <a:r>
              <a:rPr lang="ru-RU" sz="1800" dirty="0">
                <a:latin typeface="Times New Roman" pitchFamily="18" charset="0"/>
                <a:cs typeface="Times New Roman" pitchFamily="18" charset="0"/>
              </a:rPr>
              <a:t>навыков    слогового    анализа. </a:t>
            </a:r>
          </a:p>
          <a:p>
            <a:pPr marL="0" indent="0">
              <a:buNone/>
            </a:pPr>
            <a:r>
              <a:rPr lang="ru-RU" sz="1800" dirty="0" smtClean="0">
                <a:latin typeface="Times New Roman" pitchFamily="18" charset="0"/>
                <a:cs typeface="Times New Roman" pitchFamily="18" charset="0"/>
              </a:rPr>
              <a:t>Оборудование: перфокарты</a:t>
            </a:r>
            <a:r>
              <a:rPr lang="ru-RU" sz="1800" dirty="0">
                <a:latin typeface="Times New Roman" pitchFamily="18" charset="0"/>
                <a:cs typeface="Times New Roman" pitchFamily="18" charset="0"/>
              </a:rPr>
              <a:t>, на которых слева изображены предметы, а справа -цифры, посередине —полоска для записи, фломастеры</a:t>
            </a:r>
            <a:r>
              <a:rPr lang="ru-RU" sz="1800" dirty="0" smtClean="0">
                <a:latin typeface="Times New Roman" pitchFamily="18" charset="0"/>
                <a:cs typeface="Times New Roman" pitchFamily="18" charset="0"/>
              </a:rPr>
              <a:t>.</a:t>
            </a:r>
          </a:p>
          <a:p>
            <a:pPr marL="0" indent="0">
              <a:buNone/>
            </a:pPr>
            <a:r>
              <a:rPr lang="ru-RU" sz="1800" dirty="0" smtClean="0">
                <a:latin typeface="Times New Roman" pitchFamily="18" charset="0"/>
                <a:cs typeface="Times New Roman" pitchFamily="18" charset="0"/>
              </a:rPr>
              <a:t>Ход </a:t>
            </a:r>
            <a:r>
              <a:rPr lang="ru-RU" sz="1800" dirty="0">
                <a:latin typeface="Times New Roman" pitchFamily="18" charset="0"/>
                <a:cs typeface="Times New Roman" pitchFamily="18" charset="0"/>
              </a:rPr>
              <a:t>игры</a:t>
            </a:r>
            <a:r>
              <a:rPr lang="ru-RU" sz="1800" dirty="0" smtClean="0">
                <a:latin typeface="Times New Roman" pitchFamily="18" charset="0"/>
                <a:cs typeface="Times New Roman" pitchFamily="18" charset="0"/>
              </a:rPr>
              <a:t>. Дети </a:t>
            </a:r>
            <a:r>
              <a:rPr lang="ru-RU" sz="1800" dirty="0">
                <a:latin typeface="Times New Roman" pitchFamily="18" charset="0"/>
                <a:cs typeface="Times New Roman" pitchFamily="18" charset="0"/>
              </a:rPr>
              <a:t>делят названия предметов на слоги и соединяют линией с цифрой, </a:t>
            </a:r>
            <a:r>
              <a:rPr lang="ru-RU" sz="1800" dirty="0" smtClean="0">
                <a:latin typeface="Times New Roman" pitchFamily="18" charset="0"/>
                <a:cs typeface="Times New Roman" pitchFamily="18" charset="0"/>
              </a:rPr>
              <a:t>которое обозначает количество слогов в слове.</a:t>
            </a:r>
          </a:p>
          <a:p>
            <a:r>
              <a:rPr lang="ru-RU" sz="2200" b="1" i="1" dirty="0">
                <a:latin typeface="Times New Roman" pitchFamily="18" charset="0"/>
                <a:cs typeface="Times New Roman" pitchFamily="18" charset="0"/>
              </a:rPr>
              <a:t>«Найди </a:t>
            </a:r>
            <a:r>
              <a:rPr lang="ru-RU" sz="2200" b="1" i="1" dirty="0" smtClean="0">
                <a:latin typeface="Times New Roman" pitchFamily="18" charset="0"/>
                <a:cs typeface="Times New Roman" pitchFamily="18" charset="0"/>
              </a:rPr>
              <a:t>звук»</a:t>
            </a:r>
          </a:p>
          <a:p>
            <a:pPr marL="0" indent="0">
              <a:buNone/>
            </a:pPr>
            <a:r>
              <a:rPr lang="ru-RU" sz="1800" dirty="0" smtClean="0">
                <a:latin typeface="Times New Roman" pitchFamily="18" charset="0"/>
                <a:cs typeface="Times New Roman" pitchFamily="18" charset="0"/>
              </a:rPr>
              <a:t>Цель: развивать </a:t>
            </a:r>
            <a:r>
              <a:rPr lang="ru-RU" sz="1800" dirty="0">
                <a:latin typeface="Times New Roman" pitchFamily="18" charset="0"/>
                <a:cs typeface="Times New Roman" pitchFamily="18" charset="0"/>
              </a:rPr>
              <a:t>слух, внимание и научить восприятию отдельных звуков в словах. Взрослый  называет  звук</a:t>
            </a:r>
            <a:r>
              <a:rPr lang="ru-RU" sz="1800" dirty="0" smtClean="0">
                <a:latin typeface="Times New Roman" pitchFamily="18" charset="0"/>
                <a:cs typeface="Times New Roman" pitchFamily="18" charset="0"/>
              </a:rPr>
              <a:t>, а  </a:t>
            </a:r>
            <a:r>
              <a:rPr lang="ru-RU" sz="1800" dirty="0">
                <a:latin typeface="Times New Roman" pitchFamily="18" charset="0"/>
                <a:cs typeface="Times New Roman" pitchFamily="18" charset="0"/>
              </a:rPr>
              <a:t>потом  слова, в  которых  этот  звук  будет находиться в начале слова, в середине и в конце. Заранее оговорит, что, например, если этот звук вначале слова, ребенок должен поднять руки вверх, если в середине –похлопать в ладоши, если в конце –похлопать </a:t>
            </a:r>
            <a:r>
              <a:rPr lang="ru-RU" sz="1800" dirty="0" smtClean="0">
                <a:latin typeface="Times New Roman" pitchFamily="18" charset="0"/>
                <a:cs typeface="Times New Roman" pitchFamily="18" charset="0"/>
              </a:rPr>
              <a:t>по коленкам.</a:t>
            </a:r>
            <a:endParaRPr lang="ru-RU" sz="1800" dirty="0">
              <a:latin typeface="Times New Roman" pitchFamily="18" charset="0"/>
              <a:cs typeface="Times New Roman" pitchFamily="18" charset="0"/>
            </a:endParaRPr>
          </a:p>
        </p:txBody>
      </p:sp>
    </p:spTree>
    <p:extLst>
      <p:ext uri="{BB962C8B-B14F-4D97-AF65-F5344CB8AC3E}">
        <p14:creationId xmlns="" xmlns:p14="http://schemas.microsoft.com/office/powerpoint/2010/main" val="694938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850106"/>
          </a:xfrm>
        </p:spPr>
        <p:txBody>
          <a:bodyPr>
            <a:normAutofit/>
          </a:bodyPr>
          <a:lstStyle/>
          <a:p>
            <a:pPr algn="l"/>
            <a:r>
              <a:rPr lang="ru-RU" sz="2800" dirty="0" smtClean="0">
                <a:latin typeface="Times New Roman" pitchFamily="18" charset="0"/>
                <a:cs typeface="Times New Roman" pitchFamily="18" charset="0"/>
              </a:rPr>
              <a:t> </a:t>
            </a:r>
            <a:r>
              <a:rPr lang="ru-RU" sz="2400" b="1" i="1" u="sng" dirty="0" smtClean="0">
                <a:latin typeface="Times New Roman" pitchFamily="18" charset="0"/>
                <a:cs typeface="Times New Roman" pitchFamily="18" charset="0"/>
              </a:rPr>
              <a:t>Штриховка и обводка</a:t>
            </a:r>
            <a:endParaRPr lang="ru-RU" sz="2400" b="1" i="1" u="sng" dirty="0">
              <a:latin typeface="Times New Roman" pitchFamily="18" charset="0"/>
              <a:cs typeface="Times New Roman" pitchFamily="18" charset="0"/>
            </a:endParaRPr>
          </a:p>
        </p:txBody>
      </p:sp>
      <p:sp>
        <p:nvSpPr>
          <p:cNvPr id="5" name="Объект 4"/>
          <p:cNvSpPr>
            <a:spLocks noGrp="1"/>
          </p:cNvSpPr>
          <p:nvPr>
            <p:ph idx="1"/>
          </p:nvPr>
        </p:nvSpPr>
        <p:spPr>
          <a:xfrm>
            <a:off x="457200" y="1052736"/>
            <a:ext cx="8229600" cy="5073427"/>
          </a:xfrm>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48185" y="1124744"/>
            <a:ext cx="4223815" cy="424847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716016" y="2276872"/>
            <a:ext cx="4153644" cy="42767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658039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20" y="750422"/>
            <a:ext cx="3883025" cy="27066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372200" y="3284984"/>
            <a:ext cx="2500313" cy="33353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extBox 1"/>
          <p:cNvSpPr txBox="1"/>
          <p:nvPr/>
        </p:nvSpPr>
        <p:spPr>
          <a:xfrm>
            <a:off x="301016" y="188640"/>
            <a:ext cx="1936684" cy="369332"/>
          </a:xfrm>
          <a:prstGeom prst="rect">
            <a:avLst/>
          </a:prstGeom>
          <a:noFill/>
        </p:spPr>
        <p:txBody>
          <a:bodyPr wrap="none" rtlCol="0">
            <a:spAutoFit/>
          </a:bodyPr>
          <a:lstStyle/>
          <a:p>
            <a:r>
              <a:rPr lang="ru-RU" b="1" i="1" dirty="0" smtClean="0">
                <a:solidFill>
                  <a:schemeClr val="tx2">
                    <a:lumMod val="75000"/>
                  </a:schemeClr>
                </a:solidFill>
              </a:rPr>
              <a:t>Разрезные буквы</a:t>
            </a:r>
            <a:endParaRPr lang="ru-RU" b="1" i="1" dirty="0">
              <a:solidFill>
                <a:schemeClr val="tx2">
                  <a:lumMod val="75000"/>
                </a:schemeClr>
              </a:solidFill>
            </a:endParaRPr>
          </a:p>
        </p:txBody>
      </p:sp>
      <p:sp>
        <p:nvSpPr>
          <p:cNvPr id="3" name="TextBox 2"/>
          <p:cNvSpPr txBox="1"/>
          <p:nvPr/>
        </p:nvSpPr>
        <p:spPr>
          <a:xfrm>
            <a:off x="6372200" y="2780928"/>
            <a:ext cx="2447593" cy="646331"/>
          </a:xfrm>
          <a:prstGeom prst="rect">
            <a:avLst/>
          </a:prstGeom>
          <a:noFill/>
        </p:spPr>
        <p:txBody>
          <a:bodyPr wrap="none" rtlCol="0">
            <a:spAutoFit/>
          </a:bodyPr>
          <a:lstStyle/>
          <a:p>
            <a:r>
              <a:rPr lang="ru-RU" b="1" i="1" dirty="0" smtClean="0">
                <a:solidFill>
                  <a:schemeClr val="tx2">
                    <a:lumMod val="75000"/>
                  </a:schemeClr>
                </a:solidFill>
              </a:rPr>
              <a:t>Определение первого </a:t>
            </a:r>
          </a:p>
          <a:p>
            <a:r>
              <a:rPr lang="ru-RU" b="1" i="1" dirty="0" smtClean="0">
                <a:solidFill>
                  <a:schemeClr val="tx2">
                    <a:lumMod val="75000"/>
                  </a:schemeClr>
                </a:solidFill>
              </a:rPr>
              <a:t>звука в слове</a:t>
            </a:r>
            <a:endParaRPr lang="ru-RU" b="1" i="1" dirty="0">
              <a:solidFill>
                <a:schemeClr val="tx2">
                  <a:lumMod val="75000"/>
                </a:schemeClr>
              </a:solidFill>
            </a:endParaRPr>
          </a:p>
        </p:txBody>
      </p:sp>
    </p:spTree>
    <p:extLst>
      <p:ext uri="{BB962C8B-B14F-4D97-AF65-F5344CB8AC3E}">
        <p14:creationId xmlns="" xmlns:p14="http://schemas.microsoft.com/office/powerpoint/2010/main" val="2338234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16632"/>
            <a:ext cx="8229600" cy="576064"/>
          </a:xfrm>
        </p:spPr>
        <p:txBody>
          <a:bodyPr>
            <a:normAutofit/>
          </a:bodyPr>
          <a:lstStyle/>
          <a:p>
            <a:pPr algn="l"/>
            <a:r>
              <a:rPr lang="ru-RU" sz="2400" b="1" i="1" u="sng" dirty="0" smtClean="0">
                <a:latin typeface="Times New Roman" pitchFamily="18" charset="0"/>
                <a:cs typeface="Times New Roman" pitchFamily="18" charset="0"/>
              </a:rPr>
              <a:t>Дети от 6 до 7 лет </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a:xfrm>
            <a:off x="457200" y="692696"/>
            <a:ext cx="8229600" cy="6048672"/>
          </a:xfrm>
        </p:spPr>
        <p:txBody>
          <a:bodyPr>
            <a:normAutofit fontScale="25000" lnSpcReduction="20000"/>
          </a:bodyPr>
          <a:lstStyle/>
          <a:p>
            <a:pPr marL="0" indent="0">
              <a:lnSpc>
                <a:spcPct val="120000"/>
              </a:lnSpc>
              <a:buNone/>
            </a:pPr>
            <a:r>
              <a:rPr lang="ru-RU" sz="5600" dirty="0" smtClean="0">
                <a:latin typeface="Times New Roman" pitchFamily="18" charset="0"/>
                <a:cs typeface="Times New Roman" pitchFamily="18" charset="0"/>
              </a:rPr>
              <a:t>Если дети с 3 до 5 лет осваивали звуковую сторону речи, то с 6 лет они с большим интересом уже могут заниматься знаковой стороной речи, то есть учиться читать. Но чтение не рождается автоматически на знании алфавита. Показывая ребенку буквы, следует знать и соблюдать определенные правила и принципы.</a:t>
            </a:r>
          </a:p>
          <a:p>
            <a:pPr marL="0" indent="0">
              <a:lnSpc>
                <a:spcPct val="120000"/>
              </a:lnSpc>
              <a:buNone/>
            </a:pPr>
            <a:r>
              <a:rPr lang="ru-RU" sz="5600" dirty="0" smtClean="0">
                <a:latin typeface="Times New Roman" pitchFamily="18" charset="0"/>
                <a:cs typeface="Times New Roman" pitchFamily="18" charset="0"/>
              </a:rPr>
              <a:t>Опознание буквы в ее связи со звуком</a:t>
            </a:r>
          </a:p>
          <a:p>
            <a:pPr marL="0" indent="0">
              <a:lnSpc>
                <a:spcPct val="120000"/>
              </a:lnSpc>
              <a:buNone/>
            </a:pPr>
            <a:r>
              <a:rPr lang="ru-RU" sz="5600" dirty="0" smtClean="0">
                <a:latin typeface="Times New Roman" pitchFamily="18" charset="0"/>
                <a:cs typeface="Times New Roman" pitchFamily="18" charset="0"/>
              </a:rPr>
              <a:t>Слияние нескольких букв в слог.</a:t>
            </a:r>
          </a:p>
          <a:p>
            <a:pPr marL="0" indent="0">
              <a:lnSpc>
                <a:spcPct val="120000"/>
              </a:lnSpc>
              <a:buNone/>
            </a:pPr>
            <a:r>
              <a:rPr lang="ru-RU" sz="5600" dirty="0" smtClean="0">
                <a:latin typeface="Times New Roman" pitchFamily="18" charset="0"/>
                <a:cs typeface="Times New Roman" pitchFamily="18" charset="0"/>
              </a:rPr>
              <a:t>Слияние нескольких слогов в слово.</a:t>
            </a:r>
          </a:p>
          <a:p>
            <a:pPr marL="0" indent="0">
              <a:lnSpc>
                <a:spcPct val="120000"/>
              </a:lnSpc>
              <a:buNone/>
            </a:pPr>
            <a:r>
              <a:rPr lang="ru-RU" sz="5600" dirty="0" smtClean="0">
                <a:latin typeface="Times New Roman" pitchFamily="18" charset="0"/>
                <a:cs typeface="Times New Roman" pitchFamily="18" charset="0"/>
              </a:rPr>
              <a:t>Объединение нескольких слов в законченную фразу.</a:t>
            </a:r>
          </a:p>
          <a:p>
            <a:pPr marL="0" indent="0">
              <a:lnSpc>
                <a:spcPct val="120000"/>
              </a:lnSpc>
              <a:buNone/>
            </a:pPr>
            <a:r>
              <a:rPr lang="ru-RU" sz="5600" dirty="0" smtClean="0">
                <a:latin typeface="Times New Roman" pitchFamily="18" charset="0"/>
                <a:cs typeface="Times New Roman" pitchFamily="18" charset="0"/>
              </a:rPr>
              <a:t>Работу по обучению грамоте детей дошкольного возраста необходимо вести по трем направлениям:</a:t>
            </a:r>
          </a:p>
          <a:p>
            <a:pPr marL="0" indent="0">
              <a:lnSpc>
                <a:spcPct val="120000"/>
              </a:lnSpc>
              <a:buNone/>
            </a:pPr>
            <a:r>
              <a:rPr lang="ru-RU" sz="5600" dirty="0" smtClean="0">
                <a:latin typeface="Times New Roman" pitchFamily="18" charset="0"/>
                <a:cs typeface="Times New Roman" pitchFamily="18" charset="0"/>
              </a:rPr>
              <a:t>Продолжать развитие звуковой стороны речи, то есть продолжать развивать у детей навыки звукового анализа и синтеза.</a:t>
            </a:r>
          </a:p>
          <a:p>
            <a:pPr marL="0" indent="0">
              <a:lnSpc>
                <a:spcPct val="120000"/>
              </a:lnSpc>
              <a:buNone/>
            </a:pPr>
            <a:r>
              <a:rPr lang="ru-RU" sz="5600" dirty="0" smtClean="0">
                <a:latin typeface="Times New Roman" pitchFamily="18" charset="0"/>
                <a:cs typeface="Times New Roman" pitchFamily="18" charset="0"/>
              </a:rPr>
              <a:t>Знакомить детей со знаковой системой языка (буквами).</a:t>
            </a:r>
          </a:p>
          <a:p>
            <a:pPr marL="0" indent="0">
              <a:lnSpc>
                <a:spcPct val="120000"/>
              </a:lnSpc>
              <a:buNone/>
            </a:pPr>
            <a:r>
              <a:rPr lang="ru-RU" sz="5600" dirty="0" smtClean="0">
                <a:latin typeface="Times New Roman" pitchFamily="18" charset="0"/>
                <a:cs typeface="Times New Roman" pitchFamily="18" charset="0"/>
              </a:rPr>
              <a:t>Вести подготовку руки дошкольника к письму. (К упражнениям по обводке, штриховке и т. п. добавляется «письмо» печатных букв, конструирование букв из отдельных элементов, изображение письменных букв по точкам и т. д. Обучение письму в полном объеме – только в школе).</a:t>
            </a:r>
          </a:p>
          <a:p>
            <a:pPr marL="0" indent="0">
              <a:lnSpc>
                <a:spcPct val="120000"/>
              </a:lnSpc>
              <a:buNone/>
            </a:pPr>
            <a:r>
              <a:rPr lang="ru-RU" sz="5600" dirty="0" smtClean="0">
                <a:latin typeface="Times New Roman" pitchFamily="18" charset="0"/>
                <a:cs typeface="Times New Roman" pitchFamily="18" charset="0"/>
              </a:rPr>
              <a:t>Весь материал для чтения и «письма» на начальных периодах обучения грамоте необходимо подбирать таким образом, чтобы его написание полностью совпадало с произношением. Учить читать сначала прямые и обратные слоги, затем трехбуквенные односложные (СОК, СУК) слова. Затем можно учить читать двусложные (УСЫ, ОСЫ, УХА; САНИ, КОСЫ и т. д.) слова, потом трехсложные (МАЛИНА) слова, а затем слова с двумя рядом стоящими согласными (СТУК, САНКИ, ВОЛК и т. д.).</a:t>
            </a:r>
          </a:p>
          <a:p>
            <a:pPr marL="0" indent="0">
              <a:lnSpc>
                <a:spcPct val="120000"/>
              </a:lnSpc>
              <a:buNone/>
            </a:pPr>
            <a:r>
              <a:rPr lang="ru-RU" sz="5600" dirty="0" smtClean="0">
                <a:latin typeface="Times New Roman" pitchFamily="18" charset="0"/>
                <a:cs typeface="Times New Roman" pitchFamily="18" charset="0"/>
              </a:rPr>
              <a:t>Необходима работа с индивидуальными разрезными азбуками, так как процесс обучения идет более эффективно, если ребенок «пропускает» буквы и слоги через пальцы. При этом взрослый сам разрезает и дает ребенку буквы и слоги к каждому занятию в нужной последовательности, но ни в коем случае не все сразу.</a:t>
            </a:r>
          </a:p>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423523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706090"/>
          </a:xfrm>
        </p:spPr>
        <p:txBody>
          <a:bodyPr>
            <a:normAutofit/>
          </a:bodyPr>
          <a:lstStyle/>
          <a:p>
            <a:pPr algn="l"/>
            <a:r>
              <a:rPr lang="ru-RU" sz="2800" dirty="0" smtClean="0">
                <a:latin typeface="Times New Roman" pitchFamily="18" charset="0"/>
                <a:cs typeface="Times New Roman" pitchFamily="18" charset="0"/>
              </a:rPr>
              <a:t> </a:t>
            </a:r>
            <a:r>
              <a:rPr lang="ru-RU" sz="2400" b="1" i="1" u="sng" dirty="0" smtClean="0">
                <a:latin typeface="Times New Roman" pitchFamily="18" charset="0"/>
                <a:cs typeface="Times New Roman" pitchFamily="18" charset="0"/>
              </a:rPr>
              <a:t>Дидактические игры</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a:xfrm>
            <a:off x="457200" y="980728"/>
            <a:ext cx="8229600" cy="5145435"/>
          </a:xfrm>
        </p:spPr>
        <p:txBody>
          <a:bodyPr>
            <a:normAutofit fontScale="55000" lnSpcReduction="20000"/>
          </a:bodyPr>
          <a:lstStyle/>
          <a:p>
            <a:r>
              <a:rPr lang="ru-RU" sz="2800" b="1" i="1" dirty="0">
                <a:latin typeface="Times New Roman" pitchFamily="18" charset="0"/>
                <a:cs typeface="Times New Roman" pitchFamily="18" charset="0"/>
              </a:rPr>
              <a:t>«Корова и слово</a:t>
            </a:r>
            <a:r>
              <a:rPr lang="ru-RU" sz="2800" b="1" i="1" dirty="0" smtClean="0">
                <a:latin typeface="Times New Roman" pitchFamily="18" charset="0"/>
                <a:cs typeface="Times New Roman" pitchFamily="18" charset="0"/>
              </a:rPr>
              <a:t>»</a:t>
            </a:r>
          </a:p>
          <a:p>
            <a:pPr marL="0" indent="0">
              <a:buNone/>
            </a:pPr>
            <a:r>
              <a:rPr lang="ru-RU" sz="2800" dirty="0" smtClean="0">
                <a:latin typeface="Times New Roman" pitchFamily="18" charset="0"/>
                <a:cs typeface="Times New Roman" pitchFamily="18" charset="0"/>
              </a:rPr>
              <a:t>Цель: развивать </a:t>
            </a:r>
            <a:r>
              <a:rPr lang="ru-RU" sz="2800" dirty="0">
                <a:latin typeface="Times New Roman" pitchFamily="18" charset="0"/>
                <a:cs typeface="Times New Roman" pitchFamily="18" charset="0"/>
              </a:rPr>
              <a:t>фонематический слух, реакцию</a:t>
            </a:r>
            <a:r>
              <a:rPr lang="ru-RU" sz="2800" dirty="0" smtClean="0">
                <a:latin typeface="Times New Roman" pitchFamily="18" charset="0"/>
                <a:cs typeface="Times New Roman" pitchFamily="18" charset="0"/>
              </a:rPr>
              <a:t>.</a:t>
            </a:r>
          </a:p>
          <a:p>
            <a:pPr marL="0" indent="0">
              <a:buNone/>
            </a:pPr>
            <a:r>
              <a:rPr lang="ru-RU" sz="2800" dirty="0" smtClean="0">
                <a:latin typeface="Times New Roman" pitchFamily="18" charset="0"/>
                <a:cs typeface="Times New Roman" pitchFamily="18" charset="0"/>
              </a:rPr>
              <a:t>Ход: Дети </a:t>
            </a:r>
            <a:r>
              <a:rPr lang="ru-RU" sz="2800" dirty="0">
                <a:latin typeface="Times New Roman" pitchFamily="18" charset="0"/>
                <a:cs typeface="Times New Roman" pitchFamily="18" charset="0"/>
              </a:rPr>
              <a:t>усаживаются на стульчики в круг так, чтобы правая рука ребенка лежала ладошкой вниз на ладони левой руки соседа справа, а левая располагалась под правой  ладонью  соседа  слева.  Игра  идет  по  часовой  стрелке.  Первый  игрок произносит одно слово стихотворения, одновременно хлопая правой ладошкой по руке соседа справа, затем тот произносит следующее слово, хлопая по ладони соседа и т.д. Стихотворение следующее: «Летела корова, сказала слово.  Какое слово сказала корова?» Ребенок, на котором </a:t>
            </a:r>
            <a:r>
              <a:rPr lang="ru-RU" sz="2800" dirty="0" smtClean="0">
                <a:latin typeface="Times New Roman" pitchFamily="18" charset="0"/>
                <a:cs typeface="Times New Roman" pitchFamily="18" charset="0"/>
              </a:rPr>
              <a:t>остановилось стихотворение</a:t>
            </a:r>
            <a:r>
              <a:rPr lang="ru-RU" sz="2800" dirty="0">
                <a:latin typeface="Times New Roman" pitchFamily="18" charset="0"/>
                <a:cs typeface="Times New Roman" pitchFamily="18" charset="0"/>
              </a:rPr>
              <a:t>, должен произнести любое слово, например «стена». Теперь игроки хлопают, произнося услышанное  слово  по  буквам:  «с-т-е-н-а».  Задача  последнего  игрока –успеть убрать руку, чтобы по ней не хлопнули на последний звук –в данном </a:t>
            </a:r>
            <a:r>
              <a:rPr lang="ru-RU" sz="2800" dirty="0" smtClean="0">
                <a:latin typeface="Times New Roman" pitchFamily="18" charset="0"/>
                <a:cs typeface="Times New Roman" pitchFamily="18" charset="0"/>
              </a:rPr>
              <a:t>случае «</a:t>
            </a:r>
            <a:r>
              <a:rPr lang="ru-RU" sz="2800" dirty="0">
                <a:latin typeface="Times New Roman" pitchFamily="18" charset="0"/>
                <a:cs typeface="Times New Roman" pitchFamily="18" charset="0"/>
              </a:rPr>
              <a:t>а». Кто зазевался –выбывает из игры</a:t>
            </a:r>
            <a:r>
              <a:rPr lang="ru-RU" sz="2800" dirty="0" smtClean="0">
                <a:latin typeface="Times New Roman" pitchFamily="18" charset="0"/>
                <a:cs typeface="Times New Roman" pitchFamily="18" charset="0"/>
              </a:rPr>
              <a:t>. В </a:t>
            </a:r>
            <a:r>
              <a:rPr lang="ru-RU" sz="2800" dirty="0">
                <a:latin typeface="Times New Roman" pitchFamily="18" charset="0"/>
                <a:cs typeface="Times New Roman" pitchFamily="18" charset="0"/>
              </a:rPr>
              <a:t>эту игру можно играть с группой от 3 человек</a:t>
            </a:r>
            <a:r>
              <a:rPr lang="ru-RU" sz="2800" dirty="0" smtClean="0">
                <a:latin typeface="Times New Roman" pitchFamily="18" charset="0"/>
                <a:cs typeface="Times New Roman" pitchFamily="18" charset="0"/>
              </a:rPr>
              <a:t>. </a:t>
            </a:r>
          </a:p>
          <a:p>
            <a:r>
              <a:rPr lang="ru-RU" sz="2800" b="1" i="1" dirty="0" smtClean="0">
                <a:latin typeface="Times New Roman" pitchFamily="18" charset="0"/>
                <a:cs typeface="Times New Roman" pitchFamily="18" charset="0"/>
              </a:rPr>
              <a:t>«</a:t>
            </a:r>
            <a:r>
              <a:rPr lang="ru-RU" sz="2800" b="1" i="1" dirty="0">
                <a:latin typeface="Times New Roman" pitchFamily="18" charset="0"/>
                <a:cs typeface="Times New Roman" pitchFamily="18" charset="0"/>
              </a:rPr>
              <a:t>Продолжи слово</a:t>
            </a:r>
            <a:r>
              <a:rPr lang="ru-RU" sz="2800" b="1" i="1" dirty="0" smtClean="0">
                <a:latin typeface="Times New Roman" pitchFamily="18" charset="0"/>
                <a:cs typeface="Times New Roman" pitchFamily="18" charset="0"/>
              </a:rPr>
              <a:t>»</a:t>
            </a:r>
          </a:p>
          <a:p>
            <a:pPr marL="0" indent="0">
              <a:buNone/>
            </a:pPr>
            <a:r>
              <a:rPr lang="ru-RU" sz="2800" dirty="0" smtClean="0">
                <a:latin typeface="Times New Roman" pitchFamily="18" charset="0"/>
                <a:cs typeface="Times New Roman" pitchFamily="18" charset="0"/>
              </a:rPr>
              <a:t>Цель: развить </a:t>
            </a:r>
            <a:r>
              <a:rPr lang="ru-RU" sz="2800" dirty="0">
                <a:latin typeface="Times New Roman" pitchFamily="18" charset="0"/>
                <a:cs typeface="Times New Roman" pitchFamily="18" charset="0"/>
              </a:rPr>
              <a:t>речь, </a:t>
            </a:r>
            <a:r>
              <a:rPr lang="ru-RU" sz="2800" dirty="0" err="1">
                <a:latin typeface="Times New Roman" pitchFamily="18" charset="0"/>
                <a:cs typeface="Times New Roman" pitchFamily="18" charset="0"/>
              </a:rPr>
              <a:t>звуко</a:t>
            </a:r>
            <a:r>
              <a:rPr lang="ru-RU" sz="2800" dirty="0">
                <a:latin typeface="Times New Roman" pitchFamily="18" charset="0"/>
                <a:cs typeface="Times New Roman" pitchFamily="18" charset="0"/>
              </a:rPr>
              <a:t>-буквенный анализ, </a:t>
            </a:r>
            <a:r>
              <a:rPr lang="ru-RU" sz="2800" dirty="0" smtClean="0">
                <a:latin typeface="Times New Roman" pitchFamily="18" charset="0"/>
                <a:cs typeface="Times New Roman" pitchFamily="18" charset="0"/>
              </a:rPr>
              <a:t>сообразительность</a:t>
            </a:r>
            <a:r>
              <a:rPr lang="ru-RU" sz="2800" dirty="0">
                <a:latin typeface="Times New Roman" pitchFamily="18" charset="0"/>
                <a:cs typeface="Times New Roman" pitchFamily="18" charset="0"/>
              </a:rPr>
              <a:t>, реакцию, пополнить словарный запас</a:t>
            </a:r>
            <a:r>
              <a:rPr lang="ru-RU" sz="2800" dirty="0" smtClean="0">
                <a:latin typeface="Times New Roman" pitchFamily="18" charset="0"/>
                <a:cs typeface="Times New Roman" pitchFamily="18" charset="0"/>
              </a:rPr>
              <a:t>.</a:t>
            </a:r>
          </a:p>
          <a:p>
            <a:pPr marL="0" indent="0">
              <a:buNone/>
            </a:pPr>
            <a:r>
              <a:rPr lang="ru-RU" sz="2800" dirty="0" smtClean="0">
                <a:latin typeface="Times New Roman" pitchFamily="18" charset="0"/>
                <a:cs typeface="Times New Roman" pitchFamily="18" charset="0"/>
              </a:rPr>
              <a:t>Ход: </a:t>
            </a:r>
            <a:r>
              <a:rPr lang="ru-RU" sz="2800" dirty="0">
                <a:latin typeface="Times New Roman" pitchFamily="18" charset="0"/>
                <a:cs typeface="Times New Roman" pitchFamily="18" charset="0"/>
              </a:rPr>
              <a:t>Дети делятся на две команды, которые встают друг против друга. Игрок первой команды, стоящий первым слева, берет мяч, называет любой слог и кидает мяч первому игроку второй команды. Тот должен назвать свой слог или несколько </a:t>
            </a:r>
            <a:r>
              <a:rPr lang="ru-RU" sz="2800" dirty="0" smtClean="0">
                <a:latin typeface="Times New Roman" pitchFamily="18" charset="0"/>
                <a:cs typeface="Times New Roman" pitchFamily="18" charset="0"/>
              </a:rPr>
              <a:t>слогов </a:t>
            </a:r>
            <a:r>
              <a:rPr lang="ru-RU" sz="2800" dirty="0">
                <a:latin typeface="Times New Roman" pitchFamily="18" charset="0"/>
                <a:cs typeface="Times New Roman" pitchFamily="18" charset="0"/>
              </a:rPr>
              <a:t>так, чтобы вместе с первым слогом они составили </a:t>
            </a:r>
            <a:r>
              <a:rPr lang="ru-RU" sz="2800" dirty="0" smtClean="0">
                <a:latin typeface="Times New Roman" pitchFamily="18" charset="0"/>
                <a:cs typeface="Times New Roman" pitchFamily="18" charset="0"/>
              </a:rPr>
              <a:t>целое слово</a:t>
            </a:r>
            <a:r>
              <a:rPr lang="ru-RU" sz="2800" dirty="0">
                <a:latin typeface="Times New Roman" pitchFamily="18" charset="0"/>
                <a:cs typeface="Times New Roman" pitchFamily="18" charset="0"/>
              </a:rPr>
              <a:t>, затем назвать свой слог, бросая мяч второму игроку первой команды и т.д. Например, если первый игрок назвал слог НО, второй может сказать РА (чтобы получилось слово «нора») и назвать свой слог, допустим, тоже РА. Тогда третий ребенок, получивший мяч, может продолжить, сказав «кета», и начать новое слово. Тот, кто допустил ошибку, выбывает из </a:t>
            </a:r>
            <a:r>
              <a:rPr lang="ru-RU" sz="2800" dirty="0" smtClean="0">
                <a:latin typeface="Times New Roman" pitchFamily="18" charset="0"/>
                <a:cs typeface="Times New Roman" pitchFamily="18" charset="0"/>
              </a:rPr>
              <a:t>игры.</a:t>
            </a: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1276418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30715" y="597052"/>
            <a:ext cx="3312368" cy="28319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extBox 1"/>
          <p:cNvSpPr txBox="1"/>
          <p:nvPr/>
        </p:nvSpPr>
        <p:spPr>
          <a:xfrm>
            <a:off x="524026" y="-63480"/>
            <a:ext cx="2911374" cy="646331"/>
          </a:xfrm>
          <a:prstGeom prst="rect">
            <a:avLst/>
          </a:prstGeom>
          <a:noFill/>
        </p:spPr>
        <p:txBody>
          <a:bodyPr wrap="none" rtlCol="0">
            <a:spAutoFit/>
          </a:bodyPr>
          <a:lstStyle/>
          <a:p>
            <a:r>
              <a:rPr lang="ru-RU" b="1" i="1" dirty="0" smtClean="0">
                <a:solidFill>
                  <a:schemeClr val="tx2">
                    <a:lumMod val="75000"/>
                  </a:schemeClr>
                </a:solidFill>
              </a:rPr>
              <a:t>Конструирование букв </a:t>
            </a:r>
          </a:p>
          <a:p>
            <a:r>
              <a:rPr lang="ru-RU" b="1" i="1" dirty="0" smtClean="0">
                <a:solidFill>
                  <a:schemeClr val="tx2">
                    <a:lumMod val="75000"/>
                  </a:schemeClr>
                </a:solidFill>
              </a:rPr>
              <a:t>из различных материалов</a:t>
            </a:r>
            <a:endParaRPr lang="ru-RU" b="1" i="1" dirty="0">
              <a:solidFill>
                <a:schemeClr val="tx2">
                  <a:lumMod val="75000"/>
                </a:schemeClr>
              </a:solidFill>
            </a:endParaRPr>
          </a:p>
        </p:txBody>
      </p:sp>
      <p:pic>
        <p:nvPicPr>
          <p:cNvPr id="3" name="Рисунок 2"/>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5364088" y="274257"/>
            <a:ext cx="3471350" cy="27407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7049381" y="2492896"/>
            <a:ext cx="1721946" cy="369332"/>
          </a:xfrm>
          <a:prstGeom prst="rect">
            <a:avLst/>
          </a:prstGeom>
          <a:noFill/>
        </p:spPr>
        <p:txBody>
          <a:bodyPr wrap="none" rtlCol="0">
            <a:spAutoFit/>
          </a:bodyPr>
          <a:lstStyle/>
          <a:p>
            <a:r>
              <a:rPr lang="ru-RU" b="1" i="1" dirty="0" smtClean="0">
                <a:solidFill>
                  <a:schemeClr val="tx2">
                    <a:lumMod val="75000"/>
                  </a:schemeClr>
                </a:solidFill>
              </a:rPr>
              <a:t>Слоговое лото</a:t>
            </a:r>
            <a:endParaRPr lang="ru-RU" b="1" i="1" dirty="0">
              <a:solidFill>
                <a:schemeClr val="tx2">
                  <a:lumMod val="75000"/>
                </a:schemeClr>
              </a:solidFill>
            </a:endParaRPr>
          </a:p>
        </p:txBody>
      </p:sp>
      <p:pic>
        <p:nvPicPr>
          <p:cNvPr id="7" name="Рисунок 6"/>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899592" y="3783647"/>
            <a:ext cx="3366119" cy="25245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914001" y="6308236"/>
            <a:ext cx="1122102" cy="369332"/>
          </a:xfrm>
          <a:prstGeom prst="rect">
            <a:avLst/>
          </a:prstGeom>
          <a:noFill/>
        </p:spPr>
        <p:txBody>
          <a:bodyPr wrap="none" rtlCol="0">
            <a:spAutoFit/>
          </a:bodyPr>
          <a:lstStyle/>
          <a:p>
            <a:r>
              <a:rPr lang="ru-RU" b="1" i="1" dirty="0" err="1" smtClean="0">
                <a:solidFill>
                  <a:schemeClr val="tx2">
                    <a:lumMod val="75000"/>
                  </a:schemeClr>
                </a:solidFill>
              </a:rPr>
              <a:t>Букварик</a:t>
            </a:r>
            <a:endParaRPr lang="ru-RU" b="1" i="1" dirty="0">
              <a:solidFill>
                <a:schemeClr val="tx2">
                  <a:lumMod val="75000"/>
                </a:schemeClr>
              </a:solidFill>
            </a:endParaRPr>
          </a:p>
        </p:txBody>
      </p:sp>
      <p:pic>
        <p:nvPicPr>
          <p:cNvPr id="10" name="Рисунок 9"/>
          <p:cNvPicPr>
            <a:picLocks noChangeAspect="1"/>
          </p:cNvPicPr>
          <p:nvPr/>
        </p:nvPicPr>
        <p:blipFill>
          <a:blip r:embed="rId5" cstate="email">
            <a:extLst>
              <a:ext uri="{28A0092B-C50C-407E-A947-70E740481C1C}">
                <a14:useLocalDpi xmlns="" xmlns:a14="http://schemas.microsoft.com/office/drawing/2010/main" val="0"/>
              </a:ext>
            </a:extLst>
          </a:blip>
          <a:stretch>
            <a:fillRect/>
          </a:stretch>
        </p:blipFill>
        <p:spPr>
          <a:xfrm>
            <a:off x="5076056" y="3755954"/>
            <a:ext cx="3875282" cy="29064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TextBox 10"/>
          <p:cNvSpPr txBox="1"/>
          <p:nvPr/>
        </p:nvSpPr>
        <p:spPr>
          <a:xfrm>
            <a:off x="5144140" y="3110787"/>
            <a:ext cx="2894960" cy="646331"/>
          </a:xfrm>
          <a:prstGeom prst="rect">
            <a:avLst/>
          </a:prstGeom>
          <a:noFill/>
        </p:spPr>
        <p:txBody>
          <a:bodyPr wrap="none" rtlCol="0">
            <a:spAutoFit/>
          </a:bodyPr>
          <a:lstStyle/>
          <a:p>
            <a:r>
              <a:rPr lang="ru-RU" b="1" i="1" dirty="0" smtClean="0">
                <a:solidFill>
                  <a:schemeClr val="tx2">
                    <a:lumMod val="75000"/>
                  </a:schemeClr>
                </a:solidFill>
              </a:rPr>
              <a:t>Дракончики-для развития</a:t>
            </a:r>
          </a:p>
          <a:p>
            <a:r>
              <a:rPr lang="ru-RU" b="1" i="1" dirty="0" smtClean="0">
                <a:solidFill>
                  <a:schemeClr val="tx2">
                    <a:lumMod val="75000"/>
                  </a:schemeClr>
                </a:solidFill>
              </a:rPr>
              <a:t> речевого дыхания</a:t>
            </a:r>
            <a:endParaRPr lang="ru-RU" b="1" i="1" dirty="0">
              <a:solidFill>
                <a:schemeClr val="tx2">
                  <a:lumMod val="75000"/>
                </a:schemeClr>
              </a:solidFill>
            </a:endParaRPr>
          </a:p>
        </p:txBody>
      </p:sp>
    </p:spTree>
    <p:extLst>
      <p:ext uri="{BB962C8B-B14F-4D97-AF65-F5344CB8AC3E}">
        <p14:creationId xmlns="" xmlns:p14="http://schemas.microsoft.com/office/powerpoint/2010/main" val="1066706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1026" name="Picture 2" descr="J:\P81129-142114.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21" y="260648"/>
            <a:ext cx="4176464" cy="3132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539552" y="3645024"/>
            <a:ext cx="3548600" cy="923330"/>
          </a:xfrm>
          <a:prstGeom prst="rect">
            <a:avLst/>
          </a:prstGeom>
          <a:noFill/>
        </p:spPr>
        <p:txBody>
          <a:bodyPr wrap="none" rtlCol="0">
            <a:spAutoFit/>
          </a:bodyPr>
          <a:lstStyle/>
          <a:p>
            <a:r>
              <a:rPr lang="ru-RU" b="1" i="1" dirty="0" smtClean="0"/>
              <a:t>Воздушный футбол-</a:t>
            </a:r>
          </a:p>
          <a:p>
            <a:r>
              <a:rPr lang="ru-RU" b="1" i="1" dirty="0" smtClean="0"/>
              <a:t>для развития речевого дыхания </a:t>
            </a:r>
          </a:p>
          <a:p>
            <a:r>
              <a:rPr lang="ru-RU" b="1" i="1" dirty="0" smtClean="0"/>
              <a:t>+ изучение флагов стран</a:t>
            </a:r>
            <a:endParaRPr lang="ru-RU" b="1" i="1" dirty="0"/>
          </a:p>
        </p:txBody>
      </p:sp>
      <p:pic>
        <p:nvPicPr>
          <p:cNvPr id="1027"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292080" y="2395854"/>
            <a:ext cx="3384376" cy="44377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84168" y="1558533"/>
            <a:ext cx="2055114" cy="646331"/>
          </a:xfrm>
          <a:prstGeom prst="rect">
            <a:avLst/>
          </a:prstGeom>
          <a:noFill/>
        </p:spPr>
        <p:txBody>
          <a:bodyPr wrap="none" rtlCol="0">
            <a:spAutoFit/>
          </a:bodyPr>
          <a:lstStyle/>
          <a:p>
            <a:r>
              <a:rPr lang="ru-RU" b="1" i="1" dirty="0" smtClean="0"/>
              <a:t>Составь слово </a:t>
            </a:r>
          </a:p>
          <a:p>
            <a:r>
              <a:rPr lang="ru-RU" b="1" i="1" dirty="0" smtClean="0"/>
              <a:t>по первым звукам</a:t>
            </a:r>
            <a:endParaRPr lang="ru-RU" b="1" i="1" dirty="0"/>
          </a:p>
        </p:txBody>
      </p:sp>
    </p:spTree>
    <p:extLst>
      <p:ext uri="{BB962C8B-B14F-4D97-AF65-F5344CB8AC3E}">
        <p14:creationId xmlns="" xmlns:p14="http://schemas.microsoft.com/office/powerpoint/2010/main" val="33030052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lgn="ctr">
              <a:lnSpc>
                <a:spcPct val="150000"/>
              </a:lnSpc>
              <a:buNone/>
            </a:pPr>
            <a:r>
              <a:rPr lang="ru-RU" sz="2800" dirty="0" smtClean="0">
                <a:latin typeface="Times New Roman" pitchFamily="18" charset="0"/>
                <a:cs typeface="Times New Roman" pitchFamily="18" charset="0"/>
              </a:rPr>
              <a:t> </a:t>
            </a:r>
            <a:r>
              <a:rPr lang="ru-RU" sz="6000" b="1" i="1" dirty="0" smtClean="0">
                <a:solidFill>
                  <a:schemeClr val="tx2">
                    <a:lumMod val="75000"/>
                  </a:schemeClr>
                </a:solidFill>
                <a:latin typeface="Times New Roman" pitchFamily="18" charset="0"/>
                <a:cs typeface="Times New Roman" pitchFamily="18" charset="0"/>
              </a:rPr>
              <a:t>СПАСИБО ЗА ВНИМАНИЕ</a:t>
            </a:r>
            <a:endParaRPr lang="ru-RU" sz="2800" b="1" i="1" dirty="0" smtClean="0">
              <a:solidFill>
                <a:schemeClr val="tx2">
                  <a:lumMod val="75000"/>
                </a:schemeClr>
              </a:solidFill>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0878482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34082"/>
          </a:xfrm>
        </p:spPr>
        <p:txBody>
          <a:bodyPr>
            <a:normAutofit/>
          </a:bodyPr>
          <a:lstStyle/>
          <a:p>
            <a:r>
              <a:rPr lang="ru-RU" sz="3200" dirty="0" smtClean="0">
                <a:latin typeface="Times New Roman" pitchFamily="18" charset="0"/>
                <a:cs typeface="Times New Roman" pitchFamily="18" charset="0"/>
              </a:rPr>
              <a:t>Актуальность</a:t>
            </a:r>
            <a:endParaRPr lang="ru-RU" sz="3200" dirty="0">
              <a:latin typeface="Times New Roman" pitchFamily="18" charset="0"/>
              <a:cs typeface="Times New Roman" pitchFamily="18" charset="0"/>
            </a:endParaRPr>
          </a:p>
        </p:txBody>
      </p:sp>
      <p:sp>
        <p:nvSpPr>
          <p:cNvPr id="5" name="Объект 4"/>
          <p:cNvSpPr>
            <a:spLocks noGrp="1"/>
          </p:cNvSpPr>
          <p:nvPr>
            <p:ph idx="1"/>
          </p:nvPr>
        </p:nvSpPr>
        <p:spPr>
          <a:xfrm>
            <a:off x="457200" y="1052736"/>
            <a:ext cx="8229600" cy="5073427"/>
          </a:xfrm>
        </p:spPr>
        <p:txBody>
          <a:bodyPr>
            <a:normAutofit fontScale="25000" lnSpcReduction="20000"/>
          </a:bodyPr>
          <a:lstStyle/>
          <a:p>
            <a:pPr marL="0" indent="0">
              <a:buNone/>
            </a:pPr>
            <a:r>
              <a:rPr lang="ru-RU" sz="6400" dirty="0" smtClean="0">
                <a:latin typeface="Times New Roman" pitchFamily="18" charset="0"/>
                <a:cs typeface="Times New Roman" pitchFamily="18" charset="0"/>
              </a:rPr>
              <a:t>	Правильная </a:t>
            </a:r>
            <a:r>
              <a:rPr lang="ru-RU" sz="6400" dirty="0">
                <a:latin typeface="Times New Roman" pitchFamily="18" charset="0"/>
                <a:cs typeface="Times New Roman" pitchFamily="18" charset="0"/>
              </a:rPr>
              <a:t>речь - один из показателей готовности ребенка к обучению в школе, что является залогом успешного освоения грамоты и чтения: ведь письменная речь формируется на основе устной.</a:t>
            </a:r>
          </a:p>
          <a:p>
            <a:pPr marL="0" indent="0">
              <a:buNone/>
            </a:pPr>
            <a:r>
              <a:rPr lang="ru-RU" sz="6400" dirty="0" smtClean="0">
                <a:latin typeface="Times New Roman" pitchFamily="18" charset="0"/>
                <a:cs typeface="Times New Roman" pitchFamily="18" charset="0"/>
              </a:rPr>
              <a:t>	Обучение </a:t>
            </a:r>
            <a:r>
              <a:rPr lang="ru-RU" sz="6400" dirty="0">
                <a:latin typeface="Times New Roman" pitchFamily="18" charset="0"/>
                <a:cs typeface="Times New Roman" pitchFamily="18" charset="0"/>
              </a:rPr>
              <a:t>грамоте – это систематический, целенаправленный процесс по подготовке к овладению письмом и чтением. Чтение и письмо – виды речевой деятельности, основой для которых является устная речь. Поэтому при подготовке к обучению грамоте важен весь процесс речевого развития детей в детском саду: воспитание звуковой культуры речи, навыков словообразования,  развитие словаря, связной речи, грамматической стороны речи.</a:t>
            </a:r>
          </a:p>
          <a:p>
            <a:pPr marL="0" indent="0">
              <a:buNone/>
            </a:pPr>
            <a:r>
              <a:rPr lang="ru-RU" sz="6400" dirty="0" smtClean="0">
                <a:latin typeface="Times New Roman" pitchFamily="18" charset="0"/>
                <a:cs typeface="Times New Roman" pitchFamily="18" charset="0"/>
              </a:rPr>
              <a:t>	Не </a:t>
            </a:r>
            <a:r>
              <a:rPr lang="ru-RU" sz="6400" dirty="0">
                <a:latin typeface="Times New Roman" pitchFamily="18" charset="0"/>
                <a:cs typeface="Times New Roman" pitchFamily="18" charset="0"/>
              </a:rPr>
              <a:t>случайно в ФГОС уделяется большое внимание воспитанию нового поколения детей,  обладающих высокими коммуникативными навыками, умеющими общаться со сверстниками и взрослыми, связно и грамматически верно оформлять свои высказывания.  Это значит, что  необходимо вести целенаправленную работу по речевому развитию детей.</a:t>
            </a:r>
          </a:p>
          <a:p>
            <a:pPr marL="0" indent="0">
              <a:buNone/>
            </a:pPr>
            <a:r>
              <a:rPr lang="ru-RU" sz="6400" dirty="0" smtClean="0">
                <a:latin typeface="Times New Roman" pitchFamily="18" charset="0"/>
                <a:cs typeface="Times New Roman" pitchFamily="18" charset="0"/>
              </a:rPr>
              <a:t>	Опыт </a:t>
            </a:r>
            <a:r>
              <a:rPr lang="ru-RU" sz="6400" dirty="0">
                <a:latin typeface="Times New Roman" pitchFamily="18" charset="0"/>
                <a:cs typeface="Times New Roman" pitchFamily="18" charset="0"/>
              </a:rPr>
              <a:t>показывает, что многие дети испытывают большие трудности в осуществлении звукового анализа и синтеза слов, плохо запоминают буквы, искажают слоговую структуру слова. У дошкольников недостаточный словарный запас, они испытывают затруднения при общении, не могут связно и грамматически правильно высказать свои мысли. Это приводит к низкому темпу чтения, снижению уровня понимания прочитанного. Так же у многих детей проявляется нарушение фонематического  и пространственного восприятия, что так же затрудняет формирование навыков чтения и письма в школе.</a:t>
            </a:r>
          </a:p>
          <a:p>
            <a:pPr marL="0" indent="0">
              <a:buNone/>
            </a:pPr>
            <a:endParaRPr lang="ru-RU" dirty="0"/>
          </a:p>
        </p:txBody>
      </p:sp>
    </p:spTree>
    <p:extLst>
      <p:ext uri="{BB962C8B-B14F-4D97-AF65-F5344CB8AC3E}">
        <p14:creationId xmlns="" xmlns:p14="http://schemas.microsoft.com/office/powerpoint/2010/main" val="4057957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a:xfrm>
            <a:off x="457200" y="404664"/>
            <a:ext cx="8229600" cy="5721499"/>
          </a:xfrm>
        </p:spPr>
        <p:txBody>
          <a:bodyPr>
            <a:normAutofit/>
          </a:bodyPr>
          <a:lstStyle/>
          <a:p>
            <a:pPr marL="0" indent="0">
              <a:buNone/>
            </a:pPr>
            <a:r>
              <a:rPr lang="ru-RU" sz="2800" b="1" i="1" u="sng" dirty="0" smtClean="0">
                <a:latin typeface="Times New Roman" pitchFamily="18" charset="0"/>
                <a:cs typeface="Times New Roman" pitchFamily="18" charset="0"/>
              </a:rPr>
              <a:t>Дети от 3 до 4 лет.</a:t>
            </a:r>
          </a:p>
          <a:p>
            <a:pPr marL="0" indent="0">
              <a:buNone/>
            </a:pPr>
            <a:endParaRPr lang="ru-RU" sz="2800" dirty="0" smtClean="0">
              <a:latin typeface="Times New Roman" pitchFamily="18" charset="0"/>
              <a:cs typeface="Times New Roman" pitchFamily="18" charset="0"/>
            </a:endParaRPr>
          </a:p>
          <a:p>
            <a:pPr marL="0" indent="0">
              <a:buNone/>
            </a:pPr>
            <a:r>
              <a:rPr lang="ru-RU" sz="1600" dirty="0" smtClean="0">
                <a:latin typeface="Times New Roman" pitchFamily="18" charset="0"/>
                <a:cs typeface="Times New Roman" pitchFamily="18" charset="0"/>
              </a:rPr>
              <a:t>Развивать у детей фонетико-фонематическую (правильное звукопроизношение и умение различать звуки) сторону речи с целью подготовки к обучению звуковому анализу. Детей необходимо знакомить со звуками окружающего мира, звуком, как единицей речи. Учить выделять звук из общего потока, распознавать, кто или что издает их. Термины, характеризующие звук (гласные, согласные) не используются. Учить выделять гласный звук голосом вслед за взрослым, что подготавливает детей к интонационному выделению любого звука в слове. Эти упражнения проводятся в игровой форме.</a:t>
            </a:r>
          </a:p>
          <a:p>
            <a:pPr marL="0" indent="0">
              <a:buNone/>
            </a:pPr>
            <a:endParaRPr lang="ru-RU" sz="1600" dirty="0" smtClean="0">
              <a:latin typeface="Times New Roman" pitchFamily="18" charset="0"/>
              <a:cs typeface="Times New Roman" pitchFamily="18" charset="0"/>
            </a:endParaRPr>
          </a:p>
          <a:p>
            <a:pPr marL="0" indent="0">
              <a:buNone/>
            </a:pPr>
            <a:r>
              <a:rPr lang="ru-RU" sz="1600" dirty="0" smtClean="0">
                <a:latin typeface="Times New Roman" pitchFamily="18" charset="0"/>
                <a:cs typeface="Times New Roman" pitchFamily="18" charset="0"/>
              </a:rPr>
              <a:t>Необходимо и развитие мелкой моторики (движений кистей и пальцев рук) с целью стимулирования речевого развития и подготовки руки к письму.</a:t>
            </a:r>
          </a:p>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3318107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Объект 4"/>
          <p:cNvSpPr>
            <a:spLocks noGrp="1"/>
          </p:cNvSpPr>
          <p:nvPr>
            <p:ph idx="1"/>
          </p:nvPr>
        </p:nvSpPr>
        <p:spPr>
          <a:xfrm>
            <a:off x="457200" y="116632"/>
            <a:ext cx="8229600" cy="6480720"/>
          </a:xfrm>
        </p:spPr>
        <p:txBody>
          <a:bodyPr>
            <a:normAutofit fontScale="92500" lnSpcReduction="20000"/>
          </a:bodyPr>
          <a:lstStyle/>
          <a:p>
            <a:pPr marL="0" indent="0">
              <a:buNone/>
            </a:pPr>
            <a:r>
              <a:rPr lang="ru-RU" sz="2400" b="1" i="1" u="sng" dirty="0" smtClean="0">
                <a:latin typeface="Times New Roman" pitchFamily="18" charset="0"/>
                <a:cs typeface="Times New Roman" pitchFamily="18" charset="0"/>
              </a:rPr>
              <a:t>Дидактические игры</a:t>
            </a:r>
          </a:p>
          <a:p>
            <a:r>
              <a:rPr lang="ru-RU" sz="2800" dirty="0" smtClean="0">
                <a:latin typeface="Times New Roman" pitchFamily="18" charset="0"/>
                <a:cs typeface="Times New Roman" pitchFamily="18" charset="0"/>
              </a:rPr>
              <a:t> </a:t>
            </a:r>
            <a:r>
              <a:rPr lang="ru-RU" sz="2000" b="1" i="1" dirty="0">
                <a:latin typeface="Times New Roman" pitchFamily="18" charset="0"/>
                <a:cs typeface="Times New Roman" pitchFamily="18" charset="0"/>
              </a:rPr>
              <a:t>«Догадайся, что </a:t>
            </a:r>
            <a:r>
              <a:rPr lang="ru-RU" sz="2000" b="1" i="1" dirty="0" smtClean="0">
                <a:latin typeface="Times New Roman" pitchFamily="18" charset="0"/>
                <a:cs typeface="Times New Roman" pitchFamily="18" charset="0"/>
              </a:rPr>
              <a:t>звучит» </a:t>
            </a:r>
          </a:p>
          <a:p>
            <a:pPr marL="0" indent="0">
              <a:buNone/>
            </a:pPr>
            <a:r>
              <a:rPr lang="ru-RU" sz="1900" dirty="0" smtClean="0">
                <a:latin typeface="Times New Roman" pitchFamily="18" charset="0"/>
                <a:cs typeface="Times New Roman" pitchFamily="18" charset="0"/>
              </a:rPr>
              <a:t>Цель</a:t>
            </a:r>
            <a:r>
              <a:rPr lang="ru-RU" sz="1900" dirty="0">
                <a:latin typeface="Times New Roman" pitchFamily="18" charset="0"/>
                <a:cs typeface="Times New Roman" pitchFamily="18" charset="0"/>
              </a:rPr>
              <a:t>: Продолжать вычленять и узнавать звуки отдельных музыкальных </a:t>
            </a:r>
            <a:r>
              <a:rPr lang="ru-RU" sz="1900" dirty="0" smtClean="0">
                <a:latin typeface="Times New Roman" pitchFamily="18" charset="0"/>
                <a:cs typeface="Times New Roman" pitchFamily="18" charset="0"/>
              </a:rPr>
              <a:t>инструментов. </a:t>
            </a:r>
          </a:p>
          <a:p>
            <a:pPr marL="0" indent="0">
              <a:buNone/>
            </a:pPr>
            <a:r>
              <a:rPr lang="ru-RU" sz="1900" dirty="0" smtClean="0">
                <a:latin typeface="Times New Roman" pitchFamily="18" charset="0"/>
                <a:cs typeface="Times New Roman" pitchFamily="18" charset="0"/>
              </a:rPr>
              <a:t>Ход</a:t>
            </a:r>
            <a:r>
              <a:rPr lang="ru-RU" sz="1900" dirty="0">
                <a:latin typeface="Times New Roman" pitchFamily="18" charset="0"/>
                <a:cs typeface="Times New Roman" pitchFamily="18" charset="0"/>
              </a:rPr>
              <a:t>: Воспитатель показывает музыкальные инструменты поочередно и демонстрирует, как они звучат. Затем воспитатель предлагает отгадать загадки. Закрывает ширму и действует с разными инструментами, а дети распознают, чему принадлежат разные </a:t>
            </a:r>
            <a:r>
              <a:rPr lang="ru-RU" sz="1900" dirty="0" smtClean="0">
                <a:latin typeface="Times New Roman" pitchFamily="18" charset="0"/>
                <a:cs typeface="Times New Roman" pitchFamily="18" charset="0"/>
              </a:rPr>
              <a:t>звуки.</a:t>
            </a:r>
          </a:p>
          <a:p>
            <a:r>
              <a:rPr lang="ru-RU" sz="2400" b="1" i="1" dirty="0" smtClean="0">
                <a:latin typeface="Times New Roman" pitchFamily="18" charset="0"/>
                <a:cs typeface="Times New Roman" pitchFamily="18" charset="0"/>
              </a:rPr>
              <a:t> </a:t>
            </a:r>
            <a:r>
              <a:rPr lang="ru-RU" sz="2000" b="1" i="1" dirty="0">
                <a:latin typeface="Times New Roman" pitchFamily="18" charset="0"/>
                <a:cs typeface="Times New Roman" pitchFamily="18" charset="0"/>
              </a:rPr>
              <a:t>«Громко —тихо</a:t>
            </a:r>
            <a:r>
              <a:rPr lang="ru-RU" sz="2000" b="1" i="1" dirty="0" smtClean="0">
                <a:latin typeface="Times New Roman" pitchFamily="18" charset="0"/>
                <a:cs typeface="Times New Roman" pitchFamily="18" charset="0"/>
              </a:rPr>
              <a:t>»</a:t>
            </a:r>
          </a:p>
          <a:p>
            <a:pPr marL="0" indent="0">
              <a:buNone/>
            </a:pPr>
            <a:r>
              <a:rPr lang="ru-RU" sz="1900" dirty="0" smtClean="0">
                <a:latin typeface="Times New Roman" pitchFamily="18" charset="0"/>
                <a:cs typeface="Times New Roman" pitchFamily="18" charset="0"/>
              </a:rPr>
              <a:t>Цель: Учить </a:t>
            </a:r>
            <a:r>
              <a:rPr lang="ru-RU" sz="1900" dirty="0">
                <a:latin typeface="Times New Roman" pitchFamily="18" charset="0"/>
                <a:cs typeface="Times New Roman" pitchFamily="18" charset="0"/>
              </a:rPr>
              <a:t>детей менять силу голоса: говорить то громко, то </a:t>
            </a:r>
            <a:r>
              <a:rPr lang="ru-RU" sz="1900" dirty="0" smtClean="0">
                <a:latin typeface="Times New Roman" pitchFamily="18" charset="0"/>
                <a:cs typeface="Times New Roman" pitchFamily="18" charset="0"/>
              </a:rPr>
              <a:t>тихо.</a:t>
            </a:r>
          </a:p>
          <a:p>
            <a:pPr marL="0" indent="0">
              <a:buNone/>
            </a:pPr>
            <a:r>
              <a:rPr lang="ru-RU" sz="1900" dirty="0" smtClean="0">
                <a:latin typeface="Times New Roman" pitchFamily="18" charset="0"/>
                <a:cs typeface="Times New Roman" pitchFamily="18" charset="0"/>
              </a:rPr>
              <a:t>Ход</a:t>
            </a:r>
            <a:r>
              <a:rPr lang="ru-RU" sz="1900" dirty="0">
                <a:latin typeface="Times New Roman" pitchFamily="18" charset="0"/>
                <a:cs typeface="Times New Roman" pitchFamily="18" charset="0"/>
              </a:rPr>
              <a:t>: Взрослый показывает 2 машины и говорит: «Когда едет большая машина, она подает сигнал громко: «</a:t>
            </a:r>
            <a:r>
              <a:rPr lang="ru-RU" sz="1900" dirty="0" err="1">
                <a:latin typeface="Times New Roman" pitchFamily="18" charset="0"/>
                <a:cs typeface="Times New Roman" pitchFamily="18" charset="0"/>
              </a:rPr>
              <a:t>би-би</a:t>
            </a:r>
            <a:r>
              <a:rPr lang="ru-RU" sz="1900" dirty="0">
                <a:latin typeface="Times New Roman" pitchFamily="18" charset="0"/>
                <a:cs typeface="Times New Roman" pitchFamily="18" charset="0"/>
              </a:rPr>
              <a:t>». </a:t>
            </a:r>
            <a:r>
              <a:rPr lang="ru-RU" sz="1900" dirty="0" smtClean="0">
                <a:latin typeface="Times New Roman" pitchFamily="18" charset="0"/>
                <a:cs typeface="Times New Roman" pitchFamily="18" charset="0"/>
              </a:rPr>
              <a:t>А </a:t>
            </a:r>
            <a:r>
              <a:rPr lang="ru-RU" sz="1900" dirty="0">
                <a:latin typeface="Times New Roman" pitchFamily="18" charset="0"/>
                <a:cs typeface="Times New Roman" pitchFamily="18" charset="0"/>
              </a:rPr>
              <a:t>маленькая машина сигналит тихо: «</a:t>
            </a:r>
            <a:r>
              <a:rPr lang="ru-RU" sz="1900" dirty="0" err="1" smtClean="0">
                <a:latin typeface="Times New Roman" pitchFamily="18" charset="0"/>
                <a:cs typeface="Times New Roman" pitchFamily="18" charset="0"/>
              </a:rPr>
              <a:t>би-би</a:t>
            </a:r>
            <a:r>
              <a:rPr lang="ru-RU" sz="1900" dirty="0" smtClean="0">
                <a:latin typeface="Times New Roman" pitchFamily="18" charset="0"/>
                <a:cs typeface="Times New Roman" pitchFamily="18" charset="0"/>
              </a:rPr>
              <a:t>». </a:t>
            </a:r>
            <a:r>
              <a:rPr lang="ru-RU" sz="1900" dirty="0">
                <a:latin typeface="Times New Roman" pitchFamily="18" charset="0"/>
                <a:cs typeface="Times New Roman" pitchFamily="18" charset="0"/>
              </a:rPr>
              <a:t>Педагог убирает обе машины и говорит: «Сейчас будьте внимательны. Как только поедет машина, вы должны дать </a:t>
            </a:r>
            <a:r>
              <a:rPr lang="ru-RU" sz="1900" dirty="0" smtClean="0">
                <a:latin typeface="Times New Roman" pitchFamily="18" charset="0"/>
                <a:cs typeface="Times New Roman" pitchFamily="18" charset="0"/>
              </a:rPr>
              <a:t>сигнал</a:t>
            </a:r>
            <a:r>
              <a:rPr lang="ru-RU" sz="1900" dirty="0">
                <a:latin typeface="Times New Roman" pitchFamily="18" charset="0"/>
                <a:cs typeface="Times New Roman" pitchFamily="18" charset="0"/>
              </a:rPr>
              <a:t>, не ошибитесь, большая машина сигналит громко, а </a:t>
            </a:r>
            <a:r>
              <a:rPr lang="ru-RU" sz="1900" dirty="0" smtClean="0">
                <a:latin typeface="Times New Roman" pitchFamily="18" charset="0"/>
                <a:cs typeface="Times New Roman" pitchFamily="18" charset="0"/>
              </a:rPr>
              <a:t>маленькая </a:t>
            </a:r>
            <a:r>
              <a:rPr lang="ru-RU" sz="1900" dirty="0">
                <a:latin typeface="Times New Roman" pitchFamily="18" charset="0"/>
                <a:cs typeface="Times New Roman" pitchFamily="18" charset="0"/>
              </a:rPr>
              <a:t>-тихо</a:t>
            </a:r>
            <a:r>
              <a:rPr lang="ru-RU" sz="1900" dirty="0" smtClean="0">
                <a:latin typeface="Times New Roman" pitchFamily="18" charset="0"/>
                <a:cs typeface="Times New Roman" pitchFamily="18" charset="0"/>
              </a:rPr>
              <a:t>». Аналогично </a:t>
            </a:r>
            <a:r>
              <a:rPr lang="ru-RU" sz="1900" dirty="0">
                <a:latin typeface="Times New Roman" pitchFamily="18" charset="0"/>
                <a:cs typeface="Times New Roman" pitchFamily="18" charset="0"/>
              </a:rPr>
              <a:t>обыгрываются остальные </a:t>
            </a:r>
            <a:r>
              <a:rPr lang="ru-RU" sz="1900" dirty="0" smtClean="0">
                <a:latin typeface="Times New Roman" pitchFamily="18" charset="0"/>
                <a:cs typeface="Times New Roman" pitchFamily="18" charset="0"/>
              </a:rPr>
              <a:t>игрушки. Следить</a:t>
            </a:r>
            <a:r>
              <a:rPr lang="ru-RU" sz="1900" dirty="0">
                <a:latin typeface="Times New Roman" pitchFamily="18" charset="0"/>
                <a:cs typeface="Times New Roman" pitchFamily="18" charset="0"/>
              </a:rPr>
              <a:t>, чтобы при тихом произнесении звукоподражаний дети не переходили на шепот.</a:t>
            </a:r>
          </a:p>
          <a:p>
            <a:r>
              <a:rPr lang="ru-RU" sz="2000" b="1" i="1" dirty="0" smtClean="0">
                <a:latin typeface="Times New Roman" pitchFamily="18" charset="0"/>
                <a:cs typeface="Times New Roman" pitchFamily="18" charset="0"/>
              </a:rPr>
              <a:t> </a:t>
            </a:r>
            <a:r>
              <a:rPr lang="ru-RU" sz="2000" b="1" i="1" dirty="0">
                <a:latin typeface="Times New Roman" pitchFamily="18" charset="0"/>
                <a:cs typeface="Times New Roman" pitchFamily="18" charset="0"/>
              </a:rPr>
              <a:t>«Медвежата </a:t>
            </a:r>
            <a:r>
              <a:rPr lang="ru-RU" sz="2000" b="1" i="1" dirty="0" smtClean="0">
                <a:latin typeface="Times New Roman" pitchFamily="18" charset="0"/>
                <a:cs typeface="Times New Roman" pitchFamily="18" charset="0"/>
              </a:rPr>
              <a:t> мед </a:t>
            </a:r>
            <a:r>
              <a:rPr lang="ru-RU" sz="2000" b="1" i="1" dirty="0">
                <a:latin typeface="Times New Roman" pitchFamily="18" charset="0"/>
                <a:cs typeface="Times New Roman" pitchFamily="18" charset="0"/>
              </a:rPr>
              <a:t>едят</a:t>
            </a:r>
            <a:r>
              <a:rPr lang="ru-RU" sz="2000" b="1" i="1" dirty="0" smtClean="0">
                <a:latin typeface="Times New Roman" pitchFamily="18" charset="0"/>
                <a:cs typeface="Times New Roman" pitchFamily="18" charset="0"/>
              </a:rPr>
              <a:t>»</a:t>
            </a:r>
          </a:p>
          <a:p>
            <a:pPr marL="0" indent="0">
              <a:buNone/>
            </a:pPr>
            <a:r>
              <a:rPr lang="ru-RU" sz="1900" dirty="0" smtClean="0">
                <a:latin typeface="Times New Roman" pitchFamily="18" charset="0"/>
                <a:cs typeface="Times New Roman" pitchFamily="18" charset="0"/>
              </a:rPr>
              <a:t>Цель</a:t>
            </a:r>
            <a:r>
              <a:rPr lang="ru-RU" sz="1900" dirty="0">
                <a:latin typeface="Times New Roman" pitchFamily="18" charset="0"/>
                <a:cs typeface="Times New Roman" pitchFamily="18" charset="0"/>
              </a:rPr>
              <a:t>: Развивать артикуляционный аппарат детей</a:t>
            </a:r>
            <a:r>
              <a:rPr lang="ru-RU" sz="1900" dirty="0" smtClean="0">
                <a:latin typeface="Times New Roman" pitchFamily="18" charset="0"/>
                <a:cs typeface="Times New Roman" pitchFamily="18" charset="0"/>
              </a:rPr>
              <a:t>.</a:t>
            </a:r>
          </a:p>
          <a:p>
            <a:pPr marL="0" indent="0">
              <a:buNone/>
            </a:pPr>
            <a:r>
              <a:rPr lang="ru-RU" sz="1900" dirty="0" smtClean="0">
                <a:latin typeface="Times New Roman" pitchFamily="18" charset="0"/>
                <a:cs typeface="Times New Roman" pitchFamily="18" charset="0"/>
              </a:rPr>
              <a:t>Ход</a:t>
            </a:r>
            <a:r>
              <a:rPr lang="ru-RU" sz="1900" dirty="0">
                <a:latin typeface="Times New Roman" pitchFamily="18" charset="0"/>
                <a:cs typeface="Times New Roman" pitchFamily="18" charset="0"/>
              </a:rPr>
              <a:t>: Воспитатель говорит детям, что они будут медвежатами, а медвежата очень любят мед. Предлагает поднести ладонь поближе ко </a:t>
            </a:r>
            <a:r>
              <a:rPr lang="ru-RU" sz="1900" dirty="0" smtClean="0">
                <a:latin typeface="Times New Roman" pitchFamily="18" charset="0"/>
                <a:cs typeface="Times New Roman" pitchFamily="18" charset="0"/>
              </a:rPr>
              <a:t>рту </a:t>
            </a:r>
            <a:r>
              <a:rPr lang="ru-RU" sz="1900" dirty="0">
                <a:latin typeface="Times New Roman" pitchFamily="18" charset="0"/>
                <a:cs typeface="Times New Roman" pitchFamily="18" charset="0"/>
              </a:rPr>
              <a:t>и «слизывать» мед –дети высовывают язык и , не дотрагиваясь до ладошки, имитируют, что едят </a:t>
            </a:r>
            <a:r>
              <a:rPr lang="ru-RU" sz="1900" dirty="0" smtClean="0">
                <a:latin typeface="Times New Roman" pitchFamily="18" charset="0"/>
                <a:cs typeface="Times New Roman" pitchFamily="18" charset="0"/>
              </a:rPr>
              <a:t>мед </a:t>
            </a:r>
            <a:r>
              <a:rPr lang="ru-RU" sz="1900" dirty="0">
                <a:latin typeface="Times New Roman" pitchFamily="18" charset="0"/>
                <a:cs typeface="Times New Roman" pitchFamily="18" charset="0"/>
              </a:rPr>
              <a:t>(обязательный показ всех действий воспитателем</a:t>
            </a:r>
            <a:r>
              <a:rPr lang="ru-RU" sz="1900" dirty="0" smtClean="0">
                <a:latin typeface="Times New Roman" pitchFamily="18" charset="0"/>
                <a:cs typeface="Times New Roman" pitchFamily="18" charset="0"/>
              </a:rPr>
              <a:t>.) Игра </a:t>
            </a:r>
            <a:r>
              <a:rPr lang="ru-RU" sz="1900" dirty="0">
                <a:latin typeface="Times New Roman" pitchFamily="18" charset="0"/>
                <a:cs typeface="Times New Roman" pitchFamily="18" charset="0"/>
              </a:rPr>
              <a:t>повторяется 3-4 раза</a:t>
            </a:r>
            <a:r>
              <a:rPr lang="ru-RU" sz="1900" dirty="0" smtClean="0">
                <a:latin typeface="Times New Roman" pitchFamily="18" charset="0"/>
                <a:cs typeface="Times New Roman" pitchFamily="18" charset="0"/>
              </a:rPr>
              <a:t>. Потом </a:t>
            </a:r>
            <a:r>
              <a:rPr lang="ru-RU" sz="1900" dirty="0">
                <a:latin typeface="Times New Roman" pitchFamily="18" charset="0"/>
                <a:cs typeface="Times New Roman" pitchFamily="18" charset="0"/>
              </a:rPr>
              <a:t>воспитатель говорит: «Медвежата наелись. Они облизывают верхнюю губу (показ), нижнюю губу (показ). Гладят животики, говоря: «У-у-у» (2-3 раза</a:t>
            </a:r>
            <a:r>
              <a:rPr lang="ru-RU" sz="1900" dirty="0" smtClean="0">
                <a:latin typeface="Times New Roman" pitchFamily="18" charset="0"/>
                <a:cs typeface="Times New Roman" pitchFamily="18" charset="0"/>
              </a:rPr>
              <a:t>).</a:t>
            </a:r>
            <a:endParaRPr lang="ru-RU" sz="1900" dirty="0">
              <a:latin typeface="Times New Roman" pitchFamily="18" charset="0"/>
              <a:cs typeface="Times New Roman" pitchFamily="18" charset="0"/>
            </a:endParaRPr>
          </a:p>
        </p:txBody>
      </p:sp>
    </p:spTree>
    <p:extLst>
      <p:ext uri="{BB962C8B-B14F-4D97-AF65-F5344CB8AC3E}">
        <p14:creationId xmlns="" xmlns:p14="http://schemas.microsoft.com/office/powerpoint/2010/main" val="2907669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4294967295"/>
          </p:nvPr>
        </p:nvSpPr>
        <p:spPr>
          <a:xfrm>
            <a:off x="251520" y="332656"/>
            <a:ext cx="7978080" cy="5793507"/>
          </a:xfrm>
        </p:spPr>
        <p:txBody>
          <a:bodyPr>
            <a:normAutofit fontScale="85000" lnSpcReduction="20000"/>
          </a:bodyPr>
          <a:lstStyle/>
          <a:p>
            <a:r>
              <a:rPr lang="ru-RU" sz="2400" dirty="0">
                <a:latin typeface="Times New Roman" pitchFamily="18" charset="0"/>
                <a:cs typeface="Times New Roman" pitchFamily="18" charset="0"/>
              </a:rPr>
              <a:t> </a:t>
            </a:r>
            <a:r>
              <a:rPr lang="ru-RU" sz="2400" b="1" i="1" dirty="0">
                <a:latin typeface="Times New Roman" pitchFamily="18" charset="0"/>
                <a:cs typeface="Times New Roman" pitchFamily="18" charset="0"/>
              </a:rPr>
              <a:t>«На приеме у врача</a:t>
            </a:r>
            <a:r>
              <a:rPr lang="ru-RU" sz="2400" b="1" i="1"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Цель</a:t>
            </a:r>
            <a:r>
              <a:rPr lang="ru-RU" sz="2100" dirty="0">
                <a:latin typeface="Times New Roman" pitchFamily="18" charset="0"/>
                <a:cs typeface="Times New Roman" pitchFamily="18" charset="0"/>
              </a:rPr>
              <a:t>: Развивать артикуляционный аппарат детей</a:t>
            </a:r>
            <a:r>
              <a:rPr lang="ru-RU" sz="2100"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Ход</a:t>
            </a:r>
            <a:r>
              <a:rPr lang="ru-RU" sz="2100" dirty="0">
                <a:latin typeface="Times New Roman" pitchFamily="18" charset="0"/>
                <a:cs typeface="Times New Roman" pitchFamily="18" charset="0"/>
              </a:rPr>
              <a:t>: Кукла –врач. Она хочет посмотреть, не болят ли у детей зубы</a:t>
            </a:r>
            <a:r>
              <a:rPr lang="ru-RU" sz="2100" dirty="0" smtClean="0">
                <a:latin typeface="Times New Roman" pitchFamily="18" charset="0"/>
                <a:cs typeface="Times New Roman" pitchFamily="18" charset="0"/>
              </a:rPr>
              <a:t>. В</a:t>
            </a:r>
            <a:r>
              <a:rPr lang="ru-RU" sz="2100" dirty="0">
                <a:latin typeface="Times New Roman" pitchFamily="18" charset="0"/>
                <a:cs typeface="Times New Roman" pitchFamily="18" charset="0"/>
              </a:rPr>
              <a:t>: Покажите доктору свои зубы (воспитатель с куклой быстро обходи детей и говорит, что у всех зубы хорошие. Теперь врач проверит, не болит ли у вас горло. К кому она подойдет, тот широко откроет рот (дети широко открывают рот).Врач доволен: горло ни у кого не болит</a:t>
            </a:r>
            <a:r>
              <a:rPr lang="ru-RU" sz="2100" dirty="0" smtClean="0">
                <a:latin typeface="Times New Roman" pitchFamily="18" charset="0"/>
                <a:cs typeface="Times New Roman" pitchFamily="18" charset="0"/>
              </a:rPr>
              <a:t>.</a:t>
            </a:r>
          </a:p>
          <a:p>
            <a:r>
              <a:rPr lang="ru-RU" sz="2800" b="1" i="1" dirty="0" smtClean="0">
                <a:latin typeface="Times New Roman" pitchFamily="18" charset="0"/>
                <a:cs typeface="Times New Roman" pitchFamily="18" charset="0"/>
              </a:rPr>
              <a:t> </a:t>
            </a:r>
            <a:r>
              <a:rPr lang="ru-RU" sz="2400" b="1" i="1" dirty="0">
                <a:latin typeface="Times New Roman" pitchFamily="18" charset="0"/>
                <a:cs typeface="Times New Roman" pitchFamily="18" charset="0"/>
              </a:rPr>
              <a:t>«Узнай по голосу</a:t>
            </a:r>
            <a:r>
              <a:rPr lang="ru-RU" sz="2400" b="1" i="1"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Цель</a:t>
            </a:r>
            <a:r>
              <a:rPr lang="ru-RU" sz="2100" dirty="0">
                <a:latin typeface="Times New Roman" pitchFamily="18" charset="0"/>
                <a:cs typeface="Times New Roman" pitchFamily="18" charset="0"/>
              </a:rPr>
              <a:t>: Уточнить и закреплять правильное произношение звуков</a:t>
            </a:r>
            <a:r>
              <a:rPr lang="ru-RU" sz="2100"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Ход</a:t>
            </a:r>
            <a:r>
              <a:rPr lang="ru-RU" sz="2100" dirty="0">
                <a:latin typeface="Times New Roman" pitchFamily="18" charset="0"/>
                <a:cs typeface="Times New Roman" pitchFamily="18" charset="0"/>
              </a:rPr>
              <a:t>: Воспитатель показывает игрушки и спрашивает кто это, просит произнести, как оно кричит. Закрывает ширму и одна подгруппа детей берет игрушки и поочередно говорит за своих животных. Другая группа отгадывает, кто </a:t>
            </a:r>
            <a:r>
              <a:rPr lang="ru-RU" sz="2100" dirty="0" smtClean="0">
                <a:latin typeface="Times New Roman" pitchFamily="18" charset="0"/>
                <a:cs typeface="Times New Roman" pitchFamily="18" charset="0"/>
              </a:rPr>
              <a:t>кричал.</a:t>
            </a:r>
          </a:p>
          <a:p>
            <a:r>
              <a:rPr lang="ru-RU" sz="2400" b="1" i="1" dirty="0">
                <a:latin typeface="Times New Roman" pitchFamily="18" charset="0"/>
                <a:cs typeface="Times New Roman" pitchFamily="18" charset="0"/>
              </a:rPr>
              <a:t>«Позови свою маму</a:t>
            </a:r>
            <a:r>
              <a:rPr lang="ru-RU" sz="2400" b="1" i="1"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Цель</a:t>
            </a:r>
            <a:r>
              <a:rPr lang="ru-RU" sz="2100" dirty="0">
                <a:latin typeface="Times New Roman" pitchFamily="18" charset="0"/>
                <a:cs typeface="Times New Roman" pitchFamily="18" charset="0"/>
              </a:rPr>
              <a:t>: Закреплять правильное произношение звуков. Развивать интонационную выразительность</a:t>
            </a:r>
            <a:r>
              <a:rPr lang="ru-RU" sz="2100" dirty="0" smtClean="0">
                <a:latin typeface="Times New Roman" pitchFamily="18" charset="0"/>
                <a:cs typeface="Times New Roman" pitchFamily="18" charset="0"/>
              </a:rPr>
              <a:t>.</a:t>
            </a:r>
          </a:p>
          <a:p>
            <a:pPr marL="0" indent="0">
              <a:buNone/>
            </a:pPr>
            <a:r>
              <a:rPr lang="ru-RU" sz="2100" dirty="0" smtClean="0">
                <a:latin typeface="Times New Roman" pitchFamily="18" charset="0"/>
                <a:cs typeface="Times New Roman" pitchFamily="18" charset="0"/>
              </a:rPr>
              <a:t>Ход</a:t>
            </a:r>
            <a:r>
              <a:rPr lang="ru-RU" sz="2100" dirty="0">
                <a:latin typeface="Times New Roman" pitchFamily="18" charset="0"/>
                <a:cs typeface="Times New Roman" pitchFamily="18" charset="0"/>
              </a:rPr>
              <a:t>: У всех детей предметные картинки с детенышами животных. Воспитатель: «Кто у тебя </a:t>
            </a:r>
            <a:r>
              <a:rPr lang="ru-RU" sz="2100" dirty="0" smtClean="0">
                <a:latin typeface="Times New Roman" pitchFamily="18" charset="0"/>
                <a:cs typeface="Times New Roman" pitchFamily="18" charset="0"/>
              </a:rPr>
              <a:t>нарисован? </a:t>
            </a:r>
            <a:r>
              <a:rPr lang="ru-RU" sz="2100" dirty="0">
                <a:latin typeface="Times New Roman" pitchFamily="18" charset="0"/>
                <a:cs typeface="Times New Roman" pitchFamily="18" charset="0"/>
              </a:rPr>
              <a:t>(цыпленок) Кто у цыпленка мама? (курица) Позови, цыпленок, </a:t>
            </a:r>
            <a:r>
              <a:rPr lang="ru-RU" sz="2100" dirty="0" smtClean="0">
                <a:latin typeface="Times New Roman" pitchFamily="18" charset="0"/>
                <a:cs typeface="Times New Roman" pitchFamily="18" charset="0"/>
              </a:rPr>
              <a:t>свою маму</a:t>
            </a:r>
            <a:r>
              <a:rPr lang="ru-RU" sz="2100" dirty="0">
                <a:latin typeface="Times New Roman" pitchFamily="18" charset="0"/>
                <a:cs typeface="Times New Roman" pitchFamily="18" charset="0"/>
              </a:rPr>
              <a:t>. (Пи-пи-пи) Воспитатель имитирует кудахтанье курицы и показывает картинку</a:t>
            </a:r>
            <a:r>
              <a:rPr lang="ru-RU" sz="2100" dirty="0" smtClean="0">
                <a:latin typeface="Times New Roman" pitchFamily="18" charset="0"/>
                <a:cs typeface="Times New Roman" pitchFamily="18" charset="0"/>
              </a:rPr>
              <a:t>. Такая </a:t>
            </a:r>
            <a:r>
              <a:rPr lang="ru-RU" sz="2100" dirty="0">
                <a:latin typeface="Times New Roman" pitchFamily="18" charset="0"/>
                <a:cs typeface="Times New Roman" pitchFamily="18" charset="0"/>
              </a:rPr>
              <a:t>же работа проводится со всеми детьми</a:t>
            </a:r>
            <a:r>
              <a:rPr lang="ru-RU" sz="2100" dirty="0" smtClean="0">
                <a:latin typeface="Times New Roman" pitchFamily="18" charset="0"/>
                <a:cs typeface="Times New Roman" pitchFamily="18" charset="0"/>
              </a:rPr>
              <a:t>. </a:t>
            </a: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839378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l"/>
            <a:endParaRPr lang="ru-RU" sz="2800"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14708" y="404664"/>
            <a:ext cx="3889375" cy="32369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extBox 1"/>
          <p:cNvSpPr txBox="1"/>
          <p:nvPr/>
        </p:nvSpPr>
        <p:spPr>
          <a:xfrm>
            <a:off x="611560" y="3212976"/>
            <a:ext cx="2182008" cy="369332"/>
          </a:xfrm>
          <a:prstGeom prst="rect">
            <a:avLst/>
          </a:prstGeom>
          <a:noFill/>
        </p:spPr>
        <p:txBody>
          <a:bodyPr wrap="none" rtlCol="0">
            <a:spAutoFit/>
          </a:bodyPr>
          <a:lstStyle/>
          <a:p>
            <a:r>
              <a:rPr lang="ru-RU" b="1" i="1" dirty="0" smtClean="0">
                <a:solidFill>
                  <a:schemeClr val="accent3">
                    <a:lumMod val="20000"/>
                    <a:lumOff val="80000"/>
                  </a:schemeClr>
                </a:solidFill>
              </a:rPr>
              <a:t>Кто чем питается</a:t>
            </a:r>
            <a:endParaRPr lang="ru-RU" b="1" i="1" dirty="0">
              <a:solidFill>
                <a:schemeClr val="accent3">
                  <a:lumMod val="20000"/>
                  <a:lumOff val="80000"/>
                </a:schemeClr>
              </a:solidFill>
            </a:endParaRPr>
          </a:p>
        </p:txBody>
      </p:sp>
      <p:pic>
        <p:nvPicPr>
          <p:cNvPr id="3075"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643438" y="2928934"/>
            <a:ext cx="4176464" cy="3190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6215074" y="5572140"/>
            <a:ext cx="2507418" cy="646331"/>
          </a:xfrm>
          <a:prstGeom prst="rect">
            <a:avLst/>
          </a:prstGeom>
          <a:noFill/>
        </p:spPr>
        <p:txBody>
          <a:bodyPr wrap="none" rtlCol="0">
            <a:spAutoFit/>
          </a:bodyPr>
          <a:lstStyle/>
          <a:p>
            <a:r>
              <a:rPr lang="ru-RU" b="1" i="1" dirty="0" smtClean="0">
                <a:solidFill>
                  <a:schemeClr val="tx2">
                    <a:lumMod val="75000"/>
                  </a:schemeClr>
                </a:solidFill>
              </a:rPr>
              <a:t>Ветерок-на развитие </a:t>
            </a:r>
          </a:p>
          <a:p>
            <a:r>
              <a:rPr lang="ru-RU" b="1" i="1" dirty="0" smtClean="0">
                <a:solidFill>
                  <a:schemeClr val="tx2">
                    <a:lumMod val="75000"/>
                  </a:schemeClr>
                </a:solidFill>
              </a:rPr>
              <a:t>речевого дыхания</a:t>
            </a:r>
            <a:endParaRPr lang="ru-RU" b="1" i="1" dirty="0">
              <a:solidFill>
                <a:schemeClr val="tx2">
                  <a:lumMod val="75000"/>
                </a:schemeClr>
              </a:solidFill>
            </a:endParaRPr>
          </a:p>
        </p:txBody>
      </p:sp>
    </p:spTree>
    <p:extLst>
      <p:ext uri="{BB962C8B-B14F-4D97-AF65-F5344CB8AC3E}">
        <p14:creationId xmlns="" xmlns:p14="http://schemas.microsoft.com/office/powerpoint/2010/main" val="624761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0469"/>
            <a:ext cx="8229600" cy="706090"/>
          </a:xfrm>
        </p:spPr>
        <p:txBody>
          <a:bodyPr>
            <a:normAutofit/>
          </a:bodyPr>
          <a:lstStyle/>
          <a:p>
            <a:pPr algn="l"/>
            <a:r>
              <a:rPr lang="ru-RU" sz="2400" b="1" i="1" u="sng" dirty="0" smtClean="0">
                <a:latin typeface="Times New Roman" pitchFamily="18" charset="0"/>
                <a:cs typeface="Times New Roman" pitchFamily="18" charset="0"/>
              </a:rPr>
              <a:t>Дети от 4 до 5 лет</a:t>
            </a:r>
            <a:endParaRPr lang="ru-RU" sz="2400" b="1" i="1" u="sng" dirty="0">
              <a:latin typeface="Times New Roman" pitchFamily="18" charset="0"/>
              <a:cs typeface="Times New Roman" pitchFamily="18" charset="0"/>
            </a:endParaRPr>
          </a:p>
        </p:txBody>
      </p:sp>
      <p:sp>
        <p:nvSpPr>
          <p:cNvPr id="5" name="Объект 4"/>
          <p:cNvSpPr>
            <a:spLocks noGrp="1"/>
          </p:cNvSpPr>
          <p:nvPr>
            <p:ph idx="1"/>
          </p:nvPr>
        </p:nvSpPr>
        <p:spPr>
          <a:xfrm>
            <a:off x="457200" y="476672"/>
            <a:ext cx="8229600" cy="5649491"/>
          </a:xfrm>
        </p:spPr>
        <p:txBody>
          <a:bodyPr>
            <a:normAutofit fontScale="62500" lnSpcReduction="20000"/>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smtClean="0">
              <a:latin typeface="Times New Roman" pitchFamily="18" charset="0"/>
              <a:cs typeface="Times New Roman" pitchFamily="18" charset="0"/>
            </a:endParaRPr>
          </a:p>
          <a:p>
            <a:pPr marL="0" indent="0">
              <a:lnSpc>
                <a:spcPct val="120000"/>
              </a:lnSpc>
              <a:buNone/>
            </a:pPr>
            <a:r>
              <a:rPr lang="ru-RU" sz="3300" dirty="0" smtClean="0">
                <a:latin typeface="Times New Roman" pitchFamily="18" charset="0"/>
                <a:cs typeface="Times New Roman" pitchFamily="18" charset="0"/>
              </a:rPr>
              <a:t>Учить согласовывать название предметов с прилагательными в роде, числе и падеже, ориентироваться в окончании слов, активно использовать предлоги. Закреплять правильное произношение гласных и согласных звуков, отрабатывать произношение свистящих, шипящих и сонорных (</a:t>
            </a:r>
            <a:r>
              <a:rPr lang="ru-RU" sz="3300" dirty="0" err="1" smtClean="0">
                <a:latin typeface="Times New Roman" pitchFamily="18" charset="0"/>
                <a:cs typeface="Times New Roman" pitchFamily="18" charset="0"/>
              </a:rPr>
              <a:t>р</a:t>
            </a:r>
            <a:r>
              <a:rPr lang="ru-RU" sz="3300" dirty="0" smtClean="0">
                <a:latin typeface="Times New Roman" pitchFamily="18" charset="0"/>
                <a:cs typeface="Times New Roman" pitchFamily="18" charset="0"/>
              </a:rPr>
              <a:t>, л) звуков. Продолжать формировать у детей умение образовывать форму множественного числа существительных, обозначающих детенышей животных, употреблять эти существительные в именительном и винительном падежах (лисята-лисят, медвежата-медвежат); правильно употреблять форму множественного числа родительного падежа существительных (вилок, яблок, туфель). Развивать артикуляционный аппарат. Учить детей рассказывать: описывать предмет, картину.</a:t>
            </a:r>
          </a:p>
          <a:p>
            <a:pPr marL="0" indent="0">
              <a:lnSpc>
                <a:spcPct val="120000"/>
              </a:lnSpc>
              <a:buNone/>
            </a:pPr>
            <a:r>
              <a:rPr lang="ru-RU" sz="3300" dirty="0" smtClean="0">
                <a:latin typeface="Times New Roman" pitchFamily="18" charset="0"/>
                <a:cs typeface="Times New Roman" pitchFamily="18" charset="0"/>
              </a:rPr>
              <a:t>Формировать движения кистей и пальцев рук с целью подготовки детей к письму.</a:t>
            </a:r>
          </a:p>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987173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778098"/>
          </a:xfrm>
        </p:spPr>
        <p:txBody>
          <a:bodyPr>
            <a:normAutofit/>
          </a:bodyPr>
          <a:lstStyle/>
          <a:p>
            <a:pPr algn="l"/>
            <a:endParaRPr lang="ru-RU" sz="2000" b="1" i="1" u="sng" dirty="0">
              <a:latin typeface="Times New Roman" pitchFamily="18" charset="0"/>
              <a:cs typeface="Times New Roman" pitchFamily="18" charset="0"/>
            </a:endParaRPr>
          </a:p>
        </p:txBody>
      </p:sp>
      <p:sp>
        <p:nvSpPr>
          <p:cNvPr id="5" name="Объект 4"/>
          <p:cNvSpPr>
            <a:spLocks noGrp="1"/>
          </p:cNvSpPr>
          <p:nvPr>
            <p:ph idx="1"/>
          </p:nvPr>
        </p:nvSpPr>
        <p:spPr/>
        <p:txBody>
          <a:bodyPr>
            <a:normAutofit/>
          </a:bodyPr>
          <a:lstStyle/>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260648"/>
            <a:ext cx="3384376" cy="22787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436096" y="249488"/>
            <a:ext cx="3546451" cy="25922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3276519" y="1970312"/>
            <a:ext cx="2714426" cy="29173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01776" y="1988452"/>
            <a:ext cx="2358338" cy="369332"/>
          </a:xfrm>
          <a:prstGeom prst="rect">
            <a:avLst/>
          </a:prstGeom>
          <a:noFill/>
        </p:spPr>
        <p:txBody>
          <a:bodyPr wrap="none" rtlCol="0">
            <a:spAutoFit/>
          </a:bodyPr>
          <a:lstStyle/>
          <a:p>
            <a:r>
              <a:rPr lang="ru-RU" b="1" i="1" dirty="0" smtClean="0">
                <a:solidFill>
                  <a:schemeClr val="accent3">
                    <a:lumMod val="20000"/>
                    <a:lumOff val="80000"/>
                  </a:schemeClr>
                </a:solidFill>
              </a:rPr>
              <a:t>Дидактические игры</a:t>
            </a:r>
            <a:endParaRPr lang="ru-RU" b="1" i="1" dirty="0">
              <a:solidFill>
                <a:schemeClr val="accent3">
                  <a:lumMod val="20000"/>
                  <a:lumOff val="80000"/>
                </a:schemeClr>
              </a:solidFill>
            </a:endParaRPr>
          </a:p>
        </p:txBody>
      </p:sp>
      <p:sp>
        <p:nvSpPr>
          <p:cNvPr id="8" name="TextBox 7"/>
          <p:cNvSpPr txBox="1"/>
          <p:nvPr/>
        </p:nvSpPr>
        <p:spPr>
          <a:xfrm>
            <a:off x="5940152" y="2357784"/>
            <a:ext cx="2451440" cy="369332"/>
          </a:xfrm>
          <a:prstGeom prst="rect">
            <a:avLst/>
          </a:prstGeom>
          <a:noFill/>
        </p:spPr>
        <p:txBody>
          <a:bodyPr wrap="none" rtlCol="0">
            <a:spAutoFit/>
          </a:bodyPr>
          <a:lstStyle/>
          <a:p>
            <a:r>
              <a:rPr lang="ru-RU" b="1" i="1" dirty="0" smtClean="0">
                <a:solidFill>
                  <a:schemeClr val="accent3">
                    <a:lumMod val="20000"/>
                    <a:lumOff val="80000"/>
                  </a:schemeClr>
                </a:solidFill>
              </a:rPr>
              <a:t>Тактильные мешочки</a:t>
            </a:r>
            <a:endParaRPr lang="ru-RU" b="1" i="1" dirty="0">
              <a:solidFill>
                <a:schemeClr val="accent3">
                  <a:lumMod val="20000"/>
                  <a:lumOff val="80000"/>
                </a:schemeClr>
              </a:solidFill>
            </a:endParaRPr>
          </a:p>
        </p:txBody>
      </p:sp>
      <p:sp>
        <p:nvSpPr>
          <p:cNvPr id="9" name="TextBox 8"/>
          <p:cNvSpPr txBox="1"/>
          <p:nvPr/>
        </p:nvSpPr>
        <p:spPr>
          <a:xfrm>
            <a:off x="3311797" y="4257962"/>
            <a:ext cx="2124299" cy="646331"/>
          </a:xfrm>
          <a:prstGeom prst="rect">
            <a:avLst/>
          </a:prstGeom>
          <a:noFill/>
        </p:spPr>
        <p:txBody>
          <a:bodyPr wrap="none" rtlCol="0">
            <a:spAutoFit/>
          </a:bodyPr>
          <a:lstStyle/>
          <a:p>
            <a:r>
              <a:rPr lang="ru-RU" b="1" i="1" dirty="0" smtClean="0">
                <a:solidFill>
                  <a:schemeClr val="accent3">
                    <a:lumMod val="20000"/>
                    <a:lumOff val="80000"/>
                  </a:schemeClr>
                </a:solidFill>
              </a:rPr>
              <a:t>Игры на развитие </a:t>
            </a:r>
          </a:p>
          <a:p>
            <a:r>
              <a:rPr lang="ru-RU" b="1" i="1" dirty="0" smtClean="0">
                <a:solidFill>
                  <a:schemeClr val="accent3">
                    <a:lumMod val="20000"/>
                    <a:lumOff val="80000"/>
                  </a:schemeClr>
                </a:solidFill>
              </a:rPr>
              <a:t>речевого дыхания</a:t>
            </a:r>
            <a:endParaRPr lang="ru-RU" b="1" i="1" dirty="0">
              <a:solidFill>
                <a:schemeClr val="accent3">
                  <a:lumMod val="20000"/>
                  <a:lumOff val="80000"/>
                </a:schemeClr>
              </a:solidFill>
            </a:endParaRPr>
          </a:p>
        </p:txBody>
      </p:sp>
      <p:pic>
        <p:nvPicPr>
          <p:cNvPr id="2052" name="Picture 4"/>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5580112" y="4005064"/>
            <a:ext cx="3495856" cy="28097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179511" y="3861047"/>
            <a:ext cx="3097007" cy="28389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323528" y="3537881"/>
            <a:ext cx="2638736" cy="646331"/>
          </a:xfrm>
          <a:prstGeom prst="rect">
            <a:avLst/>
          </a:prstGeom>
          <a:noFill/>
        </p:spPr>
        <p:txBody>
          <a:bodyPr wrap="none" rtlCol="0">
            <a:spAutoFit/>
          </a:bodyPr>
          <a:lstStyle/>
          <a:p>
            <a:r>
              <a:rPr lang="ru-RU" b="1" i="1" dirty="0" smtClean="0">
                <a:solidFill>
                  <a:schemeClr val="tx2">
                    <a:lumMod val="75000"/>
                  </a:schemeClr>
                </a:solidFill>
              </a:rPr>
              <a:t>Составление рассказов </a:t>
            </a:r>
          </a:p>
          <a:p>
            <a:r>
              <a:rPr lang="ru-RU" b="1" i="1" dirty="0" smtClean="0">
                <a:solidFill>
                  <a:schemeClr val="tx2">
                    <a:lumMod val="75000"/>
                  </a:schemeClr>
                </a:solidFill>
              </a:rPr>
              <a:t>по картинкам</a:t>
            </a:r>
            <a:endParaRPr lang="ru-RU" b="1" i="1" dirty="0">
              <a:solidFill>
                <a:schemeClr val="tx2">
                  <a:lumMod val="75000"/>
                </a:schemeClr>
              </a:solidFill>
            </a:endParaRPr>
          </a:p>
        </p:txBody>
      </p:sp>
    </p:spTree>
    <p:extLst>
      <p:ext uri="{BB962C8B-B14F-4D97-AF65-F5344CB8AC3E}">
        <p14:creationId xmlns="" xmlns:p14="http://schemas.microsoft.com/office/powerpoint/2010/main" val="3746333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34082"/>
          </a:xfrm>
        </p:spPr>
        <p:txBody>
          <a:bodyPr>
            <a:normAutofit/>
          </a:bodyPr>
          <a:lstStyle/>
          <a:p>
            <a:pPr algn="l"/>
            <a:r>
              <a:rPr lang="ru-RU" sz="2400" b="1" i="1" u="sng" dirty="0" smtClean="0">
                <a:latin typeface="Times New Roman" pitchFamily="18" charset="0"/>
                <a:cs typeface="Times New Roman" pitchFamily="18" charset="0"/>
              </a:rPr>
              <a:t>Дети от 5 до 6 лет</a:t>
            </a:r>
            <a:r>
              <a:rPr lang="ru-RU" sz="2800" b="1" i="1" u="sng" dirty="0" smtClean="0">
                <a:latin typeface="Times New Roman" pitchFamily="18" charset="0"/>
                <a:cs typeface="Times New Roman" pitchFamily="18" charset="0"/>
              </a:rPr>
              <a:t> </a:t>
            </a:r>
            <a:endParaRPr lang="ru-RU" sz="2800" b="1" i="1" u="sng" dirty="0">
              <a:latin typeface="Times New Roman" pitchFamily="18" charset="0"/>
              <a:cs typeface="Times New Roman" pitchFamily="18" charset="0"/>
            </a:endParaRPr>
          </a:p>
        </p:txBody>
      </p:sp>
      <p:sp>
        <p:nvSpPr>
          <p:cNvPr id="5" name="Объект 4"/>
          <p:cNvSpPr>
            <a:spLocks noGrp="1"/>
          </p:cNvSpPr>
          <p:nvPr>
            <p:ph idx="1"/>
          </p:nvPr>
        </p:nvSpPr>
        <p:spPr>
          <a:xfrm>
            <a:off x="457200" y="980728"/>
            <a:ext cx="8229600" cy="5544616"/>
          </a:xfrm>
        </p:spPr>
        <p:txBody>
          <a:bodyPr>
            <a:normAutofit fontScale="62500" lnSpcReduction="20000"/>
          </a:bodyPr>
          <a:lstStyle/>
          <a:p>
            <a:pPr marL="0" indent="0">
              <a:lnSpc>
                <a:spcPct val="120000"/>
              </a:lnSpc>
              <a:buNone/>
            </a:pPr>
            <a:r>
              <a:rPr lang="ru-RU" sz="2600" dirty="0" smtClean="0">
                <a:latin typeface="Times New Roman" pitchFamily="18" charset="0"/>
                <a:cs typeface="Times New Roman" pitchFamily="18" charset="0"/>
              </a:rPr>
              <a:t>Развивать фонематическую сторону (различение звуков) речи с целью подготовки детей к овладению звуковым анализом слов. Учить выделять отдельные звуки в словах, определять первый звук в слове, подбирать слова с определенным звуком и различать на слух твердые и мягкие согласные (без употребления самих терминов). Для детей этого возраста можно называть согласные твердые звуки «старшим», а еще лучше «сердитым» братом (братиком, братцем), согласные мягкие звуки – «младшим», а еще лучше «ласковым» братом. Тогда потом детям будет легко перейти к терминам «согласный твердый звук» и «согласный мягкий звук». Давать представление о протяженности слов (короткие и длинные), знакомить с делением слов на слоги на основе выделения гласных звуков (термин «слог» не употребляется). Делят слова на части (кусочки), отстукивая, отхлопывая и т. д. ритмико-слоговую структуру. В качестве вспомогательного средства используются заместители (мелкие фишки, игрушки), наглядно изображающие отдельные части слов, что является прообразом графической записи слов. Учатся голосом выделять некоторые согласные звуки – звуки, которые можно произнести протяжно (М – МЬ, В – ВЬ, Ф – ФЬ, Н – НЬ, Х – ХЬ; затем свистящие, шипящие, а потом Л –ЛЬ, Р – РЬ). При условии, что дети произносят те из них, которые предлагаются для выделения. Затем для интонационного выделения голосом предлагаются звуки, которые нельзя тянуть голосом: взрывные, губные и другие (Ч, Щ, Д – ДЬ, Т – ТЬ, Г – ГЬ, П – ПЬ, Б – БЬ, Й).</a:t>
            </a:r>
          </a:p>
          <a:p>
            <a:pPr marL="0" indent="0">
              <a:lnSpc>
                <a:spcPct val="120000"/>
              </a:lnSpc>
              <a:buNone/>
            </a:pPr>
            <a:endParaRPr lang="ru-RU" sz="2600" dirty="0" smtClean="0">
              <a:latin typeface="Times New Roman" pitchFamily="18" charset="0"/>
              <a:cs typeface="Times New Roman" pitchFamily="18" charset="0"/>
            </a:endParaRPr>
          </a:p>
          <a:p>
            <a:pPr marL="0" indent="0">
              <a:lnSpc>
                <a:spcPct val="120000"/>
              </a:lnSpc>
              <a:buNone/>
            </a:pPr>
            <a:r>
              <a:rPr lang="ru-RU" sz="2600" dirty="0" smtClean="0">
                <a:latin typeface="Times New Roman" pitchFamily="18" charset="0"/>
                <a:cs typeface="Times New Roman" pitchFamily="18" charset="0"/>
              </a:rPr>
              <a:t>Формировать движения кистей и пальцев рук с целью подготовки детей к письму.</a:t>
            </a:r>
          </a:p>
          <a:p>
            <a:pPr marL="0" indent="0">
              <a:buNone/>
            </a:pPr>
            <a:endParaRPr lang="ru-RU" sz="2800" dirty="0" smtClean="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19139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629</TotalTime>
  <Words>1955</Words>
  <Application>Microsoft Office PowerPoint</Application>
  <PresentationFormat>Экран (4:3)</PresentationFormat>
  <Paragraphs>109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Современные подходы подготовки к обучению грамоте дошкольников</vt:lpstr>
      <vt:lpstr>Актуальность</vt:lpstr>
      <vt:lpstr> </vt:lpstr>
      <vt:lpstr> </vt:lpstr>
      <vt:lpstr>Слайд 5</vt:lpstr>
      <vt:lpstr>Слайд 6</vt:lpstr>
      <vt:lpstr>Дети от 4 до 5 лет</vt:lpstr>
      <vt:lpstr>Слайд 8</vt:lpstr>
      <vt:lpstr>Дети от 5 до 6 лет </vt:lpstr>
      <vt:lpstr> </vt:lpstr>
      <vt:lpstr> Штриховка и обводка</vt:lpstr>
      <vt:lpstr> </vt:lpstr>
      <vt:lpstr>Дети от 6 до 7 лет  </vt:lpstr>
      <vt:lpstr> Дидактические игры</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Ярослав</dc:creator>
  <cp:lastModifiedBy>User</cp:lastModifiedBy>
  <cp:revision>51</cp:revision>
  <dcterms:created xsi:type="dcterms:W3CDTF">2018-11-26T17:07:35Z</dcterms:created>
  <dcterms:modified xsi:type="dcterms:W3CDTF">2018-12-29T09:01:41Z</dcterms:modified>
</cp:coreProperties>
</file>