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314" r:id="rId3"/>
    <p:sldId id="315" r:id="rId4"/>
    <p:sldId id="316" r:id="rId5"/>
    <p:sldId id="318" r:id="rId6"/>
    <p:sldId id="317" r:id="rId7"/>
    <p:sldId id="313" r:id="rId8"/>
    <p:sldId id="295" r:id="rId9"/>
    <p:sldId id="260" r:id="rId10"/>
    <p:sldId id="285" r:id="rId11"/>
    <p:sldId id="286" r:id="rId12"/>
    <p:sldId id="287" r:id="rId13"/>
    <p:sldId id="289" r:id="rId14"/>
    <p:sldId id="288" r:id="rId15"/>
    <p:sldId id="301" r:id="rId16"/>
    <p:sldId id="302" r:id="rId17"/>
    <p:sldId id="303" r:id="rId18"/>
    <p:sldId id="307" r:id="rId19"/>
    <p:sldId id="304" r:id="rId20"/>
    <p:sldId id="310" r:id="rId21"/>
    <p:sldId id="308" r:id="rId22"/>
    <p:sldId id="305" r:id="rId23"/>
    <p:sldId id="309" r:id="rId24"/>
    <p:sldId id="306" r:id="rId25"/>
    <p:sldId id="294" r:id="rId26"/>
    <p:sldId id="311" r:id="rId27"/>
    <p:sldId id="312" r:id="rId28"/>
    <p:sldId id="270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9900CC"/>
    <a:srgbClr val="33CC33"/>
    <a:srgbClr val="FF00FF"/>
    <a:srgbClr val="3333CC"/>
    <a:srgbClr val="FF3300"/>
    <a:srgbClr val="FFFF8B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795" autoAdjust="0"/>
  </p:normalViewPr>
  <p:slideViewPr>
    <p:cSldViewPr>
      <p:cViewPr varScale="1">
        <p:scale>
          <a:sx n="85" d="100"/>
          <a:sy n="85" d="100"/>
        </p:scale>
        <p:origin x="-1406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4" d="100"/>
        <a:sy n="84" d="100"/>
      </p:scale>
      <p:origin x="0" y="7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F0403-38A7-48F4-BAC3-34B9DE2E952D}" type="datetimeFigureOut">
              <a:rPr lang="ru-RU"/>
              <a:pPr>
                <a:defRPr/>
              </a:pPr>
              <a:t>29.12.2018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D7FE1-15D8-49BA-A817-019828A1B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05740-E358-4EDD-8FDA-4AB0565B25D2}" type="datetimeFigureOut">
              <a:rPr lang="ru-RU"/>
              <a:pPr>
                <a:defRPr/>
              </a:pPr>
              <a:t>29.12.2018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0C4C9-F32B-4408-A7A9-E6A329B52D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5AA57-0D63-4A33-81AF-89D894F2A23D}" type="datetimeFigureOut">
              <a:rPr lang="ru-RU"/>
              <a:pPr>
                <a:defRPr/>
              </a:pPr>
              <a:t>29.12.2018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19755-7297-4478-8794-548F9D7E18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FCBE8-DB99-4F39-802C-F82E2D1987A6}" type="datetimeFigureOut">
              <a:rPr lang="ru-RU"/>
              <a:pPr>
                <a:defRPr/>
              </a:pPr>
              <a:t>29.12.2018</a:t>
            </a:fld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06C68-5F4C-4123-843D-6388291F1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7FACD-9A43-46F2-B42E-B3B7219F5EF3}" type="datetimeFigureOut">
              <a:rPr lang="ru-RU"/>
              <a:pPr>
                <a:defRPr/>
              </a:pPr>
              <a:t>29.12.2018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17822-1BA1-4F0A-99B7-5677AEF470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F1639-30E9-4950-9450-66964706CD2D}" type="datetimeFigureOut">
              <a:rPr lang="ru-RU"/>
              <a:pPr>
                <a:defRPr/>
              </a:pPr>
              <a:t>29.12.2018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529D0-4405-4DE0-86E7-D83D692861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B7682-C5EE-448D-8FDD-A91D5567D777}" type="datetimeFigureOut">
              <a:rPr lang="ru-RU"/>
              <a:pPr>
                <a:defRPr/>
              </a:pPr>
              <a:t>29.12.2018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4A09F-C9DC-4C72-8B9E-263613224D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F3A41-A310-459B-AEE0-06A4CC073D6D}" type="datetimeFigureOut">
              <a:rPr lang="ru-RU"/>
              <a:pPr>
                <a:defRPr/>
              </a:pPr>
              <a:t>29.12.2018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9F8DAB-0E70-4770-9E66-FD3737010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06EC6-40AC-41E3-9C01-954D3D2A7C9C}" type="datetimeFigureOut">
              <a:rPr lang="ru-RU"/>
              <a:pPr>
                <a:defRPr/>
              </a:pPr>
              <a:t>29.12.2018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B93FF-C6E2-4287-A0CE-DD4030AC67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6F6BD-3711-40EB-9B68-E2BBFFC2A03B}" type="datetimeFigureOut">
              <a:rPr lang="ru-RU"/>
              <a:pPr>
                <a:defRPr/>
              </a:pPr>
              <a:t>29.12.2018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2130C-5CD3-48E0-82C0-82A5B3743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CBA30-0405-443E-9371-DA742089FB7A}" type="datetimeFigureOut">
              <a:rPr lang="ru-RU"/>
              <a:pPr>
                <a:defRPr/>
              </a:pPr>
              <a:t>29.12.2018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90844-28DF-4B86-B066-C71006CD91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732D4-5746-46AB-AADB-78BFC06D6F24}" type="datetimeFigureOut">
              <a:rPr lang="ru-RU"/>
              <a:pPr>
                <a:defRPr/>
              </a:pPr>
              <a:t>29.12.2018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99B24-A78A-42F2-93F3-BDA3AC64CD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832F0-F8DA-4239-A3A7-F651A6C61BAE}" type="datetimeFigureOut">
              <a:rPr lang="ru-RU"/>
              <a:pPr>
                <a:defRPr/>
              </a:pPr>
              <a:t>29.12.2018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A7EAE-BA7F-4F52-B27B-A1FF0A098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screen">
            <a:alphaModFix amt="6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C219863D-6774-4298-B9D8-F096876B61E3}" type="datetimeFigureOut">
              <a:rPr lang="ru-RU"/>
              <a:pPr>
                <a:defRPr/>
              </a:pPr>
              <a:t>29.12.2018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DAC6F6A-BB2B-410E-AEFE-858AB8476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6"/>
          <p:cNvSpPr>
            <a:spLocks noGrp="1"/>
          </p:cNvSpPr>
          <p:nvPr>
            <p:ph type="title"/>
          </p:nvPr>
        </p:nvSpPr>
        <p:spPr>
          <a:xfrm>
            <a:off x="0" y="1214438"/>
            <a:ext cx="9144000" cy="3600450"/>
          </a:xfrm>
        </p:spPr>
        <p:txBody>
          <a:bodyPr/>
          <a:lstStyle/>
          <a:p>
            <a:pPr eaLnBrk="1" hangingPunct="1"/>
            <a:r>
              <a:rPr lang="ru-RU" sz="4200" b="1" i="1" dirty="0" smtClean="0">
                <a:solidFill>
                  <a:schemeClr val="hlink"/>
                </a:solidFill>
              </a:rPr>
              <a:t>Я пришел сюда учиться,</a:t>
            </a:r>
            <a:br>
              <a:rPr lang="ru-RU" sz="4200" b="1" i="1" dirty="0" smtClean="0">
                <a:solidFill>
                  <a:schemeClr val="hlink"/>
                </a:solidFill>
              </a:rPr>
            </a:br>
            <a:r>
              <a:rPr lang="ru-RU" sz="4200" b="1" i="1" dirty="0" smtClean="0">
                <a:solidFill>
                  <a:schemeClr val="hlink"/>
                </a:solidFill>
              </a:rPr>
              <a:t>Не лениться, а трудиться!</a:t>
            </a:r>
            <a:br>
              <a:rPr lang="ru-RU" sz="4200" b="1" i="1" dirty="0" smtClean="0">
                <a:solidFill>
                  <a:schemeClr val="hlink"/>
                </a:solidFill>
              </a:rPr>
            </a:br>
            <a:r>
              <a:rPr lang="ru-RU" sz="4200" b="1" i="1" dirty="0" smtClean="0">
                <a:solidFill>
                  <a:schemeClr val="hlink"/>
                </a:solidFill>
              </a:rPr>
              <a:t> Только тот, кто много знает</a:t>
            </a:r>
            <a:br>
              <a:rPr lang="ru-RU" sz="4200" b="1" i="1" dirty="0" smtClean="0">
                <a:solidFill>
                  <a:schemeClr val="hlink"/>
                </a:solidFill>
              </a:rPr>
            </a:br>
            <a:r>
              <a:rPr lang="ru-RU" sz="4200" b="1" i="1" dirty="0" smtClean="0">
                <a:solidFill>
                  <a:schemeClr val="hlink"/>
                </a:solidFill>
              </a:rPr>
              <a:t>     В жизни что-то достигает.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Группа 6"/>
          <p:cNvGrpSpPr>
            <a:grpSpLocks/>
          </p:cNvGrpSpPr>
          <p:nvPr/>
        </p:nvGrpSpPr>
        <p:grpSpPr bwMode="auto">
          <a:xfrm>
            <a:off x="2339975" y="1700213"/>
            <a:ext cx="4205288" cy="3052762"/>
            <a:chOff x="2211200" y="1214422"/>
            <a:chExt cx="4205318" cy="3053566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 flipV="1">
              <a:off x="2214375" y="1214422"/>
              <a:ext cx="3929091" cy="1714952"/>
            </a:xfrm>
            <a:prstGeom prst="line">
              <a:avLst/>
            </a:prstGeom>
            <a:ln w="50800">
              <a:solidFill>
                <a:srgbClr val="C0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2211200" y="2919846"/>
              <a:ext cx="4205318" cy="1348142"/>
            </a:xfrm>
            <a:prstGeom prst="line">
              <a:avLst/>
            </a:prstGeom>
            <a:ln w="50800">
              <a:solidFill>
                <a:srgbClr val="C0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79838" y="765175"/>
            <a:ext cx="1512887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2124075" y="2205038"/>
            <a:ext cx="46085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прямым углом</a:t>
            </a:r>
            <a:r>
              <a:rPr lang="ru-RU" sz="2000" b="1" dirty="0">
                <a:solidFill>
                  <a:srgbClr val="9900CC"/>
                </a:solidFill>
              </a:rPr>
              <a:t> </a:t>
            </a:r>
            <a:r>
              <a:rPr lang="ru-RU" sz="2000" b="1" dirty="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называется</a:t>
            </a:r>
            <a:endParaRPr lang="ru-RU" sz="2000" b="1" dirty="0">
              <a:solidFill>
                <a:srgbClr val="9900CC"/>
              </a:solidFill>
            </a:endParaRPr>
          </a:p>
          <a:p>
            <a:pPr algn="ctr">
              <a:defRPr/>
            </a:pPr>
            <a:r>
              <a:rPr lang="ru-RU" sz="2000" b="1" dirty="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угол величиной 90°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090613" y="3789363"/>
            <a:ext cx="1352550" cy="1066800"/>
            <a:chOff x="687" y="2387"/>
            <a:chExt cx="852" cy="672"/>
          </a:xfrm>
        </p:grpSpPr>
        <p:pic>
          <p:nvPicPr>
            <p:cNvPr id="7178" name="Picture 9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 rot="-6850177">
              <a:off x="921" y="2441"/>
              <a:ext cx="445" cy="7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9" name="Picture 10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 rot="5052454">
              <a:off x="879" y="2195"/>
              <a:ext cx="407" cy="7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3259" name="Rectangle 11"/>
          <p:cNvSpPr>
            <a:spLocks noChangeArrowheads="1"/>
          </p:cNvSpPr>
          <p:nvPr/>
        </p:nvSpPr>
        <p:spPr bwMode="auto">
          <a:xfrm>
            <a:off x="468313" y="4854575"/>
            <a:ext cx="2941637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острым</a:t>
            </a:r>
            <a:r>
              <a:rPr lang="ru-RU" sz="2000"/>
              <a:t> </a:t>
            </a:r>
            <a:r>
              <a:rPr lang="ru-RU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называется</a:t>
            </a:r>
            <a:r>
              <a:rPr lang="ru-RU" sz="2000"/>
              <a:t> </a:t>
            </a:r>
          </a:p>
          <a:p>
            <a:pPr algn="ctr">
              <a:defRPr/>
            </a:pPr>
            <a:r>
              <a:rPr lang="ru-RU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угол меньше прямого</a:t>
            </a:r>
          </a:p>
          <a:p>
            <a:pPr algn="ctr">
              <a:defRPr/>
            </a:pPr>
            <a:endParaRPr lang="ru-RU"/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5391150" y="3343275"/>
            <a:ext cx="2238375" cy="1662113"/>
            <a:chOff x="3396" y="2106"/>
            <a:chExt cx="1410" cy="1047"/>
          </a:xfrm>
        </p:grpSpPr>
        <p:pic>
          <p:nvPicPr>
            <p:cNvPr id="7176" name="Picture 12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 rot="-6333375">
              <a:off x="3193" y="2309"/>
              <a:ext cx="918" cy="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7" name="Picture 13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 rot="-2235569">
              <a:off x="4057" y="2598"/>
              <a:ext cx="749" cy="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3262" name="Rectangle 14"/>
          <p:cNvSpPr>
            <a:spLocks noChangeArrowheads="1"/>
          </p:cNvSpPr>
          <p:nvPr/>
        </p:nvSpPr>
        <p:spPr bwMode="auto">
          <a:xfrm>
            <a:off x="5451475" y="4983163"/>
            <a:ext cx="2933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тупым</a:t>
            </a:r>
            <a:r>
              <a:rPr lang="ru-RU" sz="2000" b="1">
                <a:solidFill>
                  <a:srgbClr val="33CC33"/>
                </a:solidFill>
              </a:rPr>
              <a:t> </a:t>
            </a:r>
            <a:r>
              <a:rPr lang="ru-RU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называется</a:t>
            </a:r>
            <a:r>
              <a:rPr lang="ru-RU" sz="2000" b="1">
                <a:solidFill>
                  <a:srgbClr val="33CC33"/>
                </a:solidFill>
              </a:rPr>
              <a:t> </a:t>
            </a:r>
          </a:p>
          <a:p>
            <a:pPr algn="ctr">
              <a:defRPr/>
            </a:pPr>
            <a:r>
              <a:rPr lang="ru-RU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угол больше прямого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6" grpId="0"/>
      <p:bldP spid="53259" grpId="0"/>
      <p:bldP spid="5326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AutoShape 8"/>
          <p:cNvSpPr>
            <a:spLocks noChangeArrowheads="1"/>
          </p:cNvSpPr>
          <p:nvPr/>
        </p:nvSpPr>
        <p:spPr bwMode="auto">
          <a:xfrm>
            <a:off x="6659563" y="5516563"/>
            <a:ext cx="1657350" cy="720725"/>
          </a:xfrm>
          <a:prstGeom prst="rtTriangle">
            <a:avLst/>
          </a:prstGeom>
          <a:solidFill>
            <a:srgbClr val="00FF00"/>
          </a:solidFill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/>
              <a:t>1</a:t>
            </a:r>
          </a:p>
        </p:txBody>
      </p:sp>
      <p:sp>
        <p:nvSpPr>
          <p:cNvPr id="19460" name="AutoShape 9"/>
          <p:cNvSpPr>
            <a:spLocks noChangeArrowheads="1"/>
          </p:cNvSpPr>
          <p:nvPr/>
        </p:nvSpPr>
        <p:spPr bwMode="auto">
          <a:xfrm>
            <a:off x="7956550" y="4725988"/>
            <a:ext cx="936625" cy="1223962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/>
              <a:t>5</a:t>
            </a:r>
          </a:p>
        </p:txBody>
      </p:sp>
      <p:sp>
        <p:nvSpPr>
          <p:cNvPr id="19469" name="AutoShape 8"/>
          <p:cNvSpPr>
            <a:spLocks noChangeArrowheads="1"/>
          </p:cNvSpPr>
          <p:nvPr/>
        </p:nvSpPr>
        <p:spPr bwMode="auto">
          <a:xfrm rot="-5400000">
            <a:off x="7703344" y="3177382"/>
            <a:ext cx="1657350" cy="1008062"/>
          </a:xfrm>
          <a:prstGeom prst="rtTriangle">
            <a:avLst/>
          </a:prstGeom>
          <a:solidFill>
            <a:srgbClr val="00FF00"/>
          </a:solidFill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r>
              <a:rPr lang="ru-RU" sz="2400" b="1"/>
              <a:t>7</a:t>
            </a:r>
          </a:p>
        </p:txBody>
      </p:sp>
      <p:sp>
        <p:nvSpPr>
          <p:cNvPr id="5" name="Равнобедренный треугольник 4"/>
          <p:cNvSpPr>
            <a:spLocks noChangeArrowheads="1"/>
          </p:cNvSpPr>
          <p:nvPr/>
        </p:nvSpPr>
        <p:spPr bwMode="auto">
          <a:xfrm rot="-9380966">
            <a:off x="5292725" y="6308725"/>
            <a:ext cx="2189163" cy="4318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38100" algn="ctr">
            <a:solidFill>
              <a:srgbClr val="8000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/>
            <a:r>
              <a:rPr lang="ru-RU" sz="2400" b="1"/>
              <a:t>9</a:t>
            </a:r>
          </a:p>
        </p:txBody>
      </p:sp>
      <p:sp>
        <p:nvSpPr>
          <p:cNvPr id="19471" name="AutoShape 8"/>
          <p:cNvSpPr>
            <a:spLocks noChangeArrowheads="1"/>
          </p:cNvSpPr>
          <p:nvPr/>
        </p:nvSpPr>
        <p:spPr bwMode="auto">
          <a:xfrm rot="-5400000">
            <a:off x="7885112" y="5589588"/>
            <a:ext cx="936625" cy="1511300"/>
          </a:xfrm>
          <a:prstGeom prst="rtTriangle">
            <a:avLst/>
          </a:prstGeom>
          <a:solidFill>
            <a:srgbClr val="00FF00"/>
          </a:solidFill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r>
              <a:rPr lang="ru-RU" sz="2400" b="1"/>
              <a:t>4</a:t>
            </a:r>
          </a:p>
        </p:txBody>
      </p:sp>
      <p:sp>
        <p:nvSpPr>
          <p:cNvPr id="2" name="Равнобедренный треугольник 4"/>
          <p:cNvSpPr>
            <a:spLocks noChangeArrowheads="1"/>
          </p:cNvSpPr>
          <p:nvPr/>
        </p:nvSpPr>
        <p:spPr bwMode="auto">
          <a:xfrm>
            <a:off x="5243513" y="4583113"/>
            <a:ext cx="2784475" cy="790575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38100" algn="ctr">
            <a:solidFill>
              <a:srgbClr val="8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/>
              <a:t>6</a:t>
            </a:r>
          </a:p>
        </p:txBody>
      </p:sp>
      <p:sp>
        <p:nvSpPr>
          <p:cNvPr id="3" name="Равнобедренный треугольник 4"/>
          <p:cNvSpPr>
            <a:spLocks noChangeArrowheads="1"/>
          </p:cNvSpPr>
          <p:nvPr/>
        </p:nvSpPr>
        <p:spPr bwMode="auto">
          <a:xfrm rot="9497814">
            <a:off x="6372225" y="3716338"/>
            <a:ext cx="2535238" cy="51435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38100" algn="ctr">
            <a:solidFill>
              <a:srgbClr val="8000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/>
            <a:r>
              <a:rPr lang="ru-RU" sz="2400" b="1"/>
              <a:t>3</a:t>
            </a:r>
          </a:p>
        </p:txBody>
      </p:sp>
      <p:sp>
        <p:nvSpPr>
          <p:cNvPr id="19476" name="AutoShape 9"/>
          <p:cNvSpPr>
            <a:spLocks noChangeArrowheads="1"/>
          </p:cNvSpPr>
          <p:nvPr/>
        </p:nvSpPr>
        <p:spPr bwMode="auto">
          <a:xfrm rot="10800000">
            <a:off x="5724525" y="2349500"/>
            <a:ext cx="1079500" cy="1800225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r>
              <a:rPr lang="ru-RU" sz="2400" b="1"/>
              <a:t>8</a:t>
            </a:r>
          </a:p>
        </p:txBody>
      </p:sp>
      <p:sp>
        <p:nvSpPr>
          <p:cNvPr id="19477" name="AutoShape 9"/>
          <p:cNvSpPr>
            <a:spLocks noChangeArrowheads="1"/>
          </p:cNvSpPr>
          <p:nvPr/>
        </p:nvSpPr>
        <p:spPr bwMode="auto">
          <a:xfrm>
            <a:off x="5435600" y="3284538"/>
            <a:ext cx="865188" cy="1368425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 dirty="0"/>
              <a:t>2</a:t>
            </a:r>
          </a:p>
        </p:txBody>
      </p:sp>
      <p:sp>
        <p:nvSpPr>
          <p:cNvPr id="19487" name="WordArt 31"/>
          <p:cNvSpPr>
            <a:spLocks noChangeArrowheads="1" noChangeShapeType="1" noTextEdit="1"/>
          </p:cNvSpPr>
          <p:nvPr/>
        </p:nvSpPr>
        <p:spPr bwMode="auto">
          <a:xfrm>
            <a:off x="539750" y="3716338"/>
            <a:ext cx="2895600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Прямоугольные</a:t>
            </a:r>
          </a:p>
        </p:txBody>
      </p:sp>
      <p:sp>
        <p:nvSpPr>
          <p:cNvPr id="19488" name="WordArt 32"/>
          <p:cNvSpPr>
            <a:spLocks noChangeArrowheads="1" noChangeShapeType="1" noTextEdit="1"/>
          </p:cNvSpPr>
          <p:nvPr/>
        </p:nvSpPr>
        <p:spPr bwMode="auto">
          <a:xfrm>
            <a:off x="827088" y="2105025"/>
            <a:ext cx="2895600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Остроугольные</a:t>
            </a:r>
          </a:p>
        </p:txBody>
      </p:sp>
      <p:sp>
        <p:nvSpPr>
          <p:cNvPr id="19489" name="WordArt 33"/>
          <p:cNvSpPr>
            <a:spLocks noChangeArrowheads="1" noChangeShapeType="1" noTextEdit="1"/>
          </p:cNvSpPr>
          <p:nvPr/>
        </p:nvSpPr>
        <p:spPr bwMode="auto">
          <a:xfrm>
            <a:off x="5219700" y="2997200"/>
            <a:ext cx="2895600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Тупоугольные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514 0.00255 C 0.0283 -0.24861 0.01164 -0.49953 -0.06007 -0.62245 C -0.13177 -0.74537 -0.29409 -0.74398 -0.38507 -0.73495 C -0.47604 -0.72592 -0.5526 -0.69027 -0.6059 -0.56828 C -0.6592 -0.44629 -0.68836 -0.09722 -0.70486 -0.003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" y="-37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5.92593E-6 C 0.02414 -0.21087 0.04844 -0.42152 -0.01249 -0.54444 C -0.07343 -0.66736 -0.27986 -0.72615 -0.36562 -0.73749 C -0.45138 -0.74884 -0.48923 -0.72453 -0.52708 -0.61249 C -0.56493 -0.50046 -0.57881 -0.28286 -0.5927 -0.06527 " pathEditMode="relative" ptsTypes="aaaaA">
                                      <p:cBhvr>
                                        <p:cTn id="8" dur="20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7.77778E-6 C -0.02657 -0.1514 -0.05296 -0.30278 -0.0948 -0.37362 C -0.13664 -0.44445 -0.18733 -0.42385 -0.25105 -0.42501 C -0.31477 -0.42616 -0.41546 -0.41505 -0.47709 -0.38056 C -0.53872 -0.34607 -0.6047 -0.30186 -0.62084 -0.21806 C -0.63699 -0.13427 -0.60556 -0.00603 -0.57397 0.12222 " pathEditMode="relative" ptsTypes="aaaaaA">
                                      <p:cBhvr>
                                        <p:cTn id="10" dur="2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1.48148E-6 C -0.06511 0.10255 -0.13022 0.20509 -0.18126 0.26783 C -0.2323 0.33102 -0.26824 0.40232 -0.30626 0.37778 C -0.34428 0.35301 -0.37709 0.21111 -0.40938 0.1206 C -0.44167 0.03056 -0.47831 -0.07916 -0.50001 -0.16412 C -0.52171 -0.24861 -0.53143 -0.33657 -0.53959 -0.3875 C -0.54775 -0.43842 -0.54845 -0.45393 -0.54897 -0.46944 " pathEditMode="relative" ptsTypes="aaaaaaA">
                                      <p:cBhvr>
                                        <p:cTn id="14" dur="20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0375 C -0.12847 0.09282 -0.25816 0.14815 -0.32691 0.14861 C -0.39566 0.14907 -0.38975 0.07894 -0.41128 0.04028 C -0.43281 0.00162 -0.46041 -0.04444 -0.45607 -0.08356 C -0.45173 -0.12222 -0.37725 -0.16065 -0.38524 -0.19305 C -0.39322 -0.22546 -0.45468 -0.26435 -0.50399 -0.27778 C -0.55329 -0.2912 -0.64444 -0.25579 -0.68107 -0.27361 C -0.7177 -0.29143 -0.74427 -0.35625 -0.72378 -0.38472 C -0.70329 -0.41319 -0.58941 -0.39745 -0.55816 -0.44444 C -0.52691 -0.49143 -0.53159 -0.57917 -0.53628 -0.66667 " pathEditMode="relative" rAng="0" ptsTypes="aaaaaaaaaA">
                                      <p:cBhvr>
                                        <p:cTn id="16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3" y="-29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C 0.0019 0.07014 0.00399 0.14051 -0.00313 0.20694 C -0.01025 0.27338 -0.01546 0.35717 -0.04289 0.39861 C -0.06997 0.44004 -0.12431 0.4493 -0.16667 0.45555 C -0.20903 0.4618 -0.25782 0.45602 -0.29688 0.43611 C -0.33594 0.4162 -0.37605 0.38703 -0.40105 0.33611 C -0.42605 0.28518 -0.43716 0.19328 -0.44688 0.13055 C -0.4566 0.06782 -0.45834 0.01018 -0.45938 -0.04028 C -0.46042 -0.09074 -0.45452 -0.13472 -0.45313 -0.17222 C -0.45174 -0.20972 -0.45139 -0.23959 -0.45105 -0.26528 C -0.4507 -0.29097 -0.45087 -0.3088 -0.45105 -0.32639 " pathEditMode="relative" ptsTypes="aaaaaaaaaaA">
                                      <p:cBhvr>
                                        <p:cTn id="18" dur="20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53 0.04213 C -0.0816 0.04167 -0.14167 0.0412 -0.16216 0.01435 C -0.18264 -0.01227 -0.15313 -0.07292 -0.14445 -0.11898 C -0.13577 -0.16482 -0.11424 -0.20162 -0.11007 -0.26181 C -0.10591 -0.32199 -0.11528 -0.42523 -0.11945 -0.47986 C -0.12361 -0.53472 -0.14167 -0.55995 -0.13507 -0.59097 C -0.12847 -0.62199 -0.10417 -0.64398 -0.07986 -0.66597 " pathEditMode="relative" rAng="0" ptsTypes="aaaaa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" y="-35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1018 C -0.02795 0.08541 -0.05591 0.16088 -0.11042 0.20879 C -0.16493 0.25671 -0.26164 0.30903 -0.32709 0.29768 C -0.39254 0.28634 -0.46025 0.20139 -0.50313 0.14074 C -0.54601 0.08009 -0.56789 -0.01435 -0.58438 -0.06621 C -0.60087 -0.11806 -0.61285 -0.15116 -0.60209 -0.17037 C -0.59132 -0.18959 -0.56007 -0.1838 -0.51979 -0.18148 C -0.47952 -0.17917 -0.42778 -0.15764 -0.36042 -0.15648 C -0.29306 -0.15533 -0.1816 -0.1456 -0.11563 -0.17454 C -0.04966 -0.20347 -0.00712 -0.2669 0.03541 -0.33009 " pathEditMode="relative" rAng="0" ptsTypes="aaaaaaaaaA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" y="-2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0.04144 C -0.07291 0.01551 -0.14583 0.07268 -0.22708 0.09051 C -0.30833 0.10833 -0.4243 0.10069 -0.48767 0.06551 C -0.55069 0.03032 -0.58107 -0.05602 -0.60625 -0.12061 C -0.63142 -0.18519 -0.7092 -0.29862 -0.63854 -0.32199 C -0.56788 -0.34537 -0.2901 -0.28866 -0.18229 -0.26088 C -0.07447 -0.23311 -0.0243 -0.09815 0.00834 -0.15533 C 0.04063 -0.2125 0.02605 -0.40834 0.01146 -0.60394 " pathEditMode="relative" rAng="0" ptsTypes="aaaaaaaA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" y="-2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19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000"/>
                                        <p:tgtEl>
                                          <p:spTgt spid="19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3000"/>
                                        <p:tgtEl>
                                          <p:spTgt spid="19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  <p:bldP spid="19460" grpId="0" animBg="1"/>
      <p:bldP spid="19469" grpId="0" animBg="1"/>
      <p:bldP spid="5" grpId="0" animBg="1"/>
      <p:bldP spid="19471" grpId="0" animBg="1"/>
      <p:bldP spid="2" grpId="0" animBg="1"/>
      <p:bldP spid="3" grpId="0" animBg="1"/>
      <p:bldP spid="19476" grpId="0" animBg="1"/>
      <p:bldP spid="19477" grpId="0" animBg="1"/>
      <p:bldP spid="19487" grpId="0" animBg="1"/>
      <p:bldP spid="19488" grpId="0" animBg="1"/>
      <p:bldP spid="1948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/>
          <p:cNvSpPr>
            <a:spLocks noChangeArrowheads="1"/>
          </p:cNvSpPr>
          <p:nvPr/>
        </p:nvSpPr>
        <p:spPr bwMode="auto">
          <a:xfrm rot="15570500">
            <a:off x="1478103" y="1380299"/>
            <a:ext cx="1397880" cy="2640327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 rot="20034050">
            <a:off x="4404056" y="1682829"/>
            <a:ext cx="1671691" cy="1915498"/>
          </a:xfrm>
          <a:prstGeom prst="rtTriangle">
            <a:avLst/>
          </a:prstGeom>
          <a:solidFill>
            <a:srgbClr val="00B0F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 rot="2389186">
            <a:off x="2253966" y="3711616"/>
            <a:ext cx="3162544" cy="132730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rot="10800000" vert="eaVert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 rot="20038447">
            <a:off x="7241198" y="4053917"/>
            <a:ext cx="951768" cy="2383466"/>
          </a:xfrm>
          <a:prstGeom prst="triangle">
            <a:avLst>
              <a:gd name="adj" fmla="val 43681"/>
            </a:avLst>
          </a:prstGeom>
          <a:solidFill>
            <a:srgbClr val="FFC00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 rot="2150511">
            <a:off x="5311328" y="3941304"/>
            <a:ext cx="951686" cy="2095164"/>
          </a:xfrm>
          <a:prstGeom prst="triangle">
            <a:avLst>
              <a:gd name="adj" fmla="val 50000"/>
            </a:avLst>
          </a:prstGeom>
          <a:solidFill>
            <a:srgbClr val="7030A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 rot="19411088">
            <a:off x="56043" y="4076882"/>
            <a:ext cx="2695210" cy="1926268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7614118">
            <a:off x="6849272" y="1857353"/>
            <a:ext cx="1441963" cy="1200617"/>
          </a:xfrm>
          <a:prstGeom prst="triangle">
            <a:avLst>
              <a:gd name="adj" fmla="val 50000"/>
            </a:avLst>
          </a:prstGeom>
          <a:solidFill>
            <a:srgbClr val="00B05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eaVert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9225" name="Заголовок 8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3333CC"/>
                </a:solidFill>
              </a:rPr>
              <a:t>«Найди лишнее»</a:t>
            </a:r>
          </a:p>
        </p:txBody>
      </p:sp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Равнобедренный треугольник 4"/>
          <p:cNvSpPr>
            <a:spLocks noChangeArrowheads="1"/>
          </p:cNvSpPr>
          <p:nvPr/>
        </p:nvSpPr>
        <p:spPr bwMode="auto">
          <a:xfrm rot="-8689922">
            <a:off x="2484438" y="3557588"/>
            <a:ext cx="2987675" cy="1046162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38100" algn="ctr">
            <a:solidFill>
              <a:srgbClr val="8000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/>
            <a:endParaRPr lang="ru-RU" sz="2400" b="1"/>
          </a:p>
        </p:txBody>
      </p:sp>
      <p:sp>
        <p:nvSpPr>
          <p:cNvPr id="10243" name="AutoShape 9"/>
          <p:cNvSpPr>
            <a:spLocks noChangeArrowheads="1"/>
          </p:cNvSpPr>
          <p:nvPr/>
        </p:nvSpPr>
        <p:spPr bwMode="auto">
          <a:xfrm>
            <a:off x="1042988" y="2708275"/>
            <a:ext cx="1079500" cy="1800225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400" b="1"/>
          </a:p>
        </p:txBody>
      </p:sp>
      <p:sp>
        <p:nvSpPr>
          <p:cNvPr id="10244" name="AutoShape 8"/>
          <p:cNvSpPr>
            <a:spLocks noChangeArrowheads="1"/>
          </p:cNvSpPr>
          <p:nvPr/>
        </p:nvSpPr>
        <p:spPr bwMode="auto">
          <a:xfrm>
            <a:off x="6515100" y="2636838"/>
            <a:ext cx="1657350" cy="1873250"/>
          </a:xfrm>
          <a:prstGeom prst="rtTriangle">
            <a:avLst/>
          </a:prstGeom>
          <a:solidFill>
            <a:srgbClr val="00FF00"/>
          </a:solidFill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400" b="1"/>
          </a:p>
        </p:txBody>
      </p:sp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51725" y="3068638"/>
            <a:ext cx="158432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6" name="WordArt 10"/>
          <p:cNvSpPr>
            <a:spLocks noChangeArrowheads="1" noChangeShapeType="1" noTextEdit="1"/>
          </p:cNvSpPr>
          <p:nvPr/>
        </p:nvSpPr>
        <p:spPr bwMode="auto">
          <a:xfrm>
            <a:off x="6230938" y="4670425"/>
            <a:ext cx="222885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Прямоугольный</a:t>
            </a:r>
          </a:p>
        </p:txBody>
      </p:sp>
      <p:sp>
        <p:nvSpPr>
          <p:cNvPr id="24587" name="WordArt 11"/>
          <p:cNvSpPr>
            <a:spLocks noChangeArrowheads="1" noChangeShapeType="1" noTextEdit="1"/>
          </p:cNvSpPr>
          <p:nvPr/>
        </p:nvSpPr>
        <p:spPr bwMode="auto">
          <a:xfrm>
            <a:off x="519113" y="4670425"/>
            <a:ext cx="2181225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Остроугольный</a:t>
            </a:r>
          </a:p>
        </p:txBody>
      </p:sp>
      <p:sp>
        <p:nvSpPr>
          <p:cNvPr id="24588" name="WordArt 12"/>
          <p:cNvSpPr>
            <a:spLocks noChangeArrowheads="1" noChangeShapeType="1" noTextEdit="1"/>
          </p:cNvSpPr>
          <p:nvPr/>
        </p:nvSpPr>
        <p:spPr bwMode="auto">
          <a:xfrm>
            <a:off x="3563938" y="4652963"/>
            <a:ext cx="196215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Тупоугольный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684 0.00069 L -0.69687 0.0006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9687 0.00069 L -0.40955 0.0006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955 0.00069 L -0.10225 0.00069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6" grpId="0" animBg="1"/>
      <p:bldP spid="24587" grpId="0" animBg="1"/>
      <p:bldP spid="2458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4"/>
          <p:cNvSpPr>
            <a:spLocks noChangeShapeType="1"/>
          </p:cNvSpPr>
          <p:nvPr/>
        </p:nvSpPr>
        <p:spPr bwMode="auto">
          <a:xfrm flipH="1">
            <a:off x="1763713" y="1412875"/>
            <a:ext cx="86360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700338" y="404813"/>
            <a:ext cx="43815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Arial"/>
                <a:cs typeface="Arial"/>
              </a:rPr>
              <a:t>Виды треугольников</a:t>
            </a:r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4643438" y="1484313"/>
            <a:ext cx="0" cy="2232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7019925" y="1412875"/>
            <a:ext cx="720725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88" name="WordArt 32"/>
          <p:cNvSpPr>
            <a:spLocks noChangeArrowheads="1" noChangeShapeType="1" noTextEdit="1"/>
          </p:cNvSpPr>
          <p:nvPr/>
        </p:nvSpPr>
        <p:spPr bwMode="auto">
          <a:xfrm>
            <a:off x="6011863" y="2205038"/>
            <a:ext cx="2895600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Остроугольные</a:t>
            </a:r>
          </a:p>
        </p:txBody>
      </p:sp>
      <p:sp>
        <p:nvSpPr>
          <p:cNvPr id="19487" name="WordArt 31"/>
          <p:cNvSpPr>
            <a:spLocks noChangeArrowheads="1" noChangeShapeType="1" noTextEdit="1"/>
          </p:cNvSpPr>
          <p:nvPr/>
        </p:nvSpPr>
        <p:spPr bwMode="auto">
          <a:xfrm>
            <a:off x="3059113" y="4365625"/>
            <a:ext cx="2895600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Прямоугольные</a:t>
            </a:r>
          </a:p>
        </p:txBody>
      </p:sp>
      <p:sp>
        <p:nvSpPr>
          <p:cNvPr id="19489" name="WordArt 33"/>
          <p:cNvSpPr>
            <a:spLocks noChangeArrowheads="1" noChangeShapeType="1" noTextEdit="1"/>
          </p:cNvSpPr>
          <p:nvPr/>
        </p:nvSpPr>
        <p:spPr bwMode="auto">
          <a:xfrm>
            <a:off x="539750" y="2205038"/>
            <a:ext cx="2895600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Тупоугольные</a:t>
            </a:r>
          </a:p>
        </p:txBody>
      </p:sp>
      <p:sp>
        <p:nvSpPr>
          <p:cNvPr id="44041" name="WordArt 9"/>
          <p:cNvSpPr>
            <a:spLocks noChangeArrowheads="1" noChangeShapeType="1" noTextEdit="1"/>
          </p:cNvSpPr>
          <p:nvPr/>
        </p:nvSpPr>
        <p:spPr bwMode="auto">
          <a:xfrm>
            <a:off x="2843213" y="5084763"/>
            <a:ext cx="3240087" cy="1198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33"/>
                </a:solidFill>
                <a:latin typeface="Arial"/>
                <a:cs typeface="Arial"/>
              </a:rPr>
              <a:t>- это треугольники,</a:t>
            </a:r>
          </a:p>
          <a:p>
            <a:pPr algn="ctr"/>
            <a:r>
              <a: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33"/>
                </a:solidFill>
                <a:latin typeface="Arial"/>
                <a:cs typeface="Arial"/>
              </a:rPr>
              <a:t> в которых есть </a:t>
            </a:r>
          </a:p>
          <a:p>
            <a:pPr algn="ctr"/>
            <a:r>
              <a: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33"/>
                </a:solidFill>
                <a:latin typeface="Arial"/>
                <a:cs typeface="Arial"/>
              </a:rPr>
              <a:t>прямой угол.</a:t>
            </a:r>
          </a:p>
        </p:txBody>
      </p:sp>
      <p:sp>
        <p:nvSpPr>
          <p:cNvPr id="44042" name="WordArt 10"/>
          <p:cNvSpPr>
            <a:spLocks noChangeArrowheads="1" noChangeShapeType="1" noTextEdit="1"/>
          </p:cNvSpPr>
          <p:nvPr/>
        </p:nvSpPr>
        <p:spPr bwMode="auto">
          <a:xfrm>
            <a:off x="5724525" y="2852738"/>
            <a:ext cx="3240088" cy="1296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33"/>
                </a:solidFill>
                <a:latin typeface="Arial"/>
                <a:cs typeface="Arial"/>
              </a:rPr>
              <a:t>- это треугольники,</a:t>
            </a:r>
          </a:p>
          <a:p>
            <a:pPr algn="ctr"/>
            <a:r>
              <a: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33"/>
                </a:solidFill>
                <a:latin typeface="Arial"/>
                <a:cs typeface="Arial"/>
              </a:rPr>
              <a:t> в которых все </a:t>
            </a:r>
          </a:p>
          <a:p>
            <a:pPr algn="ctr"/>
            <a:r>
              <a: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33"/>
                </a:solidFill>
                <a:latin typeface="Arial"/>
                <a:cs typeface="Arial"/>
              </a:rPr>
              <a:t>уголы острые.</a:t>
            </a:r>
          </a:p>
        </p:txBody>
      </p:sp>
      <p:sp>
        <p:nvSpPr>
          <p:cNvPr id="44043" name="WordArt 11"/>
          <p:cNvSpPr>
            <a:spLocks noChangeArrowheads="1" noChangeShapeType="1" noTextEdit="1"/>
          </p:cNvSpPr>
          <p:nvPr/>
        </p:nvSpPr>
        <p:spPr bwMode="auto">
          <a:xfrm>
            <a:off x="323850" y="2924175"/>
            <a:ext cx="3240088" cy="1198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33"/>
                </a:solidFill>
                <a:latin typeface="Arial"/>
                <a:cs typeface="Arial"/>
              </a:rPr>
              <a:t>- это треугольники,</a:t>
            </a:r>
          </a:p>
          <a:p>
            <a:pPr algn="ctr"/>
            <a:r>
              <a: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33"/>
                </a:solidFill>
                <a:latin typeface="Arial"/>
                <a:cs typeface="Arial"/>
              </a:rPr>
              <a:t> в которых есть </a:t>
            </a:r>
          </a:p>
          <a:p>
            <a:pPr algn="ctr"/>
            <a:r>
              <a: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33"/>
                </a:solidFill>
                <a:latin typeface="Arial"/>
                <a:cs typeface="Arial"/>
              </a:rPr>
              <a:t>тупой угол.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19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9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9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88" grpId="0" animBg="1"/>
      <p:bldP spid="19487" grpId="0" animBg="1"/>
      <p:bldP spid="19489" grpId="0" animBg="1"/>
      <p:bldP spid="44041" grpId="0" animBg="1"/>
      <p:bldP spid="44042" grpId="0" animBg="1"/>
      <p:bldP spid="440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8"/>
          <p:cNvSpPr>
            <a:spLocks noChangeArrowheads="1"/>
          </p:cNvSpPr>
          <p:nvPr/>
        </p:nvSpPr>
        <p:spPr bwMode="auto">
          <a:xfrm>
            <a:off x="3276600" y="908050"/>
            <a:ext cx="3743325" cy="4321175"/>
          </a:xfrm>
          <a:prstGeom prst="rtTriangle">
            <a:avLst/>
          </a:prstGeom>
          <a:solidFill>
            <a:srgbClr val="FF00FF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9"/>
          <p:cNvSpPr>
            <a:spLocks noChangeArrowheads="1"/>
          </p:cNvSpPr>
          <p:nvPr/>
        </p:nvSpPr>
        <p:spPr bwMode="auto">
          <a:xfrm>
            <a:off x="2987675" y="1052513"/>
            <a:ext cx="3240088" cy="4176712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8"/>
          <p:cNvSpPr>
            <a:spLocks noChangeArrowheads="1"/>
          </p:cNvSpPr>
          <p:nvPr/>
        </p:nvSpPr>
        <p:spPr bwMode="auto">
          <a:xfrm rot="5400000">
            <a:off x="2879726" y="1665287"/>
            <a:ext cx="3708400" cy="3635375"/>
          </a:xfrm>
          <a:prstGeom prst="rtTriangle">
            <a:avLst/>
          </a:prstGeom>
          <a:solidFill>
            <a:srgbClr val="CC99FF"/>
          </a:solidFill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Равнобедренный треугольник 4"/>
          <p:cNvSpPr>
            <a:spLocks noChangeArrowheads="1"/>
          </p:cNvSpPr>
          <p:nvPr/>
        </p:nvSpPr>
        <p:spPr bwMode="auto">
          <a:xfrm rot="-457200">
            <a:off x="769938" y="2486025"/>
            <a:ext cx="7516812" cy="2149475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38100" algn="ctr">
            <a:solidFill>
              <a:srgbClr val="8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user\Desktop\saanvi.ru-wallpaper-heops_hefren_pyramids_1680x10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548680"/>
            <a:ext cx="8358336" cy="5223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9"/>
          <p:cNvSpPr>
            <a:spLocks noChangeArrowheads="1"/>
          </p:cNvSpPr>
          <p:nvPr/>
        </p:nvSpPr>
        <p:spPr bwMode="auto">
          <a:xfrm>
            <a:off x="2627313" y="1125538"/>
            <a:ext cx="3743325" cy="4895850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8"/>
          <p:cNvSpPr>
            <a:spLocks noChangeArrowheads="1"/>
          </p:cNvSpPr>
          <p:nvPr/>
        </p:nvSpPr>
        <p:spPr bwMode="auto">
          <a:xfrm rot="-5400000">
            <a:off x="2591594" y="873919"/>
            <a:ext cx="3779837" cy="4283075"/>
          </a:xfrm>
          <a:prstGeom prst="rtTriangle">
            <a:avLst/>
          </a:prstGeom>
          <a:solidFill>
            <a:srgbClr val="00FFFF"/>
          </a:solidFill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Равнобедренный треугольник 4"/>
          <p:cNvSpPr>
            <a:spLocks noChangeArrowheads="1"/>
          </p:cNvSpPr>
          <p:nvPr/>
        </p:nvSpPr>
        <p:spPr bwMode="auto">
          <a:xfrm rot="-8689922">
            <a:off x="1098550" y="2547938"/>
            <a:ext cx="7121525" cy="1590675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38100" algn="ctr">
            <a:solidFill>
              <a:srgbClr val="8000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/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9"/>
          <p:cNvSpPr>
            <a:spLocks noChangeArrowheads="1"/>
          </p:cNvSpPr>
          <p:nvPr/>
        </p:nvSpPr>
        <p:spPr bwMode="auto">
          <a:xfrm rot="-5126571">
            <a:off x="2963862" y="715963"/>
            <a:ext cx="2976563" cy="5329238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Равнобедренный треугольник 4"/>
          <p:cNvSpPr>
            <a:spLocks noChangeArrowheads="1"/>
          </p:cNvSpPr>
          <p:nvPr/>
        </p:nvSpPr>
        <p:spPr bwMode="auto">
          <a:xfrm rot="-10584507">
            <a:off x="1163638" y="3714750"/>
            <a:ext cx="6983412" cy="1622425"/>
          </a:xfrm>
          <a:prstGeom prst="triangle">
            <a:avLst>
              <a:gd name="adj" fmla="val 40986"/>
            </a:avLst>
          </a:prstGeom>
          <a:solidFill>
            <a:srgbClr val="CC99FF"/>
          </a:solidFill>
          <a:ln w="38100" algn="ctr">
            <a:solidFill>
              <a:srgbClr val="8000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/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7"/>
          <p:cNvSpPr>
            <a:spLocks noChangeAspect="1" noChangeArrowheads="1"/>
          </p:cNvSpPr>
          <p:nvPr/>
        </p:nvSpPr>
        <p:spPr bwMode="auto">
          <a:xfrm>
            <a:off x="2123728" y="1700808"/>
            <a:ext cx="432117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79" name="Rectangle 8"/>
          <p:cNvSpPr>
            <a:spLocks noChangeArrowheads="1"/>
          </p:cNvSpPr>
          <p:nvPr/>
        </p:nvSpPr>
        <p:spPr bwMode="auto">
          <a:xfrm>
            <a:off x="2767013" y="3384550"/>
            <a:ext cx="2160587" cy="19954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09" name="AutoShape 9"/>
          <p:cNvSpPr>
            <a:spLocks noChangeArrowheads="1"/>
          </p:cNvSpPr>
          <p:nvPr/>
        </p:nvSpPr>
        <p:spPr bwMode="auto">
          <a:xfrm>
            <a:off x="2767013" y="1724025"/>
            <a:ext cx="2160587" cy="1660525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2" name="AutoShape 12"/>
          <p:cNvSpPr>
            <a:spLocks noChangeArrowheads="1"/>
          </p:cNvSpPr>
          <p:nvPr/>
        </p:nvSpPr>
        <p:spPr bwMode="auto">
          <a:xfrm>
            <a:off x="3265488" y="2720975"/>
            <a:ext cx="1163637" cy="331788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6" name="AutoShape 16"/>
          <p:cNvSpPr>
            <a:spLocks noChangeArrowheads="1"/>
          </p:cNvSpPr>
          <p:nvPr/>
        </p:nvSpPr>
        <p:spPr bwMode="auto">
          <a:xfrm>
            <a:off x="4927600" y="3884613"/>
            <a:ext cx="498475" cy="1495425"/>
          </a:xfrm>
          <a:prstGeom prst="rtTriangle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7" name="AutoShape 17"/>
          <p:cNvSpPr>
            <a:spLocks noChangeArrowheads="1"/>
          </p:cNvSpPr>
          <p:nvPr/>
        </p:nvSpPr>
        <p:spPr bwMode="auto">
          <a:xfrm>
            <a:off x="5426075" y="3884613"/>
            <a:ext cx="498475" cy="1495425"/>
          </a:xfrm>
          <a:prstGeom prst="rtTriangle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8" name="AutoShape 18"/>
          <p:cNvSpPr>
            <a:spLocks noChangeArrowheads="1"/>
          </p:cNvSpPr>
          <p:nvPr/>
        </p:nvSpPr>
        <p:spPr bwMode="auto">
          <a:xfrm rot="10800000">
            <a:off x="4119563" y="2143125"/>
            <a:ext cx="517525" cy="795338"/>
          </a:xfrm>
          <a:prstGeom prst="rtTriangle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20" name="AutoShape 20"/>
          <p:cNvSpPr>
            <a:spLocks noChangeArrowheads="1"/>
          </p:cNvSpPr>
          <p:nvPr/>
        </p:nvSpPr>
        <p:spPr bwMode="auto">
          <a:xfrm>
            <a:off x="5929313" y="3884613"/>
            <a:ext cx="498475" cy="1495425"/>
          </a:xfrm>
          <a:prstGeom prst="rtTriangle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25" name="AutoShape 25"/>
          <p:cNvSpPr>
            <a:spLocks noChangeArrowheads="1"/>
          </p:cNvSpPr>
          <p:nvPr/>
        </p:nvSpPr>
        <p:spPr bwMode="auto">
          <a:xfrm rot="10800000">
            <a:off x="3390900" y="3644900"/>
            <a:ext cx="936625" cy="8636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26" name="AutoShape 26"/>
          <p:cNvSpPr>
            <a:spLocks noChangeArrowheads="1"/>
          </p:cNvSpPr>
          <p:nvPr/>
        </p:nvSpPr>
        <p:spPr bwMode="auto">
          <a:xfrm>
            <a:off x="3390900" y="4508500"/>
            <a:ext cx="936625" cy="8636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27" name="AutoShape 27"/>
          <p:cNvSpPr>
            <a:spLocks noChangeArrowheads="1"/>
          </p:cNvSpPr>
          <p:nvPr/>
        </p:nvSpPr>
        <p:spPr bwMode="auto">
          <a:xfrm rot="5400000">
            <a:off x="2758282" y="4271168"/>
            <a:ext cx="1727200" cy="474663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28" name="AutoShape 28"/>
          <p:cNvSpPr>
            <a:spLocks noChangeArrowheads="1"/>
          </p:cNvSpPr>
          <p:nvPr/>
        </p:nvSpPr>
        <p:spPr bwMode="auto">
          <a:xfrm rot="-5400000">
            <a:off x="3229769" y="4271169"/>
            <a:ext cx="1727200" cy="474662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0" name="WordArt 15"/>
          <p:cNvSpPr>
            <a:spLocks noChangeArrowheads="1" noChangeShapeType="1" noTextEdit="1"/>
          </p:cNvSpPr>
          <p:nvPr/>
        </p:nvSpPr>
        <p:spPr bwMode="auto">
          <a:xfrm>
            <a:off x="3059113" y="260350"/>
            <a:ext cx="2686050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Arial"/>
                <a:cs typeface="Arial"/>
              </a:rPr>
              <a:t>Задание №1</a:t>
            </a:r>
          </a:p>
        </p:txBody>
      </p:sp>
      <p:sp>
        <p:nvSpPr>
          <p:cNvPr id="24591" name="WordArt 16"/>
          <p:cNvSpPr>
            <a:spLocks noChangeArrowheads="1" noChangeShapeType="1" noTextEdit="1"/>
          </p:cNvSpPr>
          <p:nvPr/>
        </p:nvSpPr>
        <p:spPr bwMode="auto">
          <a:xfrm>
            <a:off x="323528" y="764704"/>
            <a:ext cx="8496300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Найдите на рисунке треугольники и раскрасьте их по видам:</a:t>
            </a:r>
          </a:p>
          <a:p>
            <a:pPr algn="ctr"/>
            <a:r>
              <a:rPr lang="ru-RU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 прямоугольные – красным, тупоугольные – синим, </a:t>
            </a:r>
          </a:p>
          <a:p>
            <a:pPr algn="ctr"/>
            <a:r>
              <a:rPr lang="ru-RU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остроугольные – зеленым.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12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12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12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51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51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512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000" fill="hold"/>
                                        <p:tgtEl>
                                          <p:spTgt spid="512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512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512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2000" fill="hold"/>
                                        <p:tgtEl>
                                          <p:spTgt spid="512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512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512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512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512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512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 уроке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Я узнал…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Было интересно…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Было трудно…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Я приобрел…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Я смог…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Я попробую…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Я научился…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САМООЦЕНКА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ПОНЯЛ ВСЁ</a:t>
            </a:r>
            <a:endParaRPr lang="ru-RU" sz="2400" dirty="0" smtClean="0"/>
          </a:p>
          <a:p>
            <a:pPr>
              <a:buNone/>
            </a:pPr>
            <a:r>
              <a:rPr lang="ru-RU" dirty="0" smtClean="0"/>
              <a:t>  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ПОНЯЛ, НО НЕ ВСЁ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НИЧЕГО НЕ ПОНЯЛ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628800"/>
            <a:ext cx="2376264" cy="7200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212976"/>
            <a:ext cx="2376264" cy="7200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4437112"/>
            <a:ext cx="2448272" cy="7200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877" y="1142984"/>
            <a:ext cx="8358245" cy="3786214"/>
          </a:xfrm>
          <a:prstGeom prst="rect">
            <a:avLst/>
          </a:prstGeom>
          <a:noFill/>
        </p:spPr>
        <p:txBody>
          <a:bodyPr wrap="none">
            <a:prstTxWarp prst="textCanUp">
              <a:avLst>
                <a:gd name="adj" fmla="val 97829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Спасибо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за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урок!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user\Desktop\Bermuda_Triangle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345124"/>
            <a:ext cx="6840760" cy="61035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Users\user\Desktop\1298370047_balalaika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736" y="332656"/>
            <a:ext cx="4664638" cy="5926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user\Desktop\big264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7000" y="463550"/>
            <a:ext cx="8890000" cy="593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Users\user\Desktop\0_439e3_f7c1993b_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0393" y="1412776"/>
            <a:ext cx="8410771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user\Desktop\104153910_shop_large_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537602"/>
            <a:ext cx="8064896" cy="55833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7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32959" name="Group 191"/>
          <p:cNvGraphicFramePr>
            <a:graphicFrameLocks noGrp="1"/>
          </p:cNvGraphicFramePr>
          <p:nvPr>
            <p:ph sz="half" idx="2"/>
          </p:nvPr>
        </p:nvGraphicFramePr>
        <p:xfrm>
          <a:off x="214313" y="500063"/>
          <a:ext cx="8570913" cy="1152526"/>
        </p:xfrm>
        <a:graphic>
          <a:graphicData uri="http://schemas.openxmlformats.org/drawingml/2006/table">
            <a:tbl>
              <a:tblPr/>
              <a:tblGrid>
                <a:gridCol w="644525"/>
                <a:gridCol w="793750"/>
                <a:gridCol w="792163"/>
                <a:gridCol w="790575"/>
                <a:gridCol w="793750"/>
                <a:gridCol w="795337"/>
                <a:gridCol w="790575"/>
                <a:gridCol w="790575"/>
                <a:gridCol w="793750"/>
                <a:gridCol w="793750"/>
                <a:gridCol w="792163"/>
              </a:tblGrid>
              <a:tr h="5762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950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320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590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422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554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52" name="WordArt 56"/>
          <p:cNvSpPr>
            <a:spLocks noChangeArrowheads="1" noChangeShapeType="1" noTextEdit="1"/>
          </p:cNvSpPr>
          <p:nvPr/>
        </p:nvSpPr>
        <p:spPr bwMode="auto">
          <a:xfrm>
            <a:off x="4286250" y="1214438"/>
            <a:ext cx="287338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CC"/>
                </a:solidFill>
                <a:latin typeface="Arial"/>
                <a:cs typeface="Arial"/>
              </a:rPr>
              <a:t>О</a:t>
            </a:r>
          </a:p>
        </p:txBody>
      </p:sp>
      <p:sp>
        <p:nvSpPr>
          <p:cNvPr id="4163" name="WordArt 67"/>
          <p:cNvSpPr>
            <a:spLocks noChangeArrowheads="1" noChangeShapeType="1" noTextEdit="1"/>
          </p:cNvSpPr>
          <p:nvPr/>
        </p:nvSpPr>
        <p:spPr bwMode="auto">
          <a:xfrm>
            <a:off x="357188" y="1143000"/>
            <a:ext cx="287337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Т</a:t>
            </a:r>
          </a:p>
        </p:txBody>
      </p:sp>
      <p:sp>
        <p:nvSpPr>
          <p:cNvPr id="4164" name="WordArt 68"/>
          <p:cNvSpPr>
            <a:spLocks noChangeArrowheads="1" noChangeShapeType="1" noTextEdit="1"/>
          </p:cNvSpPr>
          <p:nvPr/>
        </p:nvSpPr>
        <p:spPr bwMode="auto">
          <a:xfrm>
            <a:off x="2643188" y="1214438"/>
            <a:ext cx="287337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У</a:t>
            </a:r>
          </a:p>
        </p:txBody>
      </p:sp>
      <p:sp>
        <p:nvSpPr>
          <p:cNvPr id="4165" name="WordArt 69"/>
          <p:cNvSpPr>
            <a:spLocks noChangeArrowheads="1" noChangeShapeType="1" noTextEdit="1"/>
          </p:cNvSpPr>
          <p:nvPr/>
        </p:nvSpPr>
        <p:spPr bwMode="auto">
          <a:xfrm>
            <a:off x="3500438" y="1214438"/>
            <a:ext cx="287337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Arial"/>
                <a:cs typeface="Arial"/>
              </a:rPr>
              <a:t>Г</a:t>
            </a:r>
          </a:p>
        </p:txBody>
      </p:sp>
      <p:sp>
        <p:nvSpPr>
          <p:cNvPr id="4166" name="WordArt 70"/>
          <p:cNvSpPr>
            <a:spLocks noChangeArrowheads="1" noChangeShapeType="1" noTextEdit="1"/>
          </p:cNvSpPr>
          <p:nvPr/>
        </p:nvSpPr>
        <p:spPr bwMode="auto">
          <a:xfrm>
            <a:off x="5072063" y="1214438"/>
            <a:ext cx="287337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"/>
                <a:cs typeface="Arial"/>
              </a:rPr>
              <a:t>Л</a:t>
            </a:r>
          </a:p>
        </p:txBody>
      </p:sp>
      <p:sp>
        <p:nvSpPr>
          <p:cNvPr id="4167" name="WordArt 71"/>
          <p:cNvSpPr>
            <a:spLocks noChangeArrowheads="1" noChangeShapeType="1" noTextEdit="1"/>
          </p:cNvSpPr>
          <p:nvPr/>
        </p:nvSpPr>
        <p:spPr bwMode="auto">
          <a:xfrm>
            <a:off x="8215313" y="1214438"/>
            <a:ext cx="287337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CC"/>
                </a:solidFill>
                <a:latin typeface="Arial"/>
                <a:cs typeface="Arial"/>
              </a:rPr>
              <a:t>К</a:t>
            </a:r>
          </a:p>
        </p:txBody>
      </p:sp>
      <p:sp>
        <p:nvSpPr>
          <p:cNvPr id="4168" name="WordArt 72"/>
          <p:cNvSpPr>
            <a:spLocks noChangeArrowheads="1" noChangeShapeType="1" noTextEdit="1"/>
          </p:cNvSpPr>
          <p:nvPr/>
        </p:nvSpPr>
        <p:spPr bwMode="auto">
          <a:xfrm>
            <a:off x="1857375" y="1143000"/>
            <a:ext cx="287338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99"/>
                </a:solidFill>
                <a:latin typeface="Arial"/>
                <a:cs typeface="Arial"/>
              </a:rPr>
              <a:t>Е</a:t>
            </a:r>
          </a:p>
        </p:txBody>
      </p:sp>
      <p:sp>
        <p:nvSpPr>
          <p:cNvPr id="4169" name="WordArt 73"/>
          <p:cNvSpPr>
            <a:spLocks noChangeArrowheads="1" noChangeShapeType="1" noTextEdit="1"/>
          </p:cNvSpPr>
          <p:nvPr/>
        </p:nvSpPr>
        <p:spPr bwMode="auto">
          <a:xfrm>
            <a:off x="6643688" y="1214438"/>
            <a:ext cx="287337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Н</a:t>
            </a:r>
          </a:p>
        </p:txBody>
      </p:sp>
      <p:sp>
        <p:nvSpPr>
          <p:cNvPr id="4175" name="WordArt 79"/>
          <p:cNvSpPr>
            <a:spLocks noChangeArrowheads="1" noChangeShapeType="1" noTextEdit="1"/>
          </p:cNvSpPr>
          <p:nvPr/>
        </p:nvSpPr>
        <p:spPr bwMode="auto">
          <a:xfrm>
            <a:off x="1143000" y="1143000"/>
            <a:ext cx="287338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Р</a:t>
            </a:r>
          </a:p>
        </p:txBody>
      </p:sp>
      <p:sp>
        <p:nvSpPr>
          <p:cNvPr id="4176" name="WordArt 80"/>
          <p:cNvSpPr>
            <a:spLocks noChangeArrowheads="1" noChangeShapeType="1" noTextEdit="1"/>
          </p:cNvSpPr>
          <p:nvPr/>
        </p:nvSpPr>
        <p:spPr bwMode="auto">
          <a:xfrm>
            <a:off x="7429500" y="1214438"/>
            <a:ext cx="287338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И</a:t>
            </a:r>
          </a:p>
        </p:txBody>
      </p:sp>
      <p:sp>
        <p:nvSpPr>
          <p:cNvPr id="4177" name="WordArt 81"/>
          <p:cNvSpPr>
            <a:spLocks noChangeArrowheads="1" noChangeShapeType="1" noTextEdit="1"/>
          </p:cNvSpPr>
          <p:nvPr/>
        </p:nvSpPr>
        <p:spPr bwMode="auto">
          <a:xfrm>
            <a:off x="5857875" y="1214438"/>
            <a:ext cx="287338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CC"/>
                </a:solidFill>
                <a:latin typeface="Arial"/>
                <a:cs typeface="Arial"/>
              </a:rPr>
              <a:t>Ь</a:t>
            </a:r>
          </a:p>
        </p:txBody>
      </p:sp>
      <p:sp>
        <p:nvSpPr>
          <p:cNvPr id="4148" name="Содержимое 15"/>
          <p:cNvSpPr>
            <a:spLocks noGrp="1"/>
          </p:cNvSpPr>
          <p:nvPr>
            <p:ph sz="half" idx="1"/>
          </p:nvPr>
        </p:nvSpPr>
        <p:spPr>
          <a:xfrm>
            <a:off x="250825" y="2492375"/>
            <a:ext cx="8572500" cy="2928938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b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40 ∙ 80 : 100	 = </a:t>
            </a:r>
            <a:r>
              <a:rPr lang="ru-RU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				200 ∙ 7 </a:t>
            </a:r>
            <a:r>
              <a:rPr lang="ru-RU" b="1" smtClean="0">
                <a:solidFill>
                  <a:schemeClr val="hlink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b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300 = </a:t>
            </a:r>
            <a:r>
              <a:rPr lang="ru-RU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b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3 ∙ 26 </a:t>
            </a:r>
            <a:r>
              <a:rPr lang="ru-RU" b="1" smtClean="0">
                <a:solidFill>
                  <a:schemeClr val="hlink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b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18 = </a:t>
            </a:r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b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				649 </a:t>
            </a:r>
            <a:r>
              <a:rPr lang="ru-RU" b="1" smtClean="0">
                <a:solidFill>
                  <a:schemeClr val="hlink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b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40 </a:t>
            </a:r>
            <a:r>
              <a:rPr lang="ru-RU" b="1" smtClean="0">
                <a:solidFill>
                  <a:schemeClr val="hlink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b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19 =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b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250 + 700 = </a:t>
            </a:r>
            <a:r>
              <a:rPr lang="ru-RU" b="1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				880 : 44 ∙ 9 = </a:t>
            </a:r>
            <a:r>
              <a:rPr lang="ru-RU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b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4 + 96 : 2 = </a:t>
            </a:r>
            <a:r>
              <a:rPr lang="ru-RU" b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				482 </a:t>
            </a:r>
            <a:r>
              <a:rPr lang="ru-RU" b="1" smtClean="0">
                <a:solidFill>
                  <a:schemeClr val="hlink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b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60 = И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b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560 : 7 ∙ 4 = </a:t>
            </a:r>
            <a:r>
              <a:rPr lang="ru-RU" b="1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b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				300 ∙ 9 </a:t>
            </a:r>
            <a:r>
              <a:rPr lang="ru-RU" b="1" smtClean="0">
                <a:solidFill>
                  <a:schemeClr val="hlink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b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200 = </a:t>
            </a:r>
            <a:r>
              <a:rPr lang="ru-RU" b="1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b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902 </a:t>
            </a:r>
            <a:r>
              <a:rPr lang="ru-RU" b="1" smtClean="0">
                <a:solidFill>
                  <a:schemeClr val="hlink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b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348 = </a:t>
            </a:r>
            <a:r>
              <a:rPr lang="ru-RU" b="1" smtClean="0">
                <a:solidFill>
                  <a:srgbClr val="FF99CC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ru-RU" b="1" smtClean="0">
              <a:solidFill>
                <a:schemeClr val="hlink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4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4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4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4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4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4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4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4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4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2" grpId="0" animBg="1"/>
      <p:bldP spid="4163" grpId="0" animBg="1"/>
      <p:bldP spid="4164" grpId="0" animBg="1"/>
      <p:bldP spid="4165" grpId="0" animBg="1"/>
      <p:bldP spid="4166" grpId="0" animBg="1"/>
      <p:bldP spid="4167" grpId="0" animBg="1"/>
      <p:bldP spid="4168" grpId="0" animBg="1"/>
      <p:bldP spid="4169" grpId="0" animBg="1"/>
      <p:bldP spid="4175" grpId="0" animBg="1"/>
      <p:bldP spid="4176" grpId="0" animBg="1"/>
      <p:bldP spid="417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8313" y="1341438"/>
            <a:ext cx="82296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66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Uk_Arbat"/>
              </a:rPr>
              <a:t>Виды треугольников</a:t>
            </a:r>
          </a:p>
        </p:txBody>
      </p:sp>
      <p:sp>
        <p:nvSpPr>
          <p:cNvPr id="4100" name="Rectangle 4"/>
          <p:cNvSpPr>
            <a:spLocks noGrp="1"/>
          </p:cNvSpPr>
          <p:nvPr>
            <p:ph type="subTitle" idx="1"/>
          </p:nvPr>
        </p:nvSpPr>
        <p:spPr>
          <a:xfrm>
            <a:off x="468313" y="3284538"/>
            <a:ext cx="2027237" cy="792162"/>
          </a:xfrm>
        </p:spPr>
        <p:txBody>
          <a:bodyPr/>
          <a:lstStyle/>
          <a:p>
            <a:pPr eaLnBrk="1" hangingPunct="1"/>
            <a:r>
              <a:rPr lang="ru-RU" sz="4400" b="1" smtClean="0">
                <a:solidFill>
                  <a:srgbClr val="9900CC"/>
                </a:solidFill>
              </a:rPr>
              <a:t>ЦЕЛЬ:</a:t>
            </a:r>
            <a:endParaRPr lang="ru-RU" sz="3600" b="1" smtClean="0">
              <a:solidFill>
                <a:srgbClr val="9900CC"/>
              </a:solidFill>
            </a:endParaRPr>
          </a:p>
          <a:p>
            <a:pPr eaLnBrk="1" hangingPunct="1"/>
            <a:endParaRPr lang="ru-RU" sz="3600" b="1" smtClean="0">
              <a:solidFill>
                <a:srgbClr val="9900CC"/>
              </a:solidFill>
            </a:endParaRPr>
          </a:p>
          <a:p>
            <a:pPr eaLnBrk="1" hangingPunct="1"/>
            <a:endParaRPr lang="ru-RU" sz="2800" smtClean="0"/>
          </a:p>
        </p:txBody>
      </p:sp>
      <p:sp>
        <p:nvSpPr>
          <p:cNvPr id="4101" name="Rectangle 5"/>
          <p:cNvSpPr>
            <a:spLocks noGrp="1"/>
          </p:cNvSpPr>
          <p:nvPr>
            <p:ph type="body" sz="half" idx="4294967295"/>
          </p:nvPr>
        </p:nvSpPr>
        <p:spPr>
          <a:xfrm>
            <a:off x="0" y="3933825"/>
            <a:ext cx="8713788" cy="18002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5400" b="1" smtClean="0">
                <a:solidFill>
                  <a:srgbClr val="9900CC"/>
                </a:solidFill>
              </a:rPr>
              <a:t>узнать какие виды треугольников бывают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новое врем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новое время</Template>
  <TotalTime>1100</TotalTime>
  <Words>190</Words>
  <Application>Microsoft Office PowerPoint</Application>
  <PresentationFormat>Экран (4:3)</PresentationFormat>
  <Paragraphs>89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новое время</vt:lpstr>
      <vt:lpstr>Я пришел сюда учиться, Не лениться, а трудиться!  Только тот, кто много знает      В жизни что-то достигает.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Виды треугольников</vt:lpstr>
      <vt:lpstr>Слайд 10</vt:lpstr>
      <vt:lpstr>Слайд 11</vt:lpstr>
      <vt:lpstr>Слайд 12</vt:lpstr>
      <vt:lpstr>«Найди лишнее»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На уроке </vt:lpstr>
      <vt:lpstr>САМООЦЕНКА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Страна Геометрия</dc:title>
  <dc:creator>Xazanoff</dc:creator>
  <cp:lastModifiedBy>user</cp:lastModifiedBy>
  <cp:revision>92</cp:revision>
  <dcterms:created xsi:type="dcterms:W3CDTF">2012-01-30T15:22:54Z</dcterms:created>
  <dcterms:modified xsi:type="dcterms:W3CDTF">2018-12-29T13:06:30Z</dcterms:modified>
</cp:coreProperties>
</file>