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4" r:id="rId7"/>
    <p:sldId id="265" r:id="rId8"/>
    <p:sldId id="267" r:id="rId9"/>
    <p:sldId id="268" r:id="rId10"/>
    <p:sldId id="269" r:id="rId11"/>
    <p:sldId id="272" r:id="rId12"/>
    <p:sldId id="275" r:id="rId13"/>
    <p:sldId id="276" r:id="rId14"/>
    <p:sldId id="278" r:id="rId15"/>
    <p:sldId id="279" r:id="rId16"/>
    <p:sldId id="281" r:id="rId17"/>
    <p:sldId id="282" r:id="rId18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128160"/>
            <a:ext cx="8221680" cy="142740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1680" cy="21549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0360"/>
            <a:ext cx="8221680" cy="21549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128160"/>
            <a:ext cx="8221680" cy="142740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1840" cy="21549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69920" y="1600200"/>
            <a:ext cx="4011840" cy="21549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960360"/>
            <a:ext cx="4011840" cy="21549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69920" y="3960360"/>
            <a:ext cx="4011840" cy="21549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128160"/>
            <a:ext cx="8221680" cy="142740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7080" cy="21549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7120" y="1600200"/>
            <a:ext cx="2647080" cy="21549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16680" y="1600200"/>
            <a:ext cx="2647080" cy="21549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960360"/>
            <a:ext cx="2647080" cy="21549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7120" y="3960360"/>
            <a:ext cx="2647080" cy="21549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16680" y="3960360"/>
            <a:ext cx="2647080" cy="21549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128160"/>
            <a:ext cx="8221680" cy="142740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1680" cy="4518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128160"/>
            <a:ext cx="8221680" cy="142740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1680" cy="45180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128160"/>
            <a:ext cx="8221680" cy="142740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1840" cy="45180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69920" y="1600200"/>
            <a:ext cx="4011840" cy="45180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128160"/>
            <a:ext cx="8221680" cy="142740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128160"/>
            <a:ext cx="8221680" cy="66178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128160"/>
            <a:ext cx="8221680" cy="142740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1840" cy="21549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69920" y="1600200"/>
            <a:ext cx="4011840" cy="45180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960360"/>
            <a:ext cx="4011840" cy="21549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128160"/>
            <a:ext cx="8221680" cy="142740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1840" cy="45180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69920" y="1600200"/>
            <a:ext cx="4011840" cy="21549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69920" y="3960360"/>
            <a:ext cx="4011840" cy="21549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128160"/>
            <a:ext cx="8221680" cy="142740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1840" cy="21549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69920" y="1600200"/>
            <a:ext cx="4011840" cy="21549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0360"/>
            <a:ext cx="8221680" cy="21549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128160"/>
            <a:ext cx="8221680" cy="142740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1680" cy="45180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pPr marL="342720" indent="-342720">
              <a:spcBef>
                <a:spcPts val="799"/>
              </a:spcBef>
            </a:pPr>
            <a:r>
              <a:rPr lang="en-US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342720" lvl="1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–"/>
            </a:pPr>
            <a:r>
              <a:rPr lang="en-US" sz="32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342720" lvl="2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342720" lvl="3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–"/>
            </a:pPr>
            <a:r>
              <a:rPr lang="en-US" sz="32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342720" lvl="4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»"/>
            </a:pPr>
            <a:r>
              <a:rPr lang="en-US" sz="32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342720" lvl="5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»"/>
            </a:pPr>
            <a:r>
              <a:rPr lang="en-US" sz="32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42720" lvl="6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»"/>
            </a:pPr>
            <a:r>
              <a:rPr lang="en-US" sz="32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456840" y="6244920"/>
            <a:ext cx="2125800" cy="4683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124080" y="6244920"/>
            <a:ext cx="2887920" cy="4683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552720" y="6244920"/>
            <a:ext cx="2125800" cy="468360"/>
          </a:xfrm>
          <a:prstGeom prst="rect">
            <a:avLst/>
          </a:prstGeom>
        </p:spPr>
        <p:txBody>
          <a:bodyPr lIns="90000" tIns="46800" rIns="90000" bIns="46800"/>
          <a:lstStyle/>
          <a:p>
            <a:fld id="{746386DB-4FBC-4370-AD24-253214977A8B}" type="slidenum">
              <a:rPr lang="ru-RU" sz="1800" b="0" strike="noStrike" spc="-1">
                <a:solidFill>
                  <a:srgbClr val="000000"/>
                </a:solidFill>
                <a:latin typeface="Arial"/>
              </a:rPr>
              <a:t>‹#›</a:t>
            </a:fld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2"/>
          <p:cNvPicPr/>
          <p:nvPr/>
        </p:nvPicPr>
        <p:blipFill>
          <a:blip r:embed="rId2"/>
          <a:stretch/>
        </p:blipFill>
        <p:spPr>
          <a:xfrm>
            <a:off x="0" y="4191120"/>
            <a:ext cx="2220840" cy="2666880"/>
          </a:xfrm>
          <a:prstGeom prst="rect">
            <a:avLst/>
          </a:prstGeom>
          <a:ln>
            <a:noFill/>
          </a:ln>
        </p:spPr>
      </p:pic>
      <p:pic>
        <p:nvPicPr>
          <p:cNvPr id="42" name="Picture 3"/>
          <p:cNvPicPr/>
          <p:nvPr/>
        </p:nvPicPr>
        <p:blipFill>
          <a:blip r:embed="rId3"/>
          <a:stretch/>
        </p:blipFill>
        <p:spPr>
          <a:xfrm>
            <a:off x="6854760" y="4114800"/>
            <a:ext cx="2289240" cy="2743200"/>
          </a:xfrm>
          <a:prstGeom prst="rect">
            <a:avLst/>
          </a:prstGeom>
          <a:ln>
            <a:noFill/>
          </a:ln>
        </p:spPr>
      </p:pic>
      <p:sp>
        <p:nvSpPr>
          <p:cNvPr id="43" name="CustomShape 1"/>
          <p:cNvSpPr/>
          <p:nvPr/>
        </p:nvSpPr>
        <p:spPr>
          <a:xfrm>
            <a:off x="609480" y="152280"/>
            <a:ext cx="7772400" cy="420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" name="CustomShape 2"/>
          <p:cNvSpPr/>
          <p:nvPr/>
        </p:nvSpPr>
        <p:spPr>
          <a:xfrm>
            <a:off x="0" y="0"/>
            <a:ext cx="9144000" cy="6158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ctr"/>
            <a:endParaRPr lang="en-US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ru-RU" sz="1400" b="0" strike="noStrike" spc="-1">
                <a:solidFill>
                  <a:srgbClr val="000000"/>
                </a:solidFill>
                <a:latin typeface="Arial"/>
              </a:rPr>
              <a:t>Автономное учреждение дошкольного образования муниципального образования Заводоуковский городской округ «Центр развития ребенка – Детский сад «Светлячок»</a:t>
            </a:r>
            <a:endParaRPr lang="en-US" sz="14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ru-RU" sz="1400" b="0" strike="noStrike" spc="-1">
                <a:solidFill>
                  <a:srgbClr val="000000"/>
                </a:solidFill>
                <a:latin typeface="Arial"/>
              </a:rPr>
              <a:t>(Детский сад «Светлячок»)</a:t>
            </a:r>
            <a:endParaRPr lang="en-US" sz="14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endParaRPr lang="en-US" sz="14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ru-RU" sz="2800" b="1" strike="noStrike" spc="-1">
                <a:solidFill>
                  <a:srgbClr val="B32C16"/>
                </a:solidFill>
                <a:latin typeface="Arial"/>
              </a:rPr>
              <a:t>Семинар – практикум: </a:t>
            </a:r>
            <a:endParaRPr lang="en-US" sz="2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endParaRPr lang="en-US" sz="2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ru-RU" sz="2000" b="1" strike="noStrike" spc="-1">
                <a:solidFill>
                  <a:srgbClr val="B32C16"/>
                </a:solidFill>
                <a:latin typeface="Arial"/>
              </a:rPr>
              <a:t>«ЛОГОПЕДИЧЕСКИЙ МАССАЖ,</a:t>
            </a:r>
            <a:endParaRPr lang="en-US" sz="20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ru-RU" sz="2000" b="1" strike="noStrike" spc="-1">
                <a:solidFill>
                  <a:srgbClr val="B32C16"/>
                </a:solidFill>
                <a:latin typeface="Arial"/>
              </a:rPr>
              <a:t> КАК ЭФФЕКТИВНЫЙ СПОСОБ КОРРЕКЦИИ НАРУШЕНИЯ РЕЧЕВОГО РАЗВИТИЯ ДЕТЕЙ ДОШКОЛЬНОГО ВОЗРАСТА» </a:t>
            </a:r>
            <a:r>
              <a:rPr lang="ru-RU" sz="2800" b="1" strike="noStrike" spc="-1">
                <a:solidFill>
                  <a:srgbClr val="B32C16"/>
                </a:solidFill>
                <a:latin typeface="Arial"/>
              </a:rPr>
              <a:t> </a:t>
            </a:r>
            <a:endParaRPr lang="en-US" sz="2800" b="0" strike="noStrike" spc="-1">
              <a:solidFill>
                <a:srgbClr val="FFFFFF"/>
              </a:solidFill>
              <a:latin typeface="Arial"/>
            </a:endParaRPr>
          </a:p>
          <a:p>
            <a:pPr algn="r"/>
            <a:endParaRPr lang="en-US" sz="2800" b="0" strike="noStrike" spc="-1">
              <a:solidFill>
                <a:srgbClr val="FFFFFF"/>
              </a:solidFill>
              <a:latin typeface="Arial"/>
            </a:endParaRPr>
          </a:p>
          <a:p>
            <a:pPr algn="r"/>
            <a:r>
              <a:rPr lang="ru-RU" sz="1800" b="1" strike="noStrike" spc="-1">
                <a:solidFill>
                  <a:srgbClr val="3333CC"/>
                </a:solidFill>
                <a:latin typeface="Arial"/>
              </a:rPr>
              <a:t>Проводит: </a:t>
            </a:r>
            <a:endParaRPr lang="en-US" sz="1800" b="0" strike="noStrike" spc="-1">
              <a:solidFill>
                <a:srgbClr val="FFFFFF"/>
              </a:solidFill>
              <a:latin typeface="Arial"/>
            </a:endParaRPr>
          </a:p>
          <a:p>
            <a:pPr algn="r"/>
            <a:r>
              <a:rPr lang="ru-RU" sz="1800" b="1" strike="noStrike" spc="-1">
                <a:solidFill>
                  <a:srgbClr val="3333CC"/>
                </a:solidFill>
                <a:latin typeface="Arial"/>
              </a:rPr>
              <a:t>учитель – логопед</a:t>
            </a:r>
            <a:endParaRPr lang="en-US" sz="1800" b="0" strike="noStrike" spc="-1">
              <a:solidFill>
                <a:srgbClr val="FFFFFF"/>
              </a:solidFill>
              <a:latin typeface="Arial"/>
            </a:endParaRPr>
          </a:p>
          <a:p>
            <a:pPr algn="r"/>
            <a:r>
              <a:rPr lang="ru-RU" sz="1800" b="1" strike="noStrike" spc="-1">
                <a:solidFill>
                  <a:srgbClr val="3333CC"/>
                </a:solidFill>
                <a:latin typeface="Arial"/>
              </a:rPr>
              <a:t> Е.А.Козлова</a:t>
            </a:r>
            <a:endParaRPr lang="en-US" sz="1800" b="0" strike="noStrike" spc="-1">
              <a:solidFill>
                <a:srgbClr val="FFFFFF"/>
              </a:solidFill>
              <a:latin typeface="Arial"/>
            </a:endParaRPr>
          </a:p>
          <a:p>
            <a:pPr algn="r"/>
            <a:endParaRPr lang="en-US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endParaRPr lang="en-US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endParaRPr lang="en-US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endParaRPr lang="en-US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ru-RU" sz="2000" b="1" strike="noStrike" spc="-1">
                <a:solidFill>
                  <a:srgbClr val="B32C16"/>
                </a:solidFill>
                <a:latin typeface="Arial"/>
              </a:rPr>
              <a:t>ОКТЯБРЬ, 2018</a:t>
            </a:r>
            <a:endParaRPr lang="en-US" sz="20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Picture 2" descr="образец массажа 3"/>
          <p:cNvPicPr/>
          <p:nvPr/>
        </p:nvPicPr>
        <p:blipFill>
          <a:blip r:embed="rId2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457200" y="128160"/>
            <a:ext cx="8221680" cy="14274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/>
          <a:lstStyle/>
          <a:p>
            <a:pPr algn="ctr"/>
            <a:r>
              <a:rPr lang="ru-RU" sz="4000" b="0" strike="noStrike" spc="-1">
                <a:solidFill>
                  <a:srgbClr val="000000"/>
                </a:solidFill>
                <a:latin typeface="Arial"/>
              </a:rPr>
              <a:t>Комплекс массажа при дизартрии</a:t>
            </a:r>
            <a:endParaRPr lang="en-US" sz="4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TextShape 2"/>
          <p:cNvSpPr txBox="1"/>
          <p:nvPr/>
        </p:nvSpPr>
        <p:spPr>
          <a:xfrm>
            <a:off x="457200" y="1600200"/>
            <a:ext cx="8221680" cy="45180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1" name="Picture 4" descr="Упр № 3"/>
          <p:cNvPicPr/>
          <p:nvPr/>
        </p:nvPicPr>
        <p:blipFill>
          <a:blip r:embed="rId2"/>
          <a:stretch/>
        </p:blipFill>
        <p:spPr>
          <a:xfrm>
            <a:off x="395280" y="1430280"/>
            <a:ext cx="8280360" cy="54277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2" descr="Упр № 6"/>
          <p:cNvPicPr/>
          <p:nvPr/>
        </p:nvPicPr>
        <p:blipFill>
          <a:blip r:embed="rId2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Picture 2" descr="Упр № 9"/>
          <p:cNvPicPr/>
          <p:nvPr/>
        </p:nvPicPr>
        <p:blipFill>
          <a:blip r:embed="rId2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Picture 2" descr="Упр № 15"/>
          <p:cNvPicPr/>
          <p:nvPr/>
        </p:nvPicPr>
        <p:blipFill>
          <a:blip r:embed="rId2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Picture 2" descr="Упр № 17"/>
          <p:cNvPicPr/>
          <p:nvPr/>
        </p:nvPicPr>
        <p:blipFill>
          <a:blip r:embed="rId2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2" descr="Упр №2"/>
          <p:cNvPicPr/>
          <p:nvPr/>
        </p:nvPicPr>
        <p:blipFill>
          <a:blip r:embed="rId2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Picture 2" descr="Упр №7"/>
          <p:cNvPicPr/>
          <p:nvPr/>
        </p:nvPicPr>
        <p:blipFill>
          <a:blip r:embed="rId2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2"/>
          <p:cNvPicPr/>
          <p:nvPr/>
        </p:nvPicPr>
        <p:blipFill>
          <a:blip r:embed="rId2"/>
          <a:stretch/>
        </p:blipFill>
        <p:spPr>
          <a:xfrm>
            <a:off x="0" y="4191120"/>
            <a:ext cx="2220840" cy="2666880"/>
          </a:xfrm>
          <a:prstGeom prst="rect">
            <a:avLst/>
          </a:prstGeom>
          <a:ln>
            <a:noFill/>
          </a:ln>
        </p:spPr>
      </p:pic>
      <p:pic>
        <p:nvPicPr>
          <p:cNvPr id="46" name="Picture 3"/>
          <p:cNvPicPr/>
          <p:nvPr/>
        </p:nvPicPr>
        <p:blipFill>
          <a:blip r:embed="rId3"/>
          <a:stretch/>
        </p:blipFill>
        <p:spPr>
          <a:xfrm>
            <a:off x="6854760" y="4114800"/>
            <a:ext cx="2289240" cy="2743200"/>
          </a:xfrm>
          <a:prstGeom prst="rect">
            <a:avLst/>
          </a:prstGeom>
          <a:ln>
            <a:noFill/>
          </a:ln>
        </p:spPr>
      </p:pic>
      <p:sp>
        <p:nvSpPr>
          <p:cNvPr id="47" name="CustomShape 1"/>
          <p:cNvSpPr/>
          <p:nvPr/>
        </p:nvSpPr>
        <p:spPr>
          <a:xfrm>
            <a:off x="609480" y="152280"/>
            <a:ext cx="7772400" cy="390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ctr"/>
            <a:r>
              <a:rPr lang="ru-RU" sz="2400" b="1" strike="noStrike" spc="-1">
                <a:solidFill>
                  <a:srgbClr val="B32C16"/>
                </a:solidFill>
                <a:latin typeface="Arial"/>
              </a:rPr>
              <a:t>Логопедический массаж –</a:t>
            </a:r>
            <a:endParaRPr lang="en-US" sz="24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ru-RU" sz="2400" b="1" strike="noStrike" spc="-1">
                <a:solidFill>
                  <a:srgbClr val="862110"/>
                </a:solidFill>
                <a:latin typeface="Arial"/>
              </a:rPr>
              <a:t> </a:t>
            </a:r>
            <a:r>
              <a:rPr lang="ru-RU" sz="2400" b="1" strike="noStrike" spc="-1">
                <a:solidFill>
                  <a:srgbClr val="000000"/>
                </a:solidFill>
                <a:latin typeface="Arial"/>
              </a:rPr>
              <a:t>активный метод механического воздействия, который изменяет состояние мышц, нервов, кровеносных сосудов и тканей периферического речевого аппарата и способствует </a:t>
            </a:r>
            <a:r>
              <a:rPr lang="ru-RU" sz="2400" b="1" strike="noStrike" spc="-1">
                <a:solidFill>
                  <a:srgbClr val="B32C16"/>
                </a:solidFill>
                <a:latin typeface="Arial"/>
              </a:rPr>
              <a:t>нормализации произносительной стороны речи и эмоционального состояния лиц, страдающих речевыми нарушениями.</a:t>
            </a:r>
            <a:endParaRPr lang="en-US" sz="24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ru-RU" sz="2400" b="1" strike="noStrike" spc="-1">
                <a:solidFill>
                  <a:srgbClr val="B32C16"/>
                </a:solidFill>
                <a:latin typeface="Arial"/>
              </a:rPr>
              <a:t> </a:t>
            </a:r>
            <a:endParaRPr lang="en-US" sz="2400" b="0" strike="noStrike" spc="-1">
              <a:solidFill>
                <a:srgbClr val="FFFFFF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500"/>
              </a:spcBef>
            </a:pPr>
            <a:endParaRPr lang="en-US" sz="24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2"/>
          <p:cNvPicPr/>
          <p:nvPr/>
        </p:nvPicPr>
        <p:blipFill>
          <a:blip r:embed="rId2"/>
          <a:stretch/>
        </p:blipFill>
        <p:spPr>
          <a:xfrm>
            <a:off x="0" y="4191120"/>
            <a:ext cx="2220840" cy="2666880"/>
          </a:xfrm>
          <a:prstGeom prst="rect">
            <a:avLst/>
          </a:prstGeom>
          <a:ln>
            <a:noFill/>
          </a:ln>
        </p:spPr>
      </p:pic>
      <p:pic>
        <p:nvPicPr>
          <p:cNvPr id="58" name="Picture 3"/>
          <p:cNvPicPr/>
          <p:nvPr/>
        </p:nvPicPr>
        <p:blipFill>
          <a:blip r:embed="rId3"/>
          <a:stretch/>
        </p:blipFill>
        <p:spPr>
          <a:xfrm>
            <a:off x="6854760" y="4114800"/>
            <a:ext cx="2289240" cy="2743200"/>
          </a:xfrm>
          <a:prstGeom prst="rect">
            <a:avLst/>
          </a:prstGeom>
          <a:ln>
            <a:noFill/>
          </a:ln>
        </p:spPr>
      </p:pic>
      <p:sp>
        <p:nvSpPr>
          <p:cNvPr id="59" name="CustomShape 1"/>
          <p:cNvSpPr/>
          <p:nvPr/>
        </p:nvSpPr>
        <p:spPr>
          <a:xfrm>
            <a:off x="609480" y="152280"/>
            <a:ext cx="7772400" cy="420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0" name="CustomShape 2"/>
          <p:cNvSpPr/>
          <p:nvPr/>
        </p:nvSpPr>
        <p:spPr>
          <a:xfrm>
            <a:off x="324000" y="0"/>
            <a:ext cx="8820000" cy="4169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ctr"/>
            <a:r>
              <a:rPr lang="ru-RU" sz="1800" b="1" strike="noStrike" spc="-1">
                <a:solidFill>
                  <a:srgbClr val="C00000"/>
                </a:solidFill>
                <a:latin typeface="Arial"/>
              </a:rPr>
              <a:t>Основные цели коррекционного массажа:</a:t>
            </a:r>
            <a:endParaRPr lang="en-US" sz="1800" b="0" strike="noStrike" spc="-1">
              <a:solidFill>
                <a:srgbClr val="FFFFFF"/>
              </a:solidFill>
              <a:latin typeface="Arial"/>
            </a:endParaRPr>
          </a:p>
          <a:p>
            <a:pPr>
              <a:buClr>
                <a:srgbClr val="000000"/>
              </a:buClr>
              <a:buFont typeface="Arial"/>
              <a:buChar char="•"/>
            </a:pPr>
            <a:r>
              <a:rPr lang="ru-RU" sz="2000" b="0" strike="noStrike" spc="-1">
                <a:solidFill>
                  <a:srgbClr val="006600"/>
                </a:solidFill>
                <a:latin typeface="Arial"/>
              </a:rPr>
              <a:t>нормализация мышечного тонуса общей, мимической и артикуляционной мускулатуры;</a:t>
            </a:r>
            <a:endParaRPr lang="en-US" sz="2000" b="0" strike="noStrike" spc="-1">
              <a:solidFill>
                <a:srgbClr val="FFFFFF"/>
              </a:solidFill>
              <a:latin typeface="Arial"/>
            </a:endParaRPr>
          </a:p>
          <a:p>
            <a:pPr>
              <a:buClr>
                <a:srgbClr val="000000"/>
              </a:buClr>
              <a:buFont typeface="Arial"/>
              <a:buChar char="•"/>
            </a:pPr>
            <a:r>
              <a:rPr lang="ru-RU" sz="2000" b="0" strike="noStrike" spc="-1">
                <a:solidFill>
                  <a:srgbClr val="006600"/>
                </a:solidFill>
                <a:latin typeface="Arial"/>
              </a:rPr>
              <a:t>уменьшение проявления парезов и параличей мышц артикуляционного аппарата;</a:t>
            </a:r>
            <a:endParaRPr lang="en-US" sz="2000" b="0" strike="noStrike" spc="-1">
              <a:solidFill>
                <a:srgbClr val="FFFFFF"/>
              </a:solidFill>
              <a:latin typeface="Arial"/>
            </a:endParaRPr>
          </a:p>
          <a:p>
            <a:pPr>
              <a:buClr>
                <a:srgbClr val="000000"/>
              </a:buClr>
              <a:buFont typeface="Arial"/>
              <a:buChar char="•"/>
            </a:pPr>
            <a:r>
              <a:rPr lang="ru-RU" sz="2000" b="0" strike="noStrike" spc="-1">
                <a:solidFill>
                  <a:srgbClr val="006600"/>
                </a:solidFill>
                <a:latin typeface="Arial"/>
              </a:rPr>
              <a:t>снижение патологических двигательных проявлений мышц речевого аппарата (синкинезии, гиперкинезы, судороги и т. п.);</a:t>
            </a:r>
            <a:endParaRPr lang="en-US" sz="2000" b="0" strike="noStrike" spc="-1">
              <a:solidFill>
                <a:srgbClr val="FFFFFF"/>
              </a:solidFill>
              <a:latin typeface="Arial"/>
            </a:endParaRPr>
          </a:p>
          <a:p>
            <a:pPr>
              <a:buClr>
                <a:srgbClr val="000000"/>
              </a:buClr>
              <a:buFont typeface="Arial"/>
              <a:buChar char="•"/>
            </a:pPr>
            <a:r>
              <a:rPr lang="ru-RU" sz="2000" b="0" strike="noStrike" spc="-1">
                <a:solidFill>
                  <a:srgbClr val="006600"/>
                </a:solidFill>
                <a:latin typeface="Arial"/>
              </a:rPr>
              <a:t>увеличение объёма и амплитуды артикуляционных движений;</a:t>
            </a:r>
            <a:endParaRPr lang="en-US" sz="2000" b="0" strike="noStrike" spc="-1">
              <a:solidFill>
                <a:srgbClr val="FFFFFF"/>
              </a:solidFill>
              <a:latin typeface="Arial"/>
            </a:endParaRPr>
          </a:p>
          <a:p>
            <a:pPr>
              <a:buClr>
                <a:srgbClr val="000000"/>
              </a:buClr>
              <a:buFont typeface="Arial"/>
              <a:buChar char="•"/>
            </a:pPr>
            <a:r>
              <a:rPr lang="ru-RU" sz="2000" b="0" strike="noStrike" spc="-1">
                <a:solidFill>
                  <a:srgbClr val="006600"/>
                </a:solidFill>
                <a:latin typeface="Arial"/>
              </a:rPr>
              <a:t>активизация тех групп мышц периферического речевого аппарата, у которых имелась недостаточная сократительная активность;</a:t>
            </a:r>
            <a:endParaRPr lang="en-US" sz="2000" b="0" strike="noStrike" spc="-1">
              <a:solidFill>
                <a:srgbClr val="FFFFFF"/>
              </a:solidFill>
              <a:latin typeface="Arial"/>
            </a:endParaRPr>
          </a:p>
          <a:p>
            <a:pPr>
              <a:buClr>
                <a:srgbClr val="000000"/>
              </a:buClr>
              <a:buFont typeface="Arial"/>
              <a:buChar char="•"/>
            </a:pPr>
            <a:r>
              <a:rPr lang="ru-RU" sz="2000" b="0" strike="noStrike" spc="-1">
                <a:solidFill>
                  <a:srgbClr val="006600"/>
                </a:solidFill>
                <a:latin typeface="Arial"/>
              </a:rPr>
              <a:t>формирование произвольных, координированных движений органов артикуляции.</a:t>
            </a:r>
            <a:endParaRPr lang="en-US" sz="2000" b="0" strike="noStrike" spc="-1">
              <a:solidFill>
                <a:srgbClr val="FFFFFF"/>
              </a:solidFill>
              <a:latin typeface="Arial"/>
            </a:endParaRPr>
          </a:p>
          <a:p>
            <a:pPr>
              <a:spcBef>
                <a:spcPts val="1123"/>
              </a:spcBef>
            </a:pPr>
            <a:endParaRPr lang="en-US" sz="20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2"/>
          <p:cNvPicPr/>
          <p:nvPr/>
        </p:nvPicPr>
        <p:blipFill>
          <a:blip r:embed="rId2"/>
          <a:stretch/>
        </p:blipFill>
        <p:spPr>
          <a:xfrm>
            <a:off x="0" y="4191120"/>
            <a:ext cx="2220840" cy="2666880"/>
          </a:xfrm>
          <a:prstGeom prst="rect">
            <a:avLst/>
          </a:prstGeom>
          <a:ln>
            <a:noFill/>
          </a:ln>
        </p:spPr>
      </p:pic>
      <p:pic>
        <p:nvPicPr>
          <p:cNvPr id="62" name="Picture 3"/>
          <p:cNvPicPr/>
          <p:nvPr/>
        </p:nvPicPr>
        <p:blipFill>
          <a:blip r:embed="rId3"/>
          <a:stretch/>
        </p:blipFill>
        <p:spPr>
          <a:xfrm>
            <a:off x="6854760" y="0"/>
            <a:ext cx="2289240" cy="2743200"/>
          </a:xfrm>
          <a:prstGeom prst="rect">
            <a:avLst/>
          </a:prstGeom>
          <a:ln>
            <a:noFill/>
          </a:ln>
        </p:spPr>
      </p:pic>
      <p:sp>
        <p:nvSpPr>
          <p:cNvPr id="63" name="CustomShape 1"/>
          <p:cNvSpPr/>
          <p:nvPr/>
        </p:nvSpPr>
        <p:spPr>
          <a:xfrm>
            <a:off x="609480" y="152280"/>
            <a:ext cx="7772400" cy="420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4" name="CustomShape 2"/>
          <p:cNvSpPr/>
          <p:nvPr/>
        </p:nvSpPr>
        <p:spPr>
          <a:xfrm>
            <a:off x="0" y="189000"/>
            <a:ext cx="6732720" cy="3660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ctr"/>
            <a:r>
              <a:rPr lang="ru-RU" sz="2400" b="1" u="sng" strike="noStrike" spc="-1">
                <a:solidFill>
                  <a:srgbClr val="C00000"/>
                </a:solidFill>
                <a:uFillTx/>
                <a:latin typeface="Arial"/>
              </a:rPr>
              <a:t>Показания к применению массажа</a:t>
            </a:r>
            <a:endParaRPr lang="en-US" sz="24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ru-RU" sz="2400" b="1" strike="noStrike" spc="-1">
                <a:solidFill>
                  <a:srgbClr val="C00000"/>
                </a:solidFill>
                <a:latin typeface="Arial"/>
              </a:rPr>
              <a:t>Логопедический массаж можно делать всем детям с расстройствами речи</a:t>
            </a:r>
            <a:endParaRPr lang="en-US" sz="24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ru-RU" sz="2400" b="1" strike="noStrike" spc="-1">
                <a:solidFill>
                  <a:srgbClr val="C00000"/>
                </a:solidFill>
                <a:latin typeface="Arial"/>
              </a:rPr>
              <a:t> </a:t>
            </a:r>
            <a:r>
              <a:rPr lang="ru-RU" sz="2400" b="1" strike="noStrike" spc="-1">
                <a:solidFill>
                  <a:srgbClr val="000000"/>
                </a:solidFill>
                <a:latin typeface="Arial"/>
              </a:rPr>
              <a:t>Массаж используется в работе с лицами, у которых диагностированы такие речевые расстройства, </a:t>
            </a:r>
            <a:r>
              <a:rPr lang="ru-RU" sz="2400" b="1" strike="noStrike" spc="-1">
                <a:solidFill>
                  <a:srgbClr val="B32C16"/>
                </a:solidFill>
                <a:latin typeface="Arial"/>
              </a:rPr>
              <a:t>как дизартрия, в том числе и её стёртые формы, ринолалия, алалия и  заикание. </a:t>
            </a:r>
            <a:endParaRPr lang="en-US" sz="2400" b="0" strike="noStrike" spc="-1">
              <a:solidFill>
                <a:srgbClr val="FFFFFF"/>
              </a:solidFill>
              <a:latin typeface="Arial"/>
            </a:endParaRPr>
          </a:p>
          <a:p>
            <a:endParaRPr lang="en-US" sz="2400" b="0" strike="noStrike" spc="-1">
              <a:solidFill>
                <a:srgbClr val="FFFFFF"/>
              </a:solidFill>
              <a:latin typeface="Arial"/>
            </a:endParaRPr>
          </a:p>
          <a:p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   </a:t>
            </a:r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5" name="CustomShape 3"/>
          <p:cNvSpPr/>
          <p:nvPr/>
        </p:nvSpPr>
        <p:spPr>
          <a:xfrm>
            <a:off x="4788000" y="3429000"/>
            <a:ext cx="3960720" cy="3020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ctr"/>
            <a:r>
              <a:rPr lang="ru-RU" sz="2400" b="1" strike="noStrike" spc="-1">
                <a:solidFill>
                  <a:srgbClr val="000000"/>
                </a:solidFill>
                <a:latin typeface="Arial"/>
              </a:rPr>
              <a:t>В целом массаж применяется в коррекционной педагогической работе </a:t>
            </a:r>
            <a:r>
              <a:rPr lang="ru-RU" sz="2400" b="1" strike="noStrike" spc="-1">
                <a:solidFill>
                  <a:srgbClr val="B32C16"/>
                </a:solidFill>
                <a:latin typeface="Arial"/>
              </a:rPr>
              <a:t>во всех тех случаях, когда имеются нарушения тонуса мышц.</a:t>
            </a:r>
            <a:endParaRPr lang="en-US" sz="24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/>
          <p:cNvPicPr/>
          <p:nvPr/>
        </p:nvPicPr>
        <p:blipFill>
          <a:blip r:embed="rId2"/>
          <a:stretch/>
        </p:blipFill>
        <p:spPr>
          <a:xfrm>
            <a:off x="7236000" y="4581360"/>
            <a:ext cx="1715760" cy="2060640"/>
          </a:xfrm>
          <a:prstGeom prst="rect">
            <a:avLst/>
          </a:prstGeom>
          <a:ln>
            <a:noFill/>
          </a:ln>
        </p:spPr>
      </p:pic>
      <p:pic>
        <p:nvPicPr>
          <p:cNvPr id="67" name="Picture 3"/>
          <p:cNvPicPr/>
          <p:nvPr/>
        </p:nvPicPr>
        <p:blipFill>
          <a:blip r:embed="rId3"/>
          <a:stretch/>
        </p:blipFill>
        <p:spPr>
          <a:xfrm>
            <a:off x="7026120" y="765000"/>
            <a:ext cx="1922760" cy="2303640"/>
          </a:xfrm>
          <a:prstGeom prst="rect">
            <a:avLst/>
          </a:prstGeom>
          <a:ln>
            <a:noFill/>
          </a:ln>
        </p:spPr>
      </p:pic>
      <p:sp>
        <p:nvSpPr>
          <p:cNvPr id="68" name="CustomShape 1"/>
          <p:cNvSpPr/>
          <p:nvPr/>
        </p:nvSpPr>
        <p:spPr>
          <a:xfrm>
            <a:off x="539640" y="260280"/>
            <a:ext cx="7772400" cy="420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9" name="CustomShape 2"/>
          <p:cNvSpPr/>
          <p:nvPr/>
        </p:nvSpPr>
        <p:spPr>
          <a:xfrm>
            <a:off x="461880" y="304920"/>
            <a:ext cx="8027640" cy="459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/>
          <a:lstStyle/>
          <a:p>
            <a:r>
              <a:rPr lang="ru-RU" sz="2400" b="1" strike="noStrike" spc="-1">
                <a:solidFill>
                  <a:srgbClr val="B32C16"/>
                </a:solidFill>
                <a:latin typeface="Arial"/>
              </a:rPr>
              <a:t>ПРОТИВОПОКАЗАНИЯ К НАЗНАЧЕНИЮ МАССАЖА.</a:t>
            </a:r>
            <a:endParaRPr lang="en-US" sz="2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70" name="CustomShape 3"/>
          <p:cNvSpPr/>
          <p:nvPr/>
        </p:nvSpPr>
        <p:spPr>
          <a:xfrm>
            <a:off x="179280" y="836640"/>
            <a:ext cx="6913800" cy="5580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ctr">
              <a:buClr>
                <a:srgbClr val="006600"/>
              </a:buClr>
              <a:buFont typeface="Arial"/>
              <a:buChar char="•"/>
            </a:pPr>
            <a:r>
              <a:rPr lang="ru-RU" sz="2400" b="1" strike="noStrike" spc="-1">
                <a:solidFill>
                  <a:srgbClr val="006600"/>
                </a:solidFill>
                <a:latin typeface="Arial"/>
              </a:rPr>
              <a:t>Любое соматическое или инфекционное заболевание в остром периоде.</a:t>
            </a:r>
            <a:endParaRPr lang="en-US" sz="24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buClr>
                <a:srgbClr val="006600"/>
              </a:buClr>
              <a:buFont typeface="Arial"/>
              <a:buChar char="•"/>
            </a:pPr>
            <a:r>
              <a:rPr lang="ru-RU" sz="2400" b="1" strike="noStrike" spc="-1">
                <a:solidFill>
                  <a:srgbClr val="006600"/>
                </a:solidFill>
                <a:latin typeface="Arial"/>
              </a:rPr>
              <a:t>Конъюнктивиты. </a:t>
            </a:r>
            <a:endParaRPr lang="en-US" sz="24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buClr>
                <a:srgbClr val="006600"/>
              </a:buClr>
              <a:buFont typeface="Arial"/>
              <a:buChar char="•"/>
            </a:pPr>
            <a:r>
              <a:rPr lang="ru-RU" sz="2400" b="1" strike="noStrike" spc="-1">
                <a:solidFill>
                  <a:srgbClr val="006600"/>
                </a:solidFill>
                <a:latin typeface="Arial"/>
              </a:rPr>
              <a:t>Тромбозы сосудов.</a:t>
            </a:r>
            <a:endParaRPr lang="en-US" sz="24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buClr>
                <a:srgbClr val="006600"/>
              </a:buClr>
              <a:buFont typeface="Arial"/>
              <a:buChar char="•"/>
            </a:pPr>
            <a:r>
              <a:rPr lang="ru-RU" sz="2400" b="1" strike="noStrike" spc="-1">
                <a:solidFill>
                  <a:srgbClr val="006600"/>
                </a:solidFill>
                <a:latin typeface="Arial"/>
              </a:rPr>
              <a:t>Острые и хронические заболевания кожных покровов.</a:t>
            </a:r>
            <a:endParaRPr lang="en-US" sz="24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buClr>
                <a:srgbClr val="006600"/>
              </a:buClr>
              <a:buFont typeface="Arial"/>
              <a:buChar char="•"/>
            </a:pPr>
            <a:r>
              <a:rPr lang="ru-RU" sz="2400" b="1" strike="noStrike" spc="-1">
                <a:solidFill>
                  <a:srgbClr val="006600"/>
                </a:solidFill>
                <a:latin typeface="Arial"/>
              </a:rPr>
              <a:t>Стоматиты.</a:t>
            </a:r>
            <a:endParaRPr lang="en-US" sz="24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buClr>
                <a:srgbClr val="006600"/>
              </a:buClr>
              <a:buFont typeface="Arial"/>
              <a:buChar char="•"/>
            </a:pPr>
            <a:r>
              <a:rPr lang="ru-RU" sz="2400" b="1" strike="noStrike" spc="-1">
                <a:solidFill>
                  <a:srgbClr val="006600"/>
                </a:solidFill>
                <a:latin typeface="Arial"/>
              </a:rPr>
              <a:t>Наличие герпеса на губах или другие инфекции полости рта.</a:t>
            </a:r>
            <a:endParaRPr lang="en-US" sz="24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buClr>
                <a:srgbClr val="006600"/>
              </a:buClr>
              <a:buFont typeface="Arial"/>
              <a:buChar char="•"/>
            </a:pPr>
            <a:r>
              <a:rPr lang="ru-RU" sz="2400" b="1" strike="noStrike" spc="-1">
                <a:solidFill>
                  <a:srgbClr val="006600"/>
                </a:solidFill>
                <a:latin typeface="Arial"/>
              </a:rPr>
              <a:t>Наличие увеличенных лимфатических желёз. </a:t>
            </a:r>
            <a:endParaRPr lang="en-US" sz="24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buClr>
                <a:srgbClr val="006600"/>
              </a:buClr>
              <a:buFont typeface="Arial"/>
              <a:buChar char="•"/>
            </a:pPr>
            <a:r>
              <a:rPr lang="ru-RU" sz="2400" b="1" strike="noStrike" spc="-1">
                <a:solidFill>
                  <a:srgbClr val="006600"/>
                </a:solidFill>
                <a:latin typeface="Arial"/>
              </a:rPr>
              <a:t>Онкологические заболевания.</a:t>
            </a:r>
            <a:endParaRPr lang="en-US" sz="24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buClr>
                <a:srgbClr val="006600"/>
              </a:buClr>
              <a:buFont typeface="Arial"/>
              <a:buChar char="•"/>
            </a:pPr>
            <a:r>
              <a:rPr lang="ru-RU" sz="2400" b="1" strike="noStrike" spc="-1">
                <a:solidFill>
                  <a:srgbClr val="006600"/>
                </a:solidFill>
                <a:latin typeface="Arial"/>
              </a:rPr>
              <a:t>Резко выраженная пульсация сонных артерий. </a:t>
            </a:r>
            <a:endParaRPr lang="en-US" sz="24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buClr>
                <a:srgbClr val="006600"/>
              </a:buClr>
              <a:buFont typeface="Arial"/>
              <a:buChar char="•"/>
            </a:pPr>
            <a:r>
              <a:rPr lang="ru-RU" sz="2400" b="1" strike="noStrike" spc="-1">
                <a:solidFill>
                  <a:srgbClr val="006600"/>
                </a:solidFill>
                <a:latin typeface="Arial"/>
              </a:rPr>
              <a:t>Болезни крови и капиляров.</a:t>
            </a:r>
            <a:endParaRPr lang="en-US" sz="24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Picture 2"/>
          <p:cNvPicPr/>
          <p:nvPr/>
        </p:nvPicPr>
        <p:blipFill>
          <a:blip r:embed="rId2"/>
          <a:stretch/>
        </p:blipFill>
        <p:spPr>
          <a:xfrm>
            <a:off x="0" y="4191120"/>
            <a:ext cx="2220840" cy="2666880"/>
          </a:xfrm>
          <a:prstGeom prst="rect">
            <a:avLst/>
          </a:prstGeom>
          <a:ln>
            <a:noFill/>
          </a:ln>
        </p:spPr>
      </p:pic>
      <p:pic>
        <p:nvPicPr>
          <p:cNvPr id="75" name="Picture 3"/>
          <p:cNvPicPr/>
          <p:nvPr/>
        </p:nvPicPr>
        <p:blipFill>
          <a:blip r:embed="rId3"/>
          <a:stretch/>
        </p:blipFill>
        <p:spPr>
          <a:xfrm>
            <a:off x="6854760" y="4114800"/>
            <a:ext cx="2289240" cy="2743200"/>
          </a:xfrm>
          <a:prstGeom prst="rect">
            <a:avLst/>
          </a:prstGeom>
          <a:ln>
            <a:noFill/>
          </a:ln>
        </p:spPr>
      </p:pic>
      <p:sp>
        <p:nvSpPr>
          <p:cNvPr id="76" name="CustomShape 1"/>
          <p:cNvSpPr/>
          <p:nvPr/>
        </p:nvSpPr>
        <p:spPr>
          <a:xfrm>
            <a:off x="609480" y="152280"/>
            <a:ext cx="7772400" cy="420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7" name="CustomShape 2"/>
          <p:cNvSpPr/>
          <p:nvPr/>
        </p:nvSpPr>
        <p:spPr>
          <a:xfrm>
            <a:off x="1679400" y="304920"/>
            <a:ext cx="5318280" cy="825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/>
          <a:lstStyle/>
          <a:p>
            <a:r>
              <a:rPr lang="ru-RU" sz="2400" b="1" strike="noStrike" spc="-1">
                <a:solidFill>
                  <a:srgbClr val="B32C16"/>
                </a:solidFill>
                <a:latin typeface="Arial"/>
              </a:rPr>
              <a:t>ОСНОВНЫЕ ПРИЁМЫ МАССАЖА.</a:t>
            </a:r>
            <a:br/>
            <a:endParaRPr lang="en-US" sz="2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78" name="CustomShape 3"/>
          <p:cNvSpPr/>
          <p:nvPr/>
        </p:nvSpPr>
        <p:spPr>
          <a:xfrm>
            <a:off x="2209680" y="838080"/>
            <a:ext cx="4572000" cy="5008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ctr">
              <a:buClr>
                <a:srgbClr val="0033CC"/>
              </a:buClr>
              <a:buFont typeface="Arial"/>
              <a:buChar char="•"/>
            </a:pPr>
            <a:r>
              <a:rPr lang="ru-RU" sz="2800" b="1" strike="noStrike" spc="-1">
                <a:solidFill>
                  <a:srgbClr val="0033CC"/>
                </a:solidFill>
                <a:latin typeface="Arial"/>
              </a:rPr>
              <a:t>Поглаживание.</a:t>
            </a:r>
            <a:endParaRPr lang="en-US" sz="2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endParaRPr lang="en-US" sz="28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buClr>
                <a:srgbClr val="0033CC"/>
              </a:buClr>
              <a:buFont typeface="Arial"/>
              <a:buChar char="•"/>
            </a:pPr>
            <a:r>
              <a:rPr lang="ru-RU" sz="2800" b="1" strike="noStrike" spc="-1">
                <a:solidFill>
                  <a:srgbClr val="0033CC"/>
                </a:solidFill>
                <a:latin typeface="Arial"/>
              </a:rPr>
              <a:t>Растирание.</a:t>
            </a:r>
            <a:endParaRPr lang="en-US" sz="2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endParaRPr lang="en-US" sz="28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buClr>
                <a:srgbClr val="0033CC"/>
              </a:buClr>
              <a:buFont typeface="Arial"/>
              <a:buChar char="•"/>
            </a:pPr>
            <a:r>
              <a:rPr lang="ru-RU" sz="2800" b="1" strike="noStrike" spc="-1">
                <a:solidFill>
                  <a:srgbClr val="0033CC"/>
                </a:solidFill>
                <a:latin typeface="Arial"/>
              </a:rPr>
              <a:t>Разминание.</a:t>
            </a:r>
            <a:endParaRPr lang="en-US" sz="2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endParaRPr lang="en-US" sz="28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buClr>
                <a:srgbClr val="0033CC"/>
              </a:buClr>
              <a:buFont typeface="Arial"/>
              <a:buChar char="•"/>
            </a:pPr>
            <a:r>
              <a:rPr lang="ru-RU" sz="2800" b="1" strike="noStrike" spc="-1">
                <a:solidFill>
                  <a:srgbClr val="0033CC"/>
                </a:solidFill>
                <a:latin typeface="Arial"/>
              </a:rPr>
              <a:t>Вибрация и поколачивание.</a:t>
            </a:r>
            <a:endParaRPr lang="en-US" sz="2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endParaRPr lang="en-US" sz="28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buClr>
                <a:srgbClr val="0033CC"/>
              </a:buClr>
              <a:buFont typeface="Arial"/>
              <a:buChar char="•"/>
            </a:pPr>
            <a:r>
              <a:rPr lang="ru-RU" sz="2800" b="1" strike="noStrike" spc="-1">
                <a:solidFill>
                  <a:srgbClr val="0033CC"/>
                </a:solidFill>
                <a:latin typeface="Arial"/>
              </a:rPr>
              <a:t>Плотное нажатие.</a:t>
            </a:r>
            <a:endParaRPr lang="en-US" sz="2800" b="0" strike="noStrike" spc="-1">
              <a:solidFill>
                <a:srgbClr val="FFFFFF"/>
              </a:solidFill>
              <a:latin typeface="Arial"/>
            </a:endParaRPr>
          </a:p>
          <a:p>
            <a:pPr>
              <a:spcBef>
                <a:spcPts val="1749"/>
              </a:spcBef>
            </a:pPr>
            <a:endParaRPr lang="en-US" sz="28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611280" y="0"/>
            <a:ext cx="7772400" cy="420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0" name="CustomShape 2"/>
          <p:cNvSpPr/>
          <p:nvPr/>
        </p:nvSpPr>
        <p:spPr>
          <a:xfrm>
            <a:off x="0" y="60480"/>
            <a:ext cx="8915400" cy="6802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r>
              <a:rPr lang="ru-RU" sz="2000" b="1" i="1" u="sng" strike="noStrike" spc="-1">
                <a:solidFill>
                  <a:srgbClr val="B32C16"/>
                </a:solidFill>
                <a:uFillTx/>
                <a:latin typeface="Arial"/>
              </a:rPr>
              <a:t>Поглаживание</a:t>
            </a:r>
            <a:r>
              <a:rPr lang="ru-RU" sz="2000" b="1" u="sng" strike="noStrike" spc="-1">
                <a:solidFill>
                  <a:srgbClr val="B32C16"/>
                </a:solidFill>
                <a:uFillTx/>
                <a:latin typeface="Arial"/>
              </a:rPr>
              <a:t> – это обязательный приём, с которого начинается каждая процедура.</a:t>
            </a:r>
            <a:endParaRPr lang="en-US" sz="2000" b="0" strike="noStrike" spc="-1">
              <a:solidFill>
                <a:srgbClr val="FFFFFF"/>
              </a:solidFill>
              <a:latin typeface="Arial"/>
            </a:endParaRPr>
          </a:p>
          <a:p>
            <a:r>
              <a:rPr lang="ru-RU" sz="2000" b="1" i="1" strike="noStrike" spc="-1">
                <a:solidFill>
                  <a:srgbClr val="B32C16"/>
                </a:solidFill>
                <a:latin typeface="Arial"/>
              </a:rPr>
              <a:t>Его чередуют с другими приёмами и им заканчивают каждый массажный комплекс.</a:t>
            </a:r>
            <a:endParaRPr lang="en-US" sz="2000" b="0" strike="noStrike" spc="-1">
              <a:solidFill>
                <a:srgbClr val="FFFFFF"/>
              </a:solidFill>
              <a:latin typeface="Arial"/>
            </a:endParaRPr>
          </a:p>
          <a:p>
            <a:endParaRPr lang="en-US" sz="2000" b="0" strike="noStrike" spc="-1">
              <a:solidFill>
                <a:srgbClr val="FFFFFF"/>
              </a:solidFill>
              <a:latin typeface="Arial"/>
            </a:endParaRPr>
          </a:p>
          <a:p>
            <a:r>
              <a:rPr lang="ru-RU" sz="2000" b="1" i="1" strike="noStrike" spc="-1">
                <a:solidFill>
                  <a:srgbClr val="B32C16"/>
                </a:solidFill>
                <a:latin typeface="Arial"/>
              </a:rPr>
              <a:t> </a:t>
            </a:r>
            <a:r>
              <a:rPr lang="ru-RU" sz="2000" b="1" i="1" u="sng" strike="noStrike" spc="-1">
                <a:solidFill>
                  <a:srgbClr val="B32C16"/>
                </a:solidFill>
                <a:uFillTx/>
                <a:latin typeface="Arial"/>
              </a:rPr>
              <a:t>Лёгкое поглаживание</a:t>
            </a:r>
            <a:r>
              <a:rPr lang="ru-RU" sz="2000" b="1" u="sng" strike="noStrike" spc="-1">
                <a:solidFill>
                  <a:srgbClr val="B32C16"/>
                </a:solidFill>
                <a:uFillTx/>
                <a:latin typeface="Arial"/>
              </a:rPr>
              <a:t> </a:t>
            </a:r>
            <a:r>
              <a:rPr lang="ru-RU" sz="2000" b="1" strike="noStrike" spc="-1">
                <a:solidFill>
                  <a:srgbClr val="000000"/>
                </a:solidFill>
                <a:latin typeface="Arial"/>
              </a:rPr>
              <a:t>готовит мышцы для более сильного воздействия. Мышечный тонус снижается. Устанавливается диафрагмальное дыхание.</a:t>
            </a:r>
            <a:endParaRPr lang="en-US" sz="2000" b="0" strike="noStrike" spc="-1">
              <a:solidFill>
                <a:srgbClr val="FFFFFF"/>
              </a:solidFill>
              <a:latin typeface="Arial"/>
            </a:endParaRPr>
          </a:p>
          <a:p>
            <a:r>
              <a:rPr lang="ru-RU" sz="2000" b="1" i="1" u="sng" strike="noStrike" spc="-1">
                <a:solidFill>
                  <a:srgbClr val="B32C16"/>
                </a:solidFill>
                <a:uFillTx/>
                <a:latin typeface="Arial"/>
              </a:rPr>
              <a:t>Поверхностное поглаживание</a:t>
            </a:r>
            <a:r>
              <a:rPr lang="ru-RU" sz="2000" b="1" i="1" strike="noStrike" spc="-1">
                <a:solidFill>
                  <a:srgbClr val="B32C16"/>
                </a:solidFill>
                <a:latin typeface="Arial"/>
              </a:rPr>
              <a:t> </a:t>
            </a:r>
            <a:r>
              <a:rPr lang="ru-RU" sz="2000" b="1" strike="noStrike" spc="-1">
                <a:solidFill>
                  <a:srgbClr val="000000"/>
                </a:solidFill>
                <a:latin typeface="Arial"/>
              </a:rPr>
              <a:t>– самый мягкий, щадящий приём.</a:t>
            </a:r>
            <a:endParaRPr lang="en-US" sz="2000" b="0" strike="noStrike" spc="-1">
              <a:solidFill>
                <a:srgbClr val="FFFFFF"/>
              </a:solidFill>
              <a:latin typeface="Arial"/>
            </a:endParaRPr>
          </a:p>
          <a:p>
            <a:r>
              <a:rPr lang="ru-RU" sz="2000" b="1" strike="noStrike" spc="-1">
                <a:solidFill>
                  <a:srgbClr val="000000"/>
                </a:solidFill>
                <a:latin typeface="Arial"/>
              </a:rPr>
              <a:t>      Работает вся кисть (ладонь), контакт еле ощутимый. Этот массаж не вызывает покраснений. Выполнять движения надо: медленно (1,2,3 – 4 руки убрали); ритмично (имеет седативный эффект + форма аутогенной тренировки, ритм речи и движений совпадает).</a:t>
            </a:r>
            <a:endParaRPr lang="en-US" sz="2000" b="0" strike="noStrike" spc="-1">
              <a:solidFill>
                <a:srgbClr val="FFFFFF"/>
              </a:solidFill>
              <a:latin typeface="Arial"/>
            </a:endParaRPr>
          </a:p>
          <a:p>
            <a:r>
              <a:rPr lang="ru-RU" sz="2000" b="1" i="1" strike="noStrike" spc="-1">
                <a:solidFill>
                  <a:srgbClr val="B32C16"/>
                </a:solidFill>
                <a:latin typeface="Arial"/>
              </a:rPr>
              <a:t>    </a:t>
            </a:r>
            <a:r>
              <a:rPr lang="ru-RU" sz="2000" b="1" i="1" u="sng" strike="noStrike" spc="-1">
                <a:solidFill>
                  <a:srgbClr val="B32C16"/>
                </a:solidFill>
                <a:uFillTx/>
                <a:latin typeface="Arial"/>
              </a:rPr>
              <a:t>Глубокое, обхватывающее поглаживание.</a:t>
            </a:r>
            <a:r>
              <a:rPr lang="ru-RU" sz="2000" b="1" u="sng" strike="noStrike" spc="-1">
                <a:solidFill>
                  <a:srgbClr val="B32C16"/>
                </a:solidFill>
                <a:uFillTx/>
                <a:latin typeface="Arial"/>
              </a:rPr>
              <a:t> </a:t>
            </a:r>
            <a:r>
              <a:rPr lang="ru-RU" sz="2000" b="1" strike="noStrike" spc="-1">
                <a:solidFill>
                  <a:srgbClr val="000000"/>
                </a:solidFill>
                <a:latin typeface="Arial"/>
              </a:rPr>
              <a:t>Данный приём оказывает расслабляющее и регулирующее воздействие (лёгкое возбуждение).</a:t>
            </a:r>
            <a:endParaRPr lang="en-US" sz="2000" b="0" strike="noStrike" spc="-1">
              <a:solidFill>
                <a:srgbClr val="FFFFFF"/>
              </a:solidFill>
              <a:latin typeface="Arial"/>
            </a:endParaRPr>
          </a:p>
          <a:p>
            <a:r>
              <a:rPr lang="ru-RU" sz="2000" b="1" strike="noStrike" spc="-1">
                <a:solidFill>
                  <a:srgbClr val="000000"/>
                </a:solidFill>
                <a:latin typeface="Arial"/>
              </a:rPr>
              <a:t>      Ладони плотно и равномерно прилегают к контуру лица и шеи («обтекают» все контуры). Поглаживание непрерывное, медленное, ритмичное.</a:t>
            </a:r>
            <a:endParaRPr lang="en-US" sz="2000" b="0" strike="noStrike" spc="-1">
              <a:solidFill>
                <a:srgbClr val="FFFFFF"/>
              </a:solidFill>
              <a:latin typeface="Arial"/>
            </a:endParaRPr>
          </a:p>
          <a:p>
            <a:r>
              <a:rPr lang="ru-RU" sz="2000" b="1" i="1" u="sng" strike="noStrike" spc="-1">
                <a:solidFill>
                  <a:srgbClr val="B32C16"/>
                </a:solidFill>
                <a:uFillTx/>
                <a:latin typeface="Arial"/>
              </a:rPr>
              <a:t>  Руки взрослго, обязательно должны быть вымыты непосредстенно перед массажем. Руки должны быть теплыми.</a:t>
            </a:r>
            <a:endParaRPr lang="en-US" sz="20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457200" y="128160"/>
            <a:ext cx="8221680" cy="14274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/>
          <a:lstStyle/>
          <a:p>
            <a:pPr algn="ctr"/>
            <a:r>
              <a:rPr lang="ru-RU" sz="4400" b="0" strike="noStrike" spc="-1">
                <a:solidFill>
                  <a:srgbClr val="000000"/>
                </a:solidFill>
                <a:latin typeface="Arial"/>
              </a:rPr>
              <a:t>Образцы массажа</a:t>
            </a: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TextShape 2"/>
          <p:cNvSpPr txBox="1"/>
          <p:nvPr/>
        </p:nvSpPr>
        <p:spPr>
          <a:xfrm>
            <a:off x="457200" y="1600200"/>
            <a:ext cx="8221680" cy="45180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4" name="Picture 4" descr="образец массажа 1"/>
          <p:cNvPicPr/>
          <p:nvPr/>
        </p:nvPicPr>
        <p:blipFill>
          <a:blip r:embed="rId2"/>
          <a:stretch/>
        </p:blipFill>
        <p:spPr>
          <a:xfrm>
            <a:off x="395280" y="1484280"/>
            <a:ext cx="8280360" cy="51865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Picture 4" descr="образец массажа 2"/>
          <p:cNvPicPr/>
          <p:nvPr/>
        </p:nvPicPr>
        <p:blipFill>
          <a:blip r:embed="rId2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282</TotalTime>
  <Application>Microsoft Office PowerPoint</Application>
  <PresentationFormat>Экран (4:3)</PresentationFormat>
  <Slides>17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User</dc:creator>
  <dc:description/>
  <cp:lastModifiedBy>User6</cp:lastModifiedBy>
  <cp:revision>57</cp:revision>
  <cp:lastPrinted>2018-10-26T14:40:02Z</cp:lastPrinted>
  <dcterms:created xsi:type="dcterms:W3CDTF">2017-10-18T15:36:09Z</dcterms:created>
  <dcterms:modified xsi:type="dcterms:W3CDTF">2018-12-30T07:03:31Z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