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57" r:id="rId4"/>
    <p:sldId id="263" r:id="rId5"/>
    <p:sldId id="267" r:id="rId6"/>
    <p:sldId id="258" r:id="rId7"/>
    <p:sldId id="266" r:id="rId8"/>
    <p:sldId id="264" r:id="rId9"/>
    <p:sldId id="265" r:id="rId10"/>
    <p:sldId id="259" r:id="rId11"/>
    <p:sldId id="261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737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6AE0477F-8ED2-49F0-9113-3254DB857D1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3F155194-C8D0-46E6-8ECF-80C5839EC4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2DFA4-A32C-456A-8F12-0477035FE1E7}" type="slidenum">
              <a:rPr lang="ru-RU"/>
              <a:pPr/>
              <a:t>1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E287D-1005-4EA5-885A-7DC88D3D18C9}" type="slidenum">
              <a:rPr lang="ru-RU"/>
              <a:pPr/>
              <a:t>2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FD7719-707F-4750-9B33-6A5BC55EAB5F}" type="slidenum">
              <a:rPr lang="ru-RU"/>
              <a:pPr/>
              <a:t>3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5182A4-ADF9-4843-9941-7F0FEEBB65F2}" type="slidenum">
              <a:rPr lang="ru-RU"/>
              <a:pPr/>
              <a:t>6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A24146-7881-4DAB-B9CD-163EE3525ED0}" type="slidenum">
              <a:rPr lang="ru-RU"/>
              <a:pPr/>
              <a:t>10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E1F47-A53C-4B00-9666-72DBCBEFB939}" type="slidenum">
              <a:rPr lang="ru-RU"/>
              <a:pPr/>
              <a:t>11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2D4869-E382-4E35-B600-C203D88EA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0034" y="1000108"/>
            <a:ext cx="8226425" cy="173672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Расчет пути, времени и скорости</a:t>
            </a:r>
          </a:p>
        </p:txBody>
      </p:sp>
      <p:pic>
        <p:nvPicPr>
          <p:cNvPr id="4107" name="Picture 11" descr="MC9002954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644900"/>
            <a:ext cx="3744912" cy="2671763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642910" y="357166"/>
            <a:ext cx="8080375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idx="1"/>
          </p:nvPr>
        </p:nvSpPr>
        <p:spPr>
          <a:xfrm>
            <a:off x="285720" y="1428736"/>
            <a:ext cx="7769225" cy="40830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Сколько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времени нужно, чтобы турист, движущийся со скоростью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км\ч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прошел расстояние 15 км?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 Автобус движется со скоростью 10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км\ч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течение 30 с. Определить путь,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проделал.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84" name="Picture 16" descr="MC9002326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928670"/>
            <a:ext cx="1562100" cy="1862137"/>
          </a:xfrm>
          <a:prstGeom prst="rect">
            <a:avLst/>
          </a:prstGeom>
          <a:noFill/>
        </p:spPr>
      </p:pic>
      <p:pic>
        <p:nvPicPr>
          <p:cNvPr id="7186" name="Picture 18" descr="MC9003119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7" y="4678363"/>
            <a:ext cx="3338513" cy="2179637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Велосипедист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движется в течение 5 минут, проделав путь 2400 м. Определить скорость движения велосипедиста</a:t>
            </a:r>
          </a:p>
        </p:txBody>
      </p:sp>
      <p:pic>
        <p:nvPicPr>
          <p:cNvPr id="9222" name="Picture 6" descr="MC900232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933825"/>
            <a:ext cx="2232025" cy="229393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2024063" cy="1428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750" y="1916113"/>
            <a:ext cx="7929563" cy="3972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31788" indent="-331788">
              <a:buClr>
                <a:srgbClr val="002060"/>
              </a:buClr>
              <a:buFont typeface="Times New Roman" pitchFamily="18" charset="0"/>
              <a:buAutoNum type="arabicPeriod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Какое значение для тебя лично имеют знания и умения, полученные сегодня?</a:t>
            </a:r>
          </a:p>
          <a:p>
            <a:pPr marL="331788" indent="-331788">
              <a:buClr>
                <a:srgbClr val="002060"/>
              </a:buClr>
              <a:buFont typeface="Times New Roman" pitchFamily="18" charset="0"/>
              <a:buAutoNum type="arabicPeriod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Что представляло наибольшую трудность?</a:t>
            </a:r>
          </a:p>
          <a:p>
            <a:pPr marL="331788" indent="-331788">
              <a:buClr>
                <a:srgbClr val="002060"/>
              </a:buClr>
              <a:buFont typeface="Times New Roman" pitchFamily="18" charset="0"/>
              <a:buAutoNum type="arabicPeriod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ты оцениваешь полученные сегодня знания (глубокие, осознанные; предстоит осознать; неосознанные)? </a:t>
            </a:r>
          </a:p>
          <a:p>
            <a:pPr marL="331788" indent="-331788">
              <a:buClr>
                <a:srgbClr val="002060"/>
              </a:buClr>
              <a:buFont typeface="Times New Roman" pitchFamily="18" charset="0"/>
              <a:buAutoNum type="arabicPeriod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С каким настроением 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повторял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этот материал (по сравнению с другими уроками)?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59150" y="857250"/>
            <a:ext cx="278765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 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7" y="0"/>
            <a:ext cx="1357313" cy="1357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0" y="5429250"/>
            <a:ext cx="879475" cy="976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6943725" cy="249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357188"/>
            <a:ext cx="1676400" cy="111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14348" y="428604"/>
            <a:ext cx="5975350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14-16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упр.4 (2,4), задание стр.51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Перышкин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А.В. Физика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7 класс. М.,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2016).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5072074"/>
            <a:ext cx="1238250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072074"/>
            <a:ext cx="1238250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5072074"/>
            <a:ext cx="1285875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5072074"/>
            <a:ext cx="1138238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5072074"/>
            <a:ext cx="1214437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Словарь: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571472" y="1357298"/>
            <a:ext cx="8183880" cy="41879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Скорость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Время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Путь ( расстояние)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Равномерное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Метр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Секунда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Метр в секунду</a:t>
            </a:r>
          </a:p>
        </p:txBody>
      </p:sp>
      <p:pic>
        <p:nvPicPr>
          <p:cNvPr id="10250" name="Picture 10" descr="MP9004014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857364"/>
            <a:ext cx="3902075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Физические величины 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- …….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- ………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- ………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каких единицах измеряют: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Скорость - …..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Путь - …….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Время - …..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13970" cmpd="sng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Физический диктант</a:t>
            </a:r>
            <a:endParaRPr kumimoji="0" lang="ru-RU" sz="3600" b="1" i="0" u="none" strike="noStrike" kern="1200" cap="all" spc="0" normalizeH="0" baseline="0" noProof="0" dirty="0">
              <a:ln w="13970" cmpd="sng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28596" y="1071546"/>
            <a:ext cx="8363272" cy="485313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Изменение положения тела относительно других тел называется…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Линия, по которой движется тело, называется… 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Что представляет собой траектория движения точки конца минутной стрелки часов… 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Длина траектории, по которой движется тело…..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Назовите основную единицу пути в системе СИ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6. Движение, при котором тело за равные промежутки времени проходит равные пути, называется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7. Если тело за равные промежутки времени проходит разные пути, то его движение называют….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5986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3600" b="1" cap="all" dirty="0" smtClean="0">
                <a:ln w="13970" cmpd="sng">
                  <a:noFill/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Физический диктант</a:t>
            </a:r>
            <a:endParaRPr lang="ru-RU" sz="3600" b="1" cap="all" dirty="0">
              <a:ln w="13970" cmpd="sng">
                <a:noFill/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142985"/>
            <a:ext cx="564360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Механическое движение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Траектория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Окружность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Путь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Метр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Равномерным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Неравномерным</a:t>
            </a:r>
          </a:p>
          <a:p>
            <a:pPr marL="342900" indent="-34290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Формулы движения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определить скорость нужно….. </a:t>
            </a:r>
          </a:p>
          <a:p>
            <a:pPr>
              <a:lnSpc>
                <a:spcPct val="9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определить путь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нужно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определить время нужно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smtClean="0">
                <a:ln w="13970" cmpd="sng">
                  <a:noFill/>
                  <a:prstDash val="solid"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Расчет пути и времени</a:t>
            </a:r>
            <a:endParaRPr kumimoji="0" lang="ru-RU" sz="3600" b="1" i="0" u="none" strike="noStrike" kern="1200" cap="all" spc="0" normalizeH="0" baseline="0" noProof="0" dirty="0">
              <a:ln w="13970" cmpd="sng">
                <a:noFill/>
                <a:prstDash val="solid"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Запомни: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2279381"/>
              </p:ext>
            </p:extLst>
          </p:nvPr>
        </p:nvGraphicFramePr>
        <p:xfrm>
          <a:off x="3779912" y="4437112"/>
          <a:ext cx="1901825" cy="1841500"/>
        </p:xfrm>
        <a:graphic>
          <a:graphicData uri="http://schemas.openxmlformats.org/presentationml/2006/ole">
            <p:oleObj spid="_x0000_s1026" name="Equation" r:id="rId3" imgW="406048" imgH="393359" progId="Equation.3">
              <p:embed/>
            </p:oleObj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9889567"/>
              </p:ext>
            </p:extLst>
          </p:nvPr>
        </p:nvGraphicFramePr>
        <p:xfrm>
          <a:off x="6648326" y="4293096"/>
          <a:ext cx="1714500" cy="1831975"/>
        </p:xfrm>
        <a:graphic>
          <a:graphicData uri="http://schemas.openxmlformats.org/presentationml/2006/ole">
            <p:oleObj spid="_x0000_s1027" name="Equation" r:id="rId4" imgW="368140" imgH="393529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5621300"/>
              </p:ext>
            </p:extLst>
          </p:nvPr>
        </p:nvGraphicFramePr>
        <p:xfrm>
          <a:off x="827584" y="3396246"/>
          <a:ext cx="2587625" cy="928687"/>
        </p:xfrm>
        <a:graphic>
          <a:graphicData uri="http://schemas.openxmlformats.org/presentationml/2006/ole">
            <p:oleObj spid="_x0000_s1028" name="Equation" r:id="rId5" imgW="494870" imgH="177646" progId="Equation.3">
              <p:embed/>
            </p:oleObj>
          </a:graphicData>
        </a:graphic>
      </p:graphicFrame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5072066" y="1643050"/>
            <a:ext cx="2971800" cy="2191274"/>
            <a:chOff x="1632" y="672"/>
            <a:chExt cx="2496" cy="1488"/>
          </a:xfrm>
        </p:grpSpPr>
        <p:sp>
          <p:nvSpPr>
            <p:cNvPr id="10" name="AutoShape 3"/>
            <p:cNvSpPr>
              <a:spLocks noChangeArrowheads="1"/>
            </p:cNvSpPr>
            <p:nvPr/>
          </p:nvSpPr>
          <p:spPr bwMode="auto">
            <a:xfrm>
              <a:off x="1632" y="672"/>
              <a:ext cx="2496" cy="148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2400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2208" y="1488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2880" y="148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2606" y="796"/>
              <a:ext cx="720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ru-RU" sz="6600" dirty="0"/>
                <a:t>S</a:t>
              </a:r>
              <a:endParaRPr lang="ru-RU" altLang="ru-RU" sz="6600" dirty="0"/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2256" y="1440"/>
              <a:ext cx="480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6000"/>
                <a:t>v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3120" y="1488"/>
              <a:ext cx="576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5400"/>
                <a:t>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"/>
          <p:cNvGraphicFramePr>
            <a:graphicFrameLocks noGrp="1"/>
          </p:cNvGraphicFramePr>
          <p:nvPr/>
        </p:nvGraphicFramePr>
        <p:xfrm>
          <a:off x="619125" y="1844675"/>
          <a:ext cx="8023225" cy="4631046"/>
        </p:xfrm>
        <a:graphic>
          <a:graphicData uri="http://schemas.openxmlformats.org/drawingml/2006/table">
            <a:tbl>
              <a:tblPr/>
              <a:tblGrid>
                <a:gridCol w="1216025"/>
                <a:gridCol w="3403600"/>
                <a:gridCol w="3403600"/>
              </a:tblGrid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1</a:t>
                      </a:r>
                    </a:p>
                  </a:txBody>
                  <a:tcPr marL="36000" marR="36000" marT="126648" marB="360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36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км/ч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2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360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2,5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ч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4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80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5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6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 км/мин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6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450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см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7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7,9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 Box 75"/>
          <p:cNvSpPr txBox="1">
            <a:spLocks noChangeArrowheads="1"/>
          </p:cNvSpPr>
          <p:nvPr/>
        </p:nvSpPr>
        <p:spPr bwMode="auto">
          <a:xfrm>
            <a:off x="738188" y="357188"/>
            <a:ext cx="77216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 единиц измерения в СИ</a:t>
            </a:r>
          </a:p>
        </p:txBody>
      </p:sp>
      <p:sp>
        <p:nvSpPr>
          <p:cNvPr id="6" name="Text Box 76"/>
          <p:cNvSpPr txBox="1">
            <a:spLocks noChangeArrowheads="1"/>
          </p:cNvSpPr>
          <p:nvPr/>
        </p:nvSpPr>
        <p:spPr bwMode="auto">
          <a:xfrm>
            <a:off x="3186113" y="1285875"/>
            <a:ext cx="317023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Подумай и ответь</a:t>
            </a:r>
          </a:p>
        </p:txBody>
      </p:sp>
      <p:pic>
        <p:nvPicPr>
          <p:cNvPr id="7" name="Picture 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714620"/>
            <a:ext cx="1643063" cy="2162175"/>
          </a:xfrm>
          <a:prstGeom prst="rect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130300" y="1214438"/>
            <a:ext cx="708342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свои ответы. Поставь себе оценку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81063" y="357188"/>
            <a:ext cx="77216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 единиц измерения в СИ</a:t>
            </a:r>
          </a:p>
        </p:txBody>
      </p:sp>
      <p:graphicFrame>
        <p:nvGraphicFramePr>
          <p:cNvPr id="4" name="Group 3"/>
          <p:cNvGraphicFramePr>
            <a:graphicFrameLocks noGrp="1"/>
          </p:cNvGraphicFramePr>
          <p:nvPr/>
        </p:nvGraphicFramePr>
        <p:xfrm>
          <a:off x="619125" y="1844675"/>
          <a:ext cx="8023225" cy="4631046"/>
        </p:xfrm>
        <a:graphic>
          <a:graphicData uri="http://schemas.openxmlformats.org/drawingml/2006/table">
            <a:tbl>
              <a:tblPr/>
              <a:tblGrid>
                <a:gridCol w="1216025"/>
                <a:gridCol w="3403600"/>
                <a:gridCol w="3403600"/>
              </a:tblGrid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1</a:t>
                      </a:r>
                    </a:p>
                  </a:txBody>
                  <a:tcPr marL="36000" marR="36000" marT="126648" marB="360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36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км/ч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10 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2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360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360000 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3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2,5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ч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9000 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4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80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мм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0,08 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5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6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 км/мин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100 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6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450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см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4,5 м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7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7,9 </a:t>
                      </a: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км/с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SimSun" charset="0"/>
                          <a:cs typeface="SimSun" charset="0"/>
                        </a:rPr>
                        <a:t>7900 м/с</a:t>
                      </a:r>
                    </a:p>
                  </a:txBody>
                  <a:tcPr marL="90000" marR="90000" marT="137448" marB="46800" horzOverflow="overflow">
                    <a:lnL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6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252</TotalTime>
  <Words>321</Words>
  <Application>Microsoft PowerPoint 7.0</Application>
  <PresentationFormat>Экран (4:3)</PresentationFormat>
  <Paragraphs>113</Paragraphs>
  <Slides>13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Трек</vt:lpstr>
      <vt:lpstr>Equation</vt:lpstr>
      <vt:lpstr>Расчет пути, времени и скорости</vt:lpstr>
      <vt:lpstr>Словарь:</vt:lpstr>
      <vt:lpstr>Физические величины </vt:lpstr>
      <vt:lpstr>Слайд 4</vt:lpstr>
      <vt:lpstr>Слайд 5</vt:lpstr>
      <vt:lpstr>Формулы движения</vt:lpstr>
      <vt:lpstr>Слайд 7</vt:lpstr>
      <vt:lpstr>Слайд 8</vt:lpstr>
      <vt:lpstr>Слайд 9</vt:lpstr>
      <vt:lpstr>Задачи </vt:lpstr>
      <vt:lpstr>Задача 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Расчет пути, времени и скорости</dc:title>
  <dc:creator>Марина</dc:creator>
  <cp:lastModifiedBy>Administrator</cp:lastModifiedBy>
  <cp:revision>9</cp:revision>
  <cp:lastPrinted>1601-01-01T00:00:00Z</cp:lastPrinted>
  <dcterms:created xsi:type="dcterms:W3CDTF">2011-09-11T07:21:59Z</dcterms:created>
  <dcterms:modified xsi:type="dcterms:W3CDTF">2018-10-08T14:04:00Z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