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8" r:id="rId2"/>
    <p:sldId id="269" r:id="rId3"/>
    <p:sldId id="270" r:id="rId4"/>
    <p:sldId id="271" r:id="rId5"/>
    <p:sldId id="256" r:id="rId6"/>
    <p:sldId id="265" r:id="rId7"/>
    <p:sldId id="267" r:id="rId8"/>
    <p:sldId id="266" r:id="rId9"/>
    <p:sldId id="257" r:id="rId10"/>
    <p:sldId id="258" r:id="rId11"/>
    <p:sldId id="259" r:id="rId12"/>
    <p:sldId id="260" r:id="rId13"/>
    <p:sldId id="261" r:id="rId14"/>
    <p:sldId id="262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И РАИДА" initials="ИР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2-05T21:36:12.113" idx="1">
    <p:pos x="10" y="10"/>
    <p:text/>
  </p:cm>
  <p:cm authorId="0" dt="2014-02-05T21:36:58.166" idx="2">
    <p:pos x="146" y="146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A8306-9611-4D6F-8886-3D2F354E6C8A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35101-94D0-43B9-9F54-33787A5A2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311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D7F50-2890-439B-9642-FA214299E745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BEC5C-6795-45DC-9C0D-5FC98C5BAD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28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BEC5C-6795-45DC-9C0D-5FC98C5BADE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907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BEC5C-6795-45DC-9C0D-5FC98C5BADE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27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6F9B-82C5-4F52-A59C-14580333148A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DBC7A-9D49-466F-9134-40FEB9F91F78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BE06-1186-4F02-891F-094CFBC3FED5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6C99A-7DBA-4E9A-9EFD-F9E216D96C25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998D-4DB7-4E1C-B415-84257C4D4B9A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7081A-1742-496C-8414-3AEB713AC8BF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F390-D98E-466A-B633-79A8FDBF27DD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3EAC-831D-474B-B524-4B576B0FE4CD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6897-5E99-483E-8C67-E0C97198B441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0445-12EE-4A8C-9D45-B23A0FD21079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810B-F229-4820-889C-1334E362AF0E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A6E39-A2FF-4602-91E0-1A8759BC31C1}" type="datetime1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IraIda Mokshanova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0EF05-D8E2-46DF-8C4D-D345C8238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528638" y="382908"/>
            <a:ext cx="4972056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Музыка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179388" y="1989138"/>
            <a:ext cx="3810000" cy="41148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5400" dirty="0"/>
              <a:t>  </a:t>
            </a:r>
            <a:endParaRPr lang="ru-RU" sz="54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275" name="Picture 11" descr="скоморохи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/>
          <a:stretch>
            <a:fillRect/>
          </a:stretch>
        </p:blipFill>
        <p:spPr bwMode="auto">
          <a:xfrm>
            <a:off x="5500694" y="3186935"/>
            <a:ext cx="3643306" cy="3671065"/>
          </a:xfrm>
          <a:prstGeom prst="rect">
            <a:avLst/>
          </a:prstGeom>
          <a:noFill/>
        </p:spPr>
      </p:pic>
      <p:pic>
        <p:nvPicPr>
          <p:cNvPr id="11277" name="Picture 13" descr="скрипа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0"/>
            <a:ext cx="3643307" cy="2933318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0" y="1714488"/>
            <a:ext cx="8686800" cy="44116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Народная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Композиторская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1117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15" descr="687.jpg.600x600_q85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3938587" y="431364"/>
            <a:ext cx="4162425" cy="5667375"/>
          </a:xfrm>
          <a:effectLst>
            <a:softEdge rad="317500"/>
          </a:effectLst>
        </p:spPr>
      </p:pic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457200" y="214290"/>
            <a:ext cx="3328982" cy="5911873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</a:rPr>
              <a:t>Р</a:t>
            </a:r>
            <a:r>
              <a:rPr lang="ru-RU" sz="3200" dirty="0" smtClean="0"/>
              <a:t>аным-рано поутру</a:t>
            </a:r>
          </a:p>
          <a:p>
            <a:r>
              <a:rPr lang="ru-RU" sz="3200" dirty="0" smtClean="0"/>
              <a:t>Пастушок: «</a:t>
            </a:r>
            <a:r>
              <a:rPr lang="ru-RU" sz="3200" dirty="0" err="1" smtClean="0"/>
              <a:t>Ту-ру-ру-ру</a:t>
            </a:r>
            <a:r>
              <a:rPr lang="ru-RU" sz="3200" dirty="0" smtClean="0"/>
              <a:t>!»</a:t>
            </a:r>
          </a:p>
          <a:p>
            <a:r>
              <a:rPr lang="ru-RU" sz="3200" dirty="0" smtClean="0"/>
              <a:t>А коровки в лад ему</a:t>
            </a:r>
          </a:p>
          <a:p>
            <a:r>
              <a:rPr lang="ru-RU" sz="3200" dirty="0" smtClean="0"/>
              <a:t>Затянули: «</a:t>
            </a:r>
            <a:r>
              <a:rPr lang="ru-RU" sz="3200" dirty="0" err="1" smtClean="0"/>
              <a:t>Му-му-му-му</a:t>
            </a:r>
            <a:r>
              <a:rPr lang="ru-RU" sz="3200" dirty="0" smtClean="0"/>
              <a:t>!»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4b911d21c6cf7.jpg"/>
          <p:cNvPicPr>
            <a:picLocks noGrp="1" noChangeAspect="1"/>
          </p:cNvPicPr>
          <p:nvPr>
            <p:ph type="pic" idx="1"/>
          </p:nvPr>
        </p:nvPicPr>
        <p:blipFill>
          <a:blip r:embed="rId2">
            <a:lum contrast="10000"/>
          </a:blip>
          <a:srcRect l="12750" r="12750"/>
          <a:stretch>
            <a:fillRect/>
          </a:stretch>
        </p:blipFill>
        <p:spPr>
          <a:xfrm>
            <a:off x="251520" y="509748"/>
            <a:ext cx="3981941" cy="4647443"/>
          </a:xfrm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4233461" y="1340768"/>
            <a:ext cx="4349762" cy="2500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i="1" dirty="0" err="1" smtClean="0">
                <a:solidFill>
                  <a:schemeClr val="tx2"/>
                </a:solidFill>
              </a:rPr>
              <a:t>Т</a:t>
            </a:r>
            <a:r>
              <a:rPr lang="ru-RU" sz="3200" dirty="0" err="1" smtClean="0"/>
              <a:t>или-бом</a:t>
            </a:r>
            <a:r>
              <a:rPr lang="ru-RU" sz="3200" dirty="0" smtClean="0"/>
              <a:t>, </a:t>
            </a:r>
            <a:r>
              <a:rPr lang="ru-RU" sz="3200" dirty="0" err="1" smtClean="0"/>
              <a:t>тили-бом</a:t>
            </a:r>
            <a:r>
              <a:rPr lang="ru-RU" sz="3200" dirty="0" smtClean="0"/>
              <a:t>,</a:t>
            </a:r>
          </a:p>
          <a:p>
            <a:pPr>
              <a:buNone/>
            </a:pPr>
            <a:r>
              <a:rPr lang="ru-RU" sz="3200" dirty="0" smtClean="0"/>
              <a:t>Загорелся </a:t>
            </a:r>
            <a:r>
              <a:rPr lang="ru-RU" sz="3200" dirty="0" err="1" smtClean="0"/>
              <a:t>кошкин</a:t>
            </a:r>
            <a:r>
              <a:rPr lang="ru-RU" sz="3200" dirty="0" smtClean="0"/>
              <a:t> дом!</a:t>
            </a:r>
          </a:p>
          <a:p>
            <a:pPr>
              <a:buNone/>
            </a:pPr>
            <a:r>
              <a:rPr lang="ru-RU" sz="3200" dirty="0" smtClean="0"/>
              <a:t>Кошка выскочила,</a:t>
            </a:r>
          </a:p>
          <a:p>
            <a:pPr>
              <a:buNone/>
            </a:pPr>
            <a:r>
              <a:rPr lang="ru-RU" sz="3200" dirty="0" smtClean="0"/>
              <a:t>Глаза выпучила!</a:t>
            </a:r>
          </a:p>
          <a:p>
            <a:pPr>
              <a:buNone/>
            </a:pPr>
            <a:r>
              <a:rPr lang="ru-RU" sz="3200" dirty="0" smtClean="0"/>
              <a:t>Бежит курица с ведром</a:t>
            </a:r>
          </a:p>
          <a:p>
            <a:pPr>
              <a:buNone/>
            </a:pPr>
            <a:r>
              <a:rPr lang="ru-RU" sz="3200" dirty="0" smtClean="0"/>
              <a:t>Заливать </a:t>
            </a:r>
            <a:r>
              <a:rPr lang="ru-RU" sz="3200" dirty="0" err="1" smtClean="0"/>
              <a:t>кошкин</a:t>
            </a:r>
            <a:r>
              <a:rPr lang="ru-RU" sz="3200" dirty="0" smtClean="0"/>
              <a:t> дом.</a:t>
            </a:r>
            <a:endParaRPr lang="ru-RU" sz="32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425908_original.jpg"/>
          <p:cNvPicPr>
            <a:picLocks noGrp="1" noChangeAspect="1"/>
          </p:cNvPicPr>
          <p:nvPr>
            <p:ph type="pic" idx="1"/>
          </p:nvPr>
        </p:nvPicPr>
        <p:blipFill>
          <a:blip r:embed="rId2">
            <a:lum contrast="10000"/>
          </a:blip>
          <a:srcRect l="7600" r="7600"/>
          <a:stretch>
            <a:fillRect/>
          </a:stretch>
        </p:blipFill>
        <p:spPr>
          <a:xfrm>
            <a:off x="323528" y="1193301"/>
            <a:ext cx="3838188" cy="2878641"/>
          </a:xfrm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3995936" y="1193301"/>
            <a:ext cx="4658756" cy="23574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tx2"/>
                </a:solidFill>
              </a:rPr>
              <a:t>В</a:t>
            </a:r>
            <a:r>
              <a:rPr lang="ru-RU" sz="3200" dirty="0" smtClean="0"/>
              <a:t>одичка, водичка,</a:t>
            </a:r>
          </a:p>
          <a:p>
            <a:pPr>
              <a:buNone/>
            </a:pPr>
            <a:r>
              <a:rPr lang="ru-RU" sz="3200" dirty="0" smtClean="0"/>
              <a:t>Умой моё личико,</a:t>
            </a:r>
          </a:p>
          <a:p>
            <a:pPr>
              <a:buNone/>
            </a:pPr>
            <a:r>
              <a:rPr lang="ru-RU" sz="3200" dirty="0" smtClean="0"/>
              <a:t>Чтобы глазоньки блестели,</a:t>
            </a:r>
          </a:p>
          <a:p>
            <a:pPr>
              <a:buNone/>
            </a:pPr>
            <a:r>
              <a:rPr lang="ru-RU" sz="3200" dirty="0" smtClean="0"/>
              <a:t>Чтобы щёчки краснели,</a:t>
            </a:r>
          </a:p>
          <a:p>
            <a:pPr>
              <a:buNone/>
            </a:pPr>
            <a:r>
              <a:rPr lang="ru-RU" sz="3200" dirty="0" smtClean="0"/>
              <a:t>Чтоб смеялся роток,</a:t>
            </a:r>
          </a:p>
          <a:p>
            <a:pPr>
              <a:buNone/>
            </a:pPr>
            <a:r>
              <a:rPr lang="ru-RU" sz="3200" dirty="0" smtClean="0"/>
              <a:t>Чтоб кусался зубок!</a:t>
            </a:r>
            <a:endParaRPr lang="ru-RU" sz="32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3970784" cy="526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tx2"/>
                </a:solidFill>
              </a:rPr>
              <a:t>У</a:t>
            </a:r>
            <a:r>
              <a:rPr lang="ru-RU" sz="3600" dirty="0" smtClean="0"/>
              <a:t>ж ты, </a:t>
            </a:r>
            <a:r>
              <a:rPr lang="ru-RU" sz="3600" dirty="0" err="1" smtClean="0"/>
              <a:t>котя-коток</a:t>
            </a:r>
            <a:r>
              <a:rPr lang="ru-RU" sz="3600" dirty="0" smtClean="0"/>
              <a:t>,</a:t>
            </a:r>
          </a:p>
          <a:p>
            <a:pPr algn="ctr">
              <a:buNone/>
            </a:pPr>
            <a:r>
              <a:rPr lang="ru-RU" sz="3600" dirty="0" err="1" smtClean="0"/>
              <a:t>Котя</a:t>
            </a:r>
            <a:r>
              <a:rPr lang="ru-RU" sz="3600" dirty="0" smtClean="0"/>
              <a:t>, серенький лобок!</a:t>
            </a:r>
          </a:p>
          <a:p>
            <a:pPr algn="ctr">
              <a:buNone/>
            </a:pPr>
            <a:r>
              <a:rPr lang="ru-RU" sz="3600" dirty="0" smtClean="0"/>
              <a:t>Приди, </a:t>
            </a:r>
            <a:r>
              <a:rPr lang="ru-RU" sz="3600" dirty="0" err="1" smtClean="0"/>
              <a:t>котя</a:t>
            </a:r>
            <a:r>
              <a:rPr lang="ru-RU" sz="3600" dirty="0" smtClean="0"/>
              <a:t>, ночевать,</a:t>
            </a:r>
          </a:p>
          <a:p>
            <a:pPr algn="ctr">
              <a:buNone/>
            </a:pPr>
            <a:r>
              <a:rPr lang="ru-RU" sz="3600" dirty="0" smtClean="0"/>
              <a:t>Мою деточку качать.</a:t>
            </a:r>
            <a:endParaRPr lang="ru-RU" sz="3600" dirty="0"/>
          </a:p>
        </p:txBody>
      </p:sp>
      <p:pic>
        <p:nvPicPr>
          <p:cNvPr id="9" name="Содержимое 8" descr="000035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4597132" y="404664"/>
            <a:ext cx="4000528" cy="5377053"/>
          </a:xfrm>
          <a:effectLst>
            <a:softEdge rad="31750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218279"/>
            <a:ext cx="3826768" cy="5268931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-</a:t>
            </a:r>
            <a:r>
              <a:rPr lang="ru-RU" sz="3600" b="1" i="1" dirty="0" smtClean="0">
                <a:solidFill>
                  <a:schemeClr val="tx2"/>
                </a:solidFill>
              </a:rPr>
              <a:t>М</a:t>
            </a:r>
            <a:r>
              <a:rPr lang="ru-RU" sz="3600" dirty="0" smtClean="0"/>
              <a:t>ышка, мышка, что не спишь?</a:t>
            </a:r>
          </a:p>
          <a:p>
            <a:pPr algn="ctr">
              <a:buNone/>
            </a:pPr>
            <a:r>
              <a:rPr lang="ru-RU" sz="3600" dirty="0" smtClean="0"/>
              <a:t>Что соломкою шуршишь?</a:t>
            </a:r>
          </a:p>
          <a:p>
            <a:pPr algn="ctr">
              <a:buNone/>
            </a:pPr>
            <a:r>
              <a:rPr lang="ru-RU" sz="3600" dirty="0" smtClean="0"/>
              <a:t>-Я боюсь уснуть, сестрица,</a:t>
            </a:r>
          </a:p>
          <a:p>
            <a:pPr algn="ctr">
              <a:buNone/>
            </a:pPr>
            <a:r>
              <a:rPr lang="ru-RU" sz="3600" dirty="0" smtClean="0"/>
              <a:t>Кот усатый мне приснится!</a:t>
            </a:r>
            <a:endParaRPr lang="ru-RU" sz="3600" dirty="0"/>
          </a:p>
        </p:txBody>
      </p:sp>
      <p:pic>
        <p:nvPicPr>
          <p:cNvPr id="8" name="Содержимое 7" descr="160650_Skazka_o_glupom_myshonke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3995936" y="838956"/>
            <a:ext cx="4546765" cy="4648254"/>
          </a:xfrm>
          <a:effectLst>
            <a:softEdge rad="31750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76672"/>
            <a:ext cx="4644008" cy="526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>
                <a:solidFill>
                  <a:schemeClr val="tx2"/>
                </a:solidFill>
              </a:rPr>
              <a:t>Р</a:t>
            </a:r>
            <a:r>
              <a:rPr lang="ru-RU" sz="4400" dirty="0" smtClean="0"/>
              <a:t>адуга-дуга,</a:t>
            </a:r>
          </a:p>
          <a:p>
            <a:pPr algn="ctr">
              <a:buNone/>
            </a:pPr>
            <a:r>
              <a:rPr lang="ru-RU" sz="4400" dirty="0" smtClean="0"/>
              <a:t>Не давай дождя!</a:t>
            </a:r>
          </a:p>
          <a:p>
            <a:pPr algn="ctr">
              <a:buNone/>
            </a:pPr>
            <a:r>
              <a:rPr lang="ru-RU" sz="4400" dirty="0" smtClean="0"/>
              <a:t>Давай солнышка-       </a:t>
            </a:r>
            <a:r>
              <a:rPr lang="ru-RU" sz="4400" dirty="0" err="1" smtClean="0"/>
              <a:t>колоколнышка</a:t>
            </a:r>
            <a:r>
              <a:rPr lang="ru-RU" sz="4400" dirty="0" smtClean="0"/>
              <a:t>!</a:t>
            </a:r>
            <a:endParaRPr lang="ru-RU" sz="4400" dirty="0"/>
          </a:p>
        </p:txBody>
      </p:sp>
      <p:pic>
        <p:nvPicPr>
          <p:cNvPr id="6" name="Содержимое 5" descr="raduga_duga_3.png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lum contrast="10000"/>
          </a:blip>
          <a:srcRect b="19067"/>
          <a:stretch/>
        </p:blipFill>
        <p:spPr>
          <a:xfrm>
            <a:off x="4139952" y="692696"/>
            <a:ext cx="4035663" cy="4396279"/>
          </a:xfrm>
          <a:effectLst>
            <a:softEdge rad="31750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772400" cy="1000125"/>
          </a:xfrm>
        </p:spPr>
        <p:txBody>
          <a:bodyPr/>
          <a:lstStyle/>
          <a:p>
            <a:pPr algn="ctr"/>
            <a:r>
              <a:rPr lang="ru-RU" b="1" dirty="0" smtClean="0"/>
              <a:t>Пётр Ильич Чайковский</a:t>
            </a:r>
            <a:endParaRPr lang="ru-RU" b="1" dirty="0"/>
          </a:p>
        </p:txBody>
      </p:sp>
      <p:pic>
        <p:nvPicPr>
          <p:cNvPr id="16390" name="Picture 6" descr="tchaikovsky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/>
          <a:stretch>
            <a:fillRect/>
          </a:stretch>
        </p:blipFill>
        <p:spPr bwMode="auto">
          <a:xfrm>
            <a:off x="1475656" y="1011545"/>
            <a:ext cx="3321125" cy="4428167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772816"/>
            <a:ext cx="2249836" cy="294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266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Похожа ли эта музыка на народную?</a:t>
            </a:r>
            <a:endParaRPr lang="ru-RU" b="1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267744" y="722727"/>
            <a:ext cx="6405562" cy="2784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Камаринская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2533" name="Picture 5" descr="97049_w465_h260_f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1725884"/>
            <a:ext cx="5940152" cy="35626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4115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468560" y="116715"/>
            <a:ext cx="8229600" cy="1143000"/>
          </a:xfrm>
        </p:spPr>
        <p:txBody>
          <a:bodyPr/>
          <a:lstStyle/>
          <a:p>
            <a:r>
              <a:rPr lang="ru-RU" dirty="0" smtClean="0"/>
              <a:t>Михаил Иванович Глинка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2137313"/>
            <a:ext cx="4038600" cy="21888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Симфоническая фантазия «Камаринская»</a:t>
            </a:r>
            <a:endParaRPr lang="ru-RU" sz="44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014" y="1489902"/>
            <a:ext cx="3014372" cy="401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4589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3714744" y="3500438"/>
            <a:ext cx="4143404" cy="1500198"/>
          </a:xfrm>
          <a:prstGeom prst="wedgeEllipseCallout">
            <a:avLst>
              <a:gd name="adj1" fmla="val 50127"/>
              <a:gd name="adj2" fmla="val 614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ьная выноска 3"/>
          <p:cNvSpPr/>
          <p:nvPr/>
        </p:nvSpPr>
        <p:spPr>
          <a:xfrm>
            <a:off x="1285852" y="3643314"/>
            <a:ext cx="2000264" cy="1357322"/>
          </a:xfrm>
          <a:prstGeom prst="wedgeEllipseCallout">
            <a:avLst>
              <a:gd name="adj1" fmla="val -47580"/>
              <a:gd name="adj2" fmla="val 651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72400" cy="147002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СОЧИНИ ПЕСЕНКУ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Мотив        Выразительность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692696"/>
            <a:ext cx="8229600" cy="11429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Характерные черты народной песни.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распевы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куплетная </a:t>
            </a: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</a:t>
            </a:r>
          </a:p>
          <a:p>
            <a:pPr algn="ctr"/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повторы 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фраз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1290899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Жанры </a:t>
            </a:r>
            <a:r>
              <a:rPr lang="ru-RU" sz="5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народной песни: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Колыбельные </a:t>
            </a:r>
            <a:endParaRPr lang="ru-RU" dirty="0" smtClean="0">
              <a:solidFill>
                <a:srgbClr val="FF0000"/>
              </a:solidFill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Лирические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Солдатские 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Календарные</a:t>
            </a:r>
            <a:endParaRPr lang="ru-RU" dirty="0">
              <a:solidFill>
                <a:srgbClr val="FF0000"/>
              </a:solidFill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Трудовые  </a:t>
            </a:r>
            <a:endParaRPr lang="ru-RU" dirty="0">
              <a:solidFill>
                <a:srgbClr val="FF0000"/>
              </a:solidFill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Хороводные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FF0000"/>
                </a:solidFill>
              </a:rPr>
              <a:t>плясовые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Свадебные</a:t>
            </a:r>
            <a:endParaRPr lang="ru-RU" dirty="0">
              <a:solidFill>
                <a:srgbClr val="FF0000"/>
              </a:solidFill>
            </a:endParaRPr>
          </a:p>
          <a:p>
            <a:pPr lvl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Частушки </a:t>
            </a:r>
            <a:endParaRPr lang="ru-RU" b="1" dirty="0" smtClean="0">
              <a:solidFill>
                <a:srgbClr val="FF0000"/>
              </a:solidFill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Детские </a:t>
            </a:r>
            <a:endParaRPr lang="ru-RU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79253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Распевы - слоги, на которые приходятся несколько нот. 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Ой, ты, степь широкая,</a:t>
            </a:r>
          </a:p>
          <a:p>
            <a:pPr>
              <a:buNone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Степь раздольная</a:t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Ой, ты, Волга, матушка,</a:t>
            </a:r>
          </a:p>
          <a:p>
            <a:pPr>
              <a:buNone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Волга вольная.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6445138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2918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 и задания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>
                <a:solidFill>
                  <a:schemeClr val="tx2"/>
                </a:solidFill>
                <a:latin typeface="Arial"/>
                <a:cs typeface="Arial"/>
              </a:rPr>
              <a:t>♪</a:t>
            </a:r>
            <a:r>
              <a:rPr lang="ru-RU" dirty="0" smtClean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ru-RU" sz="3600" b="1" i="1" dirty="0" smtClean="0">
                <a:solidFill>
                  <a:schemeClr val="tx2"/>
                </a:solidFill>
              </a:rPr>
              <a:t>В</a:t>
            </a:r>
            <a:r>
              <a:rPr lang="ru-RU" dirty="0" smtClean="0"/>
              <a:t>ыразительно прочитай тексты русских народных песенок. Какое настроение у каждой песенки?</a:t>
            </a:r>
          </a:p>
          <a:p>
            <a:pPr>
              <a:buNone/>
            </a:pPr>
            <a:r>
              <a:rPr lang="ru-RU" dirty="0" err="1" smtClean="0">
                <a:solidFill>
                  <a:schemeClr val="tx2"/>
                </a:solidFill>
                <a:latin typeface="Arial"/>
                <a:cs typeface="Arial"/>
              </a:rPr>
              <a:t>♪</a:t>
            </a:r>
            <a:r>
              <a:rPr lang="ru-RU" dirty="0" smtClean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ru-RU" sz="3600" b="1" i="1" dirty="0" smtClean="0">
                <a:solidFill>
                  <a:schemeClr val="tx2"/>
                </a:solidFill>
              </a:rPr>
              <a:t>С</a:t>
            </a:r>
            <a:r>
              <a:rPr lang="ru-RU" dirty="0" smtClean="0"/>
              <a:t>очини мелодию к той песенке, которая понравилась тебе больше других.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IraIda Mokshanova</a:t>
            </a: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242</Words>
  <Application>Microsoft Office PowerPoint</Application>
  <PresentationFormat>Экран (4:3)</PresentationFormat>
  <Paragraphs>70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Музыка</vt:lpstr>
      <vt:lpstr>Пётр Ильич Чайковский</vt:lpstr>
      <vt:lpstr>Похожа ли эта музыка на народную?</vt:lpstr>
      <vt:lpstr>Михаил Иванович Глинка</vt:lpstr>
      <vt:lpstr>СОЧИНИ ПЕСЕНКУ</vt:lpstr>
      <vt:lpstr>Характерные черты народной песни.</vt:lpstr>
      <vt:lpstr> Жанры народной песни: </vt:lpstr>
      <vt:lpstr>Распевы - слоги, на которые приходятся несколько нот.  </vt:lpstr>
      <vt:lpstr>Вопросы и задания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СОЧИНИ ПЕСЕНКУ</dc:title>
  <dc:creator>И РАИДА</dc:creator>
  <cp:lastModifiedBy>Ната</cp:lastModifiedBy>
  <cp:revision>21</cp:revision>
  <dcterms:created xsi:type="dcterms:W3CDTF">2014-02-05T16:35:54Z</dcterms:created>
  <dcterms:modified xsi:type="dcterms:W3CDTF">2018-12-30T14:40:19Z</dcterms:modified>
</cp:coreProperties>
</file>