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008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CF83F-897B-43EE-BC29-720FBE56866A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72DFE-16B2-4871-8BF4-B92C244DB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72DFE-16B2-4871-8BF4-B92C244DB09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талий\Desktop\ЭКОЛОГИЯ КОНКУРС УГОЛКОВ\ЭКОЛЯТА СТЕНД для конкурса\вес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1412776"/>
            <a:ext cx="6277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Cambria" pitchFamily="18" charset="0"/>
              </a:rPr>
              <a:t>Муниципальное бюджетное дошкольное образовательное учреждение детский сад комбинированного вида № 32 муниципального образования </a:t>
            </a:r>
            <a:r>
              <a:rPr lang="ru-RU" b="1" i="1" dirty="0" err="1" smtClean="0">
                <a:solidFill>
                  <a:srgbClr val="C00000"/>
                </a:solidFill>
                <a:latin typeface="Cambria" pitchFamily="18" charset="0"/>
              </a:rPr>
              <a:t>Тимашевский</a:t>
            </a:r>
            <a:r>
              <a:rPr lang="ru-RU" b="1" i="1" dirty="0" smtClean="0">
                <a:solidFill>
                  <a:srgbClr val="C00000"/>
                </a:solidFill>
                <a:latin typeface="Cambria" pitchFamily="18" charset="0"/>
              </a:rPr>
              <a:t> район 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051720" y="2750263"/>
            <a:ext cx="561662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Деловая игра 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«Путь к успеху»</a:t>
            </a:r>
            <a:endParaRPr lang="ru-RU" sz="4800" b="1" dirty="0" smtClean="0">
              <a:solidFill>
                <a:srgbClr val="7030A0"/>
              </a:solidFill>
              <a:latin typeface="Cambr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Жукова Наталья Григорьевна                                  Воспитатель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Данильченко Татьяна Григорьевна</a:t>
            </a:r>
            <a:endParaRPr kumimoji="0" lang="ru-RU" sz="700" b="1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Виталий\Desktop\ЭКОЛОГИЯ КОНКУРС УГОЛКОВ\бабочка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564904"/>
            <a:ext cx="1026141" cy="997645"/>
          </a:xfrm>
          <a:prstGeom prst="rect">
            <a:avLst/>
          </a:prstGeom>
          <a:noFill/>
        </p:spPr>
      </p:pic>
      <p:pic>
        <p:nvPicPr>
          <p:cNvPr id="1029" name="Picture 5" descr="C:\Users\Виталий\Desktop\ЭКОЛОГИЯ КОНКУРС УГОЛКОВ\бабочка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2179">
            <a:off x="1489982" y="3078634"/>
            <a:ext cx="1042243" cy="1048209"/>
          </a:xfrm>
          <a:prstGeom prst="rect">
            <a:avLst/>
          </a:prstGeom>
          <a:noFill/>
        </p:spPr>
      </p:pic>
      <p:pic>
        <p:nvPicPr>
          <p:cNvPr id="1030" name="Picture 6" descr="C:\Users\Виталий\Desktop\ЭКОЛОГИЯ КОНКУРС УГОЛКОВ\бабочка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08526">
            <a:off x="1609182" y="1519000"/>
            <a:ext cx="838276" cy="725319"/>
          </a:xfrm>
          <a:prstGeom prst="rect">
            <a:avLst/>
          </a:prstGeom>
          <a:noFill/>
        </p:spPr>
      </p:pic>
      <p:pic>
        <p:nvPicPr>
          <p:cNvPr id="1031" name="Picture 7" descr="C:\Users\Виталий\Documents\Загрузки интернет\модер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293096"/>
            <a:ext cx="2376264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талий\Desktop\ЭКОЛОГИЯ КОНКУРС УГОЛКОВ\ЭКОЛЯТА СТЕНД для конкурса\эколог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8" y="-1142998"/>
            <a:ext cx="6858001" cy="914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124744"/>
            <a:ext cx="6696744" cy="45858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008000"/>
                </a:solidFill>
                <a:latin typeface="Cambria" pitchFamily="18" charset="0"/>
              </a:rPr>
              <a:t>Модерация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 –это эффективная технология, которая позволяет </a:t>
            </a:r>
            <a:r>
              <a:rPr lang="ru-RU" sz="2400" b="1" i="1" dirty="0" err="1" smtClean="0">
                <a:solidFill>
                  <a:srgbClr val="C00000"/>
                </a:solidFill>
                <a:latin typeface="Cambria" pitchFamily="18" charset="0"/>
              </a:rPr>
              <a:t>знавчительно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 повысить </a:t>
            </a:r>
            <a:r>
              <a:rPr lang="ru-RU" sz="2400" b="1" i="1" dirty="0" err="1" smtClean="0">
                <a:solidFill>
                  <a:srgbClr val="C00000"/>
                </a:solidFill>
                <a:latin typeface="Cambria" pitchFamily="18" charset="0"/>
              </a:rPr>
              <a:t>резутальтивность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 и качество образовательного  процесса.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Cambria" pitchFamily="18" charset="0"/>
              </a:rPr>
              <a:t>Метод  </a:t>
            </a:r>
            <a:r>
              <a:rPr lang="ru-RU" sz="2800" b="1" i="1" dirty="0" err="1" smtClean="0">
                <a:solidFill>
                  <a:srgbClr val="7030A0"/>
                </a:solidFill>
                <a:latin typeface="Cambria" pitchFamily="18" charset="0"/>
              </a:rPr>
              <a:t>модерации</a:t>
            </a:r>
            <a:endParaRPr lang="ru-RU" sz="2800" b="1" i="1" dirty="0" smtClean="0">
              <a:solidFill>
                <a:srgbClr val="7030A0"/>
              </a:solidFill>
              <a:latin typeface="Cambria" pitchFamily="18" charset="0"/>
            </a:endParaRPr>
          </a:p>
          <a:p>
            <a:r>
              <a:rPr lang="ru-RU" sz="2400" b="1" i="1" dirty="0" smtClean="0">
                <a:solidFill>
                  <a:srgbClr val="008000"/>
                </a:solidFill>
                <a:latin typeface="Cambria" pitchFamily="18" charset="0"/>
              </a:rPr>
              <a:t>Метод «</a:t>
            </a:r>
            <a:r>
              <a:rPr lang="ru-RU" sz="2400" b="1" i="1" dirty="0" err="1" smtClean="0">
                <a:solidFill>
                  <a:srgbClr val="008000"/>
                </a:solidFill>
                <a:latin typeface="Cambria" pitchFamily="18" charset="0"/>
              </a:rPr>
              <a:t>модерации</a:t>
            </a:r>
            <a:r>
              <a:rPr lang="ru-RU" sz="2400" b="1" i="1" dirty="0" smtClean="0">
                <a:solidFill>
                  <a:srgbClr val="008000"/>
                </a:solidFill>
                <a:latin typeface="Cambria" pitchFamily="18" charset="0"/>
              </a:rPr>
              <a:t>» 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позволяет значительно повысить результативность и качество педагогической деятельности за счет усиления мотивации всех педагогов, активизации познавательной деятельности, обеспечивает эффективное  взаимодействие. 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6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77746">
            <a:off x="7128956" y="127903"/>
            <a:ext cx="2011288" cy="1587500"/>
          </a:xfrm>
          <a:prstGeom prst="rect">
            <a:avLst/>
          </a:prstGeom>
          <a:noFill/>
        </p:spPr>
      </p:pic>
      <p:pic>
        <p:nvPicPr>
          <p:cNvPr id="7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375027">
            <a:off x="32628" y="4910331"/>
            <a:ext cx="1789785" cy="1587500"/>
          </a:xfrm>
          <a:prstGeom prst="rect">
            <a:avLst/>
          </a:prstGeom>
          <a:noFill/>
        </p:spPr>
      </p:pic>
      <p:pic>
        <p:nvPicPr>
          <p:cNvPr id="2052" name="Picture 4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276872"/>
            <a:ext cx="1216371" cy="11373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талий\Desktop\ЭКОЛОГИЯ КОНКУРС УГОЛКОВ\ЭКОЛЯТА СТЕНД для конкурса\эколог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35594" y="-1287525"/>
            <a:ext cx="7344816" cy="957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908720"/>
            <a:ext cx="720080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ambria" pitchFamily="18" charset="0"/>
              </a:rPr>
              <a:t>В </a:t>
            </a:r>
            <a:r>
              <a:rPr lang="ru-RU" sz="2000" b="1" i="1" dirty="0" err="1" smtClean="0">
                <a:solidFill>
                  <a:srgbClr val="C00000"/>
                </a:solidFill>
                <a:latin typeface="Cambria" pitchFamily="18" charset="0"/>
              </a:rPr>
              <a:t>модерации</a:t>
            </a:r>
            <a:r>
              <a:rPr lang="ru-RU" sz="2000" b="1" i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latin typeface="Cambria" pitchFamily="18" charset="0"/>
              </a:rPr>
              <a:t>применяются хорошо известные сегодня техники решения проблем и поиска оптимальных решений – мозговой штурм, кластер, морфологический анализ, ментальные карты, шесть шляп мышления, </a:t>
            </a:r>
            <a:r>
              <a:rPr lang="ru-RU" sz="2000" b="1" i="1" dirty="0" err="1" smtClean="0">
                <a:solidFill>
                  <a:srgbClr val="FF0000"/>
                </a:solidFill>
                <a:latin typeface="Cambria" pitchFamily="18" charset="0"/>
              </a:rPr>
              <a:t>синектика</a:t>
            </a:r>
            <a:r>
              <a:rPr lang="ru-RU" sz="2000" b="1" i="1" dirty="0" smtClean="0">
                <a:solidFill>
                  <a:srgbClr val="FF0000"/>
                </a:solidFill>
                <a:latin typeface="Cambria" pitchFamily="18" charset="0"/>
              </a:rPr>
              <a:t> и др.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ambria" pitchFamily="18" charset="0"/>
              </a:rPr>
              <a:t>Мозговой штурм- </a:t>
            </a:r>
            <a:r>
              <a:rPr lang="ru-RU" sz="2000" b="1" dirty="0" smtClean="0">
                <a:solidFill>
                  <a:srgbClr val="008000"/>
                </a:solidFill>
                <a:latin typeface="Cambria" pitchFamily="18" charset="0"/>
              </a:rPr>
              <a:t>оперативный метод решения проблемы на основе стимулирования творческой активности, при котором участникам обсуждения предлагают высказывать как можно большее количество вариантов решения, в том числе самых фантастичных.</a:t>
            </a:r>
            <a:r>
              <a:rPr lang="ru-RU" sz="2000" b="1" i="1" dirty="0" smtClean="0">
                <a:solidFill>
                  <a:srgbClr val="008000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ambria" pitchFamily="18" charset="0"/>
              </a:rPr>
              <a:t>Кластер</a:t>
            </a:r>
            <a:r>
              <a:rPr lang="ru-RU" sz="2000" b="1" i="1" dirty="0" smtClean="0">
                <a:latin typeface="Cambria" pitchFamily="18" charset="0"/>
              </a:rPr>
              <a:t>- </a:t>
            </a:r>
            <a:r>
              <a:rPr lang="ru-RU" sz="2000" b="1" dirty="0" smtClean="0">
                <a:solidFill>
                  <a:srgbClr val="7030A0"/>
                </a:solidFill>
                <a:latin typeface="Cambria" pitchFamily="18" charset="0"/>
              </a:rPr>
              <a:t>объединение нескольких однородных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ambria" pitchFamily="18" charset="0"/>
              </a:rPr>
              <a:t> элементов, которое может рассматриваться как 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ambria" pitchFamily="18" charset="0"/>
              </a:rPr>
              <a:t>Самостоятельная единица,  обладающая определёнными свойствами.</a:t>
            </a:r>
            <a:endParaRPr lang="ru-RU" sz="2000" b="1" i="1" dirty="0" smtClean="0">
              <a:solidFill>
                <a:srgbClr val="7030A0"/>
              </a:solidFill>
              <a:latin typeface="Cambria" pitchFamily="18" charset="0"/>
            </a:endParaRPr>
          </a:p>
          <a:p>
            <a:r>
              <a:rPr lang="ru-RU" sz="2000" b="1" i="1" dirty="0" smtClean="0">
                <a:latin typeface="Cambria" pitchFamily="18" charset="0"/>
              </a:rPr>
              <a:t> 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6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64328">
            <a:off x="7590327" y="-70452"/>
            <a:ext cx="1713750" cy="1587500"/>
          </a:xfrm>
          <a:prstGeom prst="rect">
            <a:avLst/>
          </a:prstGeom>
          <a:noFill/>
        </p:spPr>
      </p:pic>
      <p:pic>
        <p:nvPicPr>
          <p:cNvPr id="7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372071">
            <a:off x="60830" y="4944017"/>
            <a:ext cx="1919002" cy="1587500"/>
          </a:xfrm>
          <a:prstGeom prst="rect">
            <a:avLst/>
          </a:prstGeom>
          <a:noFill/>
        </p:spPr>
      </p:pic>
      <p:pic>
        <p:nvPicPr>
          <p:cNvPr id="9217" name="Picture 1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348880"/>
            <a:ext cx="720080" cy="576064"/>
          </a:xfrm>
          <a:prstGeom prst="rect">
            <a:avLst/>
          </a:prstGeom>
          <a:noFill/>
        </p:spPr>
      </p:pic>
      <p:pic>
        <p:nvPicPr>
          <p:cNvPr id="9" name="Picture 1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149080"/>
            <a:ext cx="720080" cy="57606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талий\Desktop\ЭКОЛОГИЯ КОНКУРС УГОЛКОВ\ЭКОЛЯТА СТЕНД для конкурса\эколог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71597" y="-1395536"/>
            <a:ext cx="7272810" cy="9721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980728"/>
            <a:ext cx="720080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rgbClr val="C00000"/>
                </a:solidFill>
                <a:latin typeface="Cambria" pitchFamily="18" charset="0"/>
              </a:rPr>
              <a:t>Морфологический анализ- </a:t>
            </a:r>
            <a:r>
              <a:rPr lang="ru-RU" sz="2000" b="1" dirty="0" smtClean="0">
                <a:solidFill>
                  <a:srgbClr val="008000"/>
                </a:solidFill>
                <a:latin typeface="Cambria" pitchFamily="18" charset="0"/>
              </a:rPr>
              <a:t>основан на подборе возможных решений для отдельных частей задачи (так  называемых морфологических признаков)</a:t>
            </a:r>
          </a:p>
          <a:p>
            <a:pPr algn="ctr"/>
            <a:r>
              <a:rPr lang="ru-RU" sz="2000" b="1" i="1" u="sng" dirty="0" smtClean="0">
                <a:solidFill>
                  <a:srgbClr val="C00000"/>
                </a:solidFill>
                <a:latin typeface="Cambria" pitchFamily="18" charset="0"/>
              </a:rPr>
              <a:t>Ментальные карты-</a:t>
            </a:r>
            <a:r>
              <a:rPr lang="ru-RU" sz="2000" b="1" i="1" u="sng" dirty="0" smtClean="0">
                <a:latin typeface="Cambria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ambria" pitchFamily="18" charset="0"/>
              </a:rPr>
              <a:t>это удобная и эффективная техника визуализации мышления и альтернативной записи. Ее можно применять для создания новых идей, фиксации идей, анализа и упорядочивания информации, принятия решений</a:t>
            </a:r>
            <a:endParaRPr lang="ru-RU" sz="2000" b="1" i="1" dirty="0" smtClean="0">
              <a:solidFill>
                <a:srgbClr val="7030A0"/>
              </a:solidFill>
              <a:latin typeface="Cambria" pitchFamily="18" charset="0"/>
            </a:endParaRPr>
          </a:p>
          <a:p>
            <a:pPr algn="ctr"/>
            <a:r>
              <a:rPr lang="ru-RU" sz="2000" b="1" i="1" u="sng" dirty="0" smtClean="0">
                <a:solidFill>
                  <a:srgbClr val="C00000"/>
                </a:solidFill>
                <a:latin typeface="Cambria" pitchFamily="18" charset="0"/>
              </a:rPr>
              <a:t>Шесть шляп мышления-</a:t>
            </a:r>
            <a:r>
              <a:rPr lang="ru-RU" sz="2000" b="1" u="sng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2000" b="1" dirty="0" smtClean="0">
                <a:solidFill>
                  <a:srgbClr val="008000"/>
                </a:solidFill>
                <a:latin typeface="Cambria" pitchFamily="18" charset="0"/>
              </a:rPr>
              <a:t>один из самых популярных методов мышления, Метод шести шляп позволяет структурировать и сделать намного более эффективной любую умственную работу, как личную, так и коллективную.</a:t>
            </a:r>
            <a:endParaRPr lang="ru-RU" sz="2000" b="1" i="1" dirty="0" smtClean="0">
              <a:solidFill>
                <a:srgbClr val="008000"/>
              </a:solidFill>
              <a:latin typeface="Cambria" pitchFamily="18" charset="0"/>
            </a:endParaRPr>
          </a:p>
          <a:p>
            <a:pPr algn="ctr"/>
            <a:r>
              <a:rPr lang="ru-RU" sz="2000" b="1" i="1" u="sng" dirty="0" err="1" smtClean="0">
                <a:solidFill>
                  <a:srgbClr val="C00000"/>
                </a:solidFill>
                <a:latin typeface="Cambria" pitchFamily="18" charset="0"/>
              </a:rPr>
              <a:t>Синектика</a:t>
            </a:r>
            <a:r>
              <a:rPr lang="ru-RU" sz="2000" b="1" i="1" u="sng" dirty="0" smtClean="0">
                <a:solidFill>
                  <a:srgbClr val="C00000"/>
                </a:solidFill>
                <a:latin typeface="Cambria" pitchFamily="18" charset="0"/>
              </a:rPr>
              <a:t> -</a:t>
            </a:r>
            <a:r>
              <a:rPr lang="ru-RU" sz="2000" b="1" dirty="0" smtClean="0">
                <a:solidFill>
                  <a:srgbClr val="7030A0"/>
                </a:solidFill>
                <a:latin typeface="Cambria" pitchFamily="18" charset="0"/>
              </a:rPr>
              <a:t>методика исследования, основанная на социально-психологической мотивации коллективной интеллектуальной деятельности, </a:t>
            </a:r>
            <a:endParaRPr lang="ru-RU" sz="2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7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01871">
            <a:off x="7339111" y="202664"/>
            <a:ext cx="1742953" cy="1587500"/>
          </a:xfrm>
          <a:prstGeom prst="rect">
            <a:avLst/>
          </a:prstGeom>
          <a:noFill/>
        </p:spPr>
      </p:pic>
      <p:pic>
        <p:nvPicPr>
          <p:cNvPr id="8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849448">
            <a:off x="-56557" y="5050169"/>
            <a:ext cx="1700478" cy="1587500"/>
          </a:xfrm>
          <a:prstGeom prst="rect">
            <a:avLst/>
          </a:prstGeom>
          <a:noFill/>
        </p:spPr>
      </p:pic>
      <p:pic>
        <p:nvPicPr>
          <p:cNvPr id="9" name="Picture 1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836712"/>
            <a:ext cx="720080" cy="576064"/>
          </a:xfrm>
          <a:prstGeom prst="rect">
            <a:avLst/>
          </a:prstGeom>
          <a:noFill/>
        </p:spPr>
      </p:pic>
      <p:pic>
        <p:nvPicPr>
          <p:cNvPr id="10" name="Picture 1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09120"/>
            <a:ext cx="720080" cy="576064"/>
          </a:xfrm>
          <a:prstGeom prst="rect">
            <a:avLst/>
          </a:prstGeom>
          <a:noFill/>
        </p:spPr>
      </p:pic>
      <p:pic>
        <p:nvPicPr>
          <p:cNvPr id="11" name="Picture 1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212976"/>
            <a:ext cx="720080" cy="576064"/>
          </a:xfrm>
          <a:prstGeom prst="rect">
            <a:avLst/>
          </a:prstGeom>
          <a:noFill/>
        </p:spPr>
      </p:pic>
      <p:pic>
        <p:nvPicPr>
          <p:cNvPr id="12" name="Picture 1" descr="C:\Users\Виталий\Documents\Загрузки интернет\модер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700808"/>
            <a:ext cx="720080" cy="57606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Виталий\Desktop\ЭКОЛОГИЯ КОНКУРС УГОЛКОВ\ЭКОЛЯТА СТЕНД для конкурса\эколог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71600" y="-1224136"/>
            <a:ext cx="7272810" cy="9721082"/>
          </a:xfrm>
          <a:prstGeom prst="rect">
            <a:avLst/>
          </a:prstGeom>
          <a:noFill/>
        </p:spPr>
      </p:pic>
      <p:sp>
        <p:nvSpPr>
          <p:cNvPr id="11" name="Лента лицом вниз 10"/>
          <p:cNvSpPr/>
          <p:nvPr/>
        </p:nvSpPr>
        <p:spPr>
          <a:xfrm>
            <a:off x="1331640" y="2276872"/>
            <a:ext cx="5616624" cy="1296144"/>
          </a:xfrm>
          <a:prstGeom prst="ribb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1700809"/>
            <a:ext cx="7056784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Лента лицом вниз 12"/>
          <p:cNvSpPr/>
          <p:nvPr/>
        </p:nvSpPr>
        <p:spPr>
          <a:xfrm>
            <a:off x="1259632" y="1772816"/>
            <a:ext cx="6840760" cy="1440160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Старший воспитатель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(модератор)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4" name="Лента лицом вниз 13"/>
          <p:cNvSpPr/>
          <p:nvPr/>
        </p:nvSpPr>
        <p:spPr>
          <a:xfrm>
            <a:off x="1619672" y="4509120"/>
            <a:ext cx="6336704" cy="1440160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Cambria" pitchFamily="18" charset="0"/>
              </a:rPr>
              <a:t>Воспитатели ДОО</a:t>
            </a:r>
            <a:endParaRPr lang="ru-RU" sz="2400" b="1" dirty="0">
              <a:solidFill>
                <a:srgbClr val="003300"/>
              </a:solidFill>
              <a:latin typeface="Cambria" pitchFamily="18" charset="0"/>
            </a:endParaRPr>
          </a:p>
        </p:txBody>
      </p:sp>
      <p:sp>
        <p:nvSpPr>
          <p:cNvPr id="15" name="Двойная стрелка вверх/вниз 14"/>
          <p:cNvSpPr/>
          <p:nvPr/>
        </p:nvSpPr>
        <p:spPr>
          <a:xfrm>
            <a:off x="4427984" y="3212976"/>
            <a:ext cx="484632" cy="15121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796136" y="3284984"/>
            <a:ext cx="484632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2987824" y="3140968"/>
            <a:ext cx="484632" cy="13681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043608" y="1196752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Взаимодействия в педагогическом коллективе</a:t>
            </a:r>
            <a:endParaRPr lang="ru-RU" sz="24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9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28872">
            <a:off x="7574133" y="291972"/>
            <a:ext cx="1655736" cy="1587500"/>
          </a:xfrm>
          <a:prstGeom prst="rect">
            <a:avLst/>
          </a:prstGeom>
          <a:noFill/>
        </p:spPr>
      </p:pic>
      <p:pic>
        <p:nvPicPr>
          <p:cNvPr id="20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441037">
            <a:off x="170414" y="5183388"/>
            <a:ext cx="1769275" cy="1587500"/>
          </a:xfrm>
          <a:prstGeom prst="rect">
            <a:avLst/>
          </a:prstGeom>
          <a:noFill/>
        </p:spPr>
      </p:pic>
      <p:pic>
        <p:nvPicPr>
          <p:cNvPr id="7171" name="Picture 3" descr="http://econcentre.ssau.ru/csss/pictures/tea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212976"/>
            <a:ext cx="1872208" cy="1340768"/>
          </a:xfrm>
          <a:prstGeom prst="rect">
            <a:avLst/>
          </a:prstGeom>
          <a:noFill/>
        </p:spPr>
      </p:pic>
      <p:pic>
        <p:nvPicPr>
          <p:cNvPr id="7172" name="Picture 4" descr="C:\Users\Виталий\Documents\Загрузки интернет\модер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068960"/>
            <a:ext cx="1656184" cy="154468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КОНКУРС УГОЛКОВ\ЭКОЛЯТА СТЕНД для конкурса\эколог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71597" y="-1395536"/>
            <a:ext cx="7272810" cy="9721082"/>
          </a:xfrm>
          <a:prstGeom prst="rect">
            <a:avLst/>
          </a:prstGeom>
          <a:noFill/>
        </p:spPr>
      </p:pic>
      <p:pic>
        <p:nvPicPr>
          <p:cNvPr id="3074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32191">
            <a:off x="7200242" y="153711"/>
            <a:ext cx="2054886" cy="1587500"/>
          </a:xfrm>
          <a:prstGeom prst="rect">
            <a:avLst/>
          </a:prstGeom>
          <a:noFill/>
        </p:spPr>
      </p:pic>
      <p:pic>
        <p:nvPicPr>
          <p:cNvPr id="10" name="Picture 4" descr="C:\Users\Виталий\Documents\Загрузки интернет\модер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196752"/>
            <a:ext cx="7344816" cy="453650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131840" y="1412776"/>
            <a:ext cx="5112568" cy="4124206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Советы модератора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8000"/>
                </a:solidFill>
                <a:latin typeface="Cambria" pitchFamily="18" charset="0"/>
              </a:rPr>
              <a:t>для удобства в общении создайте группу по </a:t>
            </a:r>
            <a:r>
              <a:rPr lang="ru-RU" sz="2400" b="1" dirty="0" err="1" smtClean="0">
                <a:solidFill>
                  <a:srgbClr val="008000"/>
                </a:solidFill>
                <a:latin typeface="Cambria" pitchFamily="18" charset="0"/>
              </a:rPr>
              <a:t>WhatsApp.и</a:t>
            </a:r>
            <a:r>
              <a:rPr lang="ru-RU" sz="2400" b="1" dirty="0" smtClean="0">
                <a:solidFill>
                  <a:srgbClr val="008000"/>
                </a:solidFill>
                <a:latin typeface="Cambria" pitchFamily="18" charset="0"/>
              </a:rPr>
              <a:t> обменивайтесь мнениями и предложениями.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8000"/>
                </a:solidFill>
                <a:latin typeface="Cambria" pitchFamily="18" charset="0"/>
              </a:rPr>
              <a:t>разработайте план работы и распределите нагрузку.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8000"/>
                </a:solidFill>
                <a:latin typeface="Cambria" pitchFamily="18" charset="0"/>
              </a:rPr>
              <a:t> все свои предложения согласовывать между командами и организатором и модератором.</a:t>
            </a:r>
          </a:p>
          <a:p>
            <a:endParaRPr lang="ru-RU" dirty="0"/>
          </a:p>
        </p:txBody>
      </p:sp>
      <p:pic>
        <p:nvPicPr>
          <p:cNvPr id="3077" name="Picture 5" descr="C:\Users\Виталий\Desktop\ЭКОЛОГИЯ КОНКУРС УГОЛКОВ\бабоч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0402">
            <a:off x="2940914" y="646307"/>
            <a:ext cx="952500" cy="1143000"/>
          </a:xfrm>
          <a:prstGeom prst="rect">
            <a:avLst/>
          </a:prstGeom>
          <a:noFill/>
        </p:spPr>
      </p:pic>
      <p:pic>
        <p:nvPicPr>
          <p:cNvPr id="13" name="Picture 1" descr="C:\Users\Виталий\Desktop\ЭКОЛОГИЯ КОНКУРС УГОЛКОВ\бабочка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9031">
            <a:off x="4219458" y="5335416"/>
            <a:ext cx="880492" cy="808484"/>
          </a:xfrm>
          <a:prstGeom prst="rect">
            <a:avLst/>
          </a:prstGeom>
          <a:noFill/>
        </p:spPr>
      </p:pic>
      <p:pic>
        <p:nvPicPr>
          <p:cNvPr id="14" name="Picture 1" descr="C:\Users\Виталий\Desktop\ЭКОЛОГИЯ КОНКУРС УГОЛКОВ\бабочка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9031">
            <a:off x="4191842" y="982452"/>
            <a:ext cx="720009" cy="661126"/>
          </a:xfrm>
          <a:prstGeom prst="rect">
            <a:avLst/>
          </a:prstGeom>
          <a:noFill/>
        </p:spPr>
      </p:pic>
      <p:pic>
        <p:nvPicPr>
          <p:cNvPr id="16" name="Picture 5" descr="C:\Users\Виталий\Desktop\ЭКОЛОГИЯ КОНКУРС УГОЛКОВ\бабоч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0402">
            <a:off x="7169493" y="3727465"/>
            <a:ext cx="781559" cy="767629"/>
          </a:xfrm>
          <a:prstGeom prst="rect">
            <a:avLst/>
          </a:prstGeom>
          <a:noFill/>
        </p:spPr>
      </p:pic>
      <p:pic>
        <p:nvPicPr>
          <p:cNvPr id="17" name="Picture 1" descr="C:\Users\Виталий\Desktop\ЭКОЛОГИЯ КОНКУРС УГОЛКОВ\бабочка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9031">
            <a:off x="7360194" y="1126468"/>
            <a:ext cx="720009" cy="6611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КОНКУРС УГОЛКОВ\ЭКОЛЯТА СТЕНД для конкурса\эколог40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 rot="5400000">
            <a:off x="1093302" y="-1517241"/>
            <a:ext cx="7029400" cy="97210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1196752"/>
            <a:ext cx="309634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ambria" pitchFamily="18" charset="0"/>
              </a:rPr>
              <a:t>В </a:t>
            </a:r>
            <a:r>
              <a:rPr lang="ru-RU" sz="2400" b="1" i="1" dirty="0" smtClean="0">
                <a:solidFill>
                  <a:srgbClr val="FF0000"/>
                </a:solidFill>
                <a:latin typeface="Cambria" pitchFamily="18" charset="0"/>
              </a:rPr>
              <a:t>краевом этапе </a:t>
            </a:r>
            <a:r>
              <a:rPr lang="ru-RU" sz="2400" b="1" i="1" dirty="0" smtClean="0">
                <a:solidFill>
                  <a:srgbClr val="7030A0"/>
                </a:solidFill>
                <a:latin typeface="Cambria" pitchFamily="18" charset="0"/>
              </a:rPr>
              <a:t>конкурса на лучший стенд (уголок) «</a:t>
            </a:r>
            <a:r>
              <a:rPr lang="ru-RU" sz="2400" b="1" i="1" dirty="0" err="1" smtClean="0">
                <a:solidFill>
                  <a:srgbClr val="7030A0"/>
                </a:solidFill>
                <a:latin typeface="Cambria" pitchFamily="18" charset="0"/>
              </a:rPr>
              <a:t>Эколята</a:t>
            </a:r>
            <a:r>
              <a:rPr lang="ru-RU" sz="2400" b="1" i="1" dirty="0" smtClean="0">
                <a:solidFill>
                  <a:srgbClr val="7030A0"/>
                </a:solidFill>
                <a:latin typeface="Cambria" pitchFamily="18" charset="0"/>
              </a:rPr>
              <a:t>- Молодые защитники Природы», творческая работа нашего МБДОУ Д/ № 32  заняла  </a:t>
            </a:r>
            <a:r>
              <a:rPr lang="ru-RU" sz="2400" b="1" i="1" dirty="0" smtClean="0">
                <a:solidFill>
                  <a:srgbClr val="FF0000"/>
                </a:solidFill>
                <a:latin typeface="Cambria" pitchFamily="18" charset="0"/>
              </a:rPr>
              <a:t>3 место.</a:t>
            </a:r>
          </a:p>
          <a:p>
            <a:endParaRPr lang="ru-RU" dirty="0"/>
          </a:p>
        </p:txBody>
      </p:sp>
      <p:pic>
        <p:nvPicPr>
          <p:cNvPr id="24578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77746">
            <a:off x="7128956" y="127903"/>
            <a:ext cx="2011288" cy="1587500"/>
          </a:xfrm>
          <a:prstGeom prst="rect">
            <a:avLst/>
          </a:prstGeom>
          <a:noFill/>
        </p:spPr>
      </p:pic>
      <p:pic>
        <p:nvPicPr>
          <p:cNvPr id="7" name="Picture 2" descr="C:\Users\Виталий\Desktop\ЭКОЛОГИЯ КОНКУРС УГОЛКОВ\ЭКОЛЯТА СТЕНД для конкурса\ЭКОЛ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808027">
            <a:off x="-47337" y="4772976"/>
            <a:ext cx="2011288" cy="1587500"/>
          </a:xfrm>
          <a:prstGeom prst="rect">
            <a:avLst/>
          </a:prstGeom>
          <a:noFill/>
        </p:spPr>
      </p:pic>
      <p:pic>
        <p:nvPicPr>
          <p:cNvPr id="24579" name="Picture 3" descr="C:\Users\Виталий\Desktop\ЭКОЛОГИЯ КОНКУРС УГОЛКОВ\20181107_223735.jpg"/>
          <p:cNvPicPr>
            <a:picLocks noChangeAspect="1" noChangeArrowheads="1"/>
          </p:cNvPicPr>
          <p:nvPr/>
        </p:nvPicPr>
        <p:blipFill>
          <a:blip r:embed="rId4" cstate="print">
            <a:lum bright="30000" contrast="30000"/>
          </a:blip>
          <a:srcRect l="4348" t="3867" r="4348" b="3328"/>
          <a:stretch>
            <a:fillRect/>
          </a:stretch>
        </p:blipFill>
        <p:spPr bwMode="auto">
          <a:xfrm rot="5400000">
            <a:off x="3707904" y="1628800"/>
            <a:ext cx="4752528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Виталий\Desktop\ЭКОЛОГИЯ КОНКУРС УГОЛКОВ\ЭКОЛЯТА СТЕНД для конкурса\вес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1772816"/>
            <a:ext cx="55446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9900CC"/>
                </a:solidFill>
                <a:latin typeface="Cambria" pitchFamily="18" charset="0"/>
              </a:rPr>
              <a:t>Спасибо за внимание!</a:t>
            </a:r>
          </a:p>
          <a:p>
            <a:pPr algn="ctr"/>
            <a:r>
              <a:rPr lang="ru-RU" sz="3600" b="1" i="1" dirty="0" smtClean="0">
                <a:solidFill>
                  <a:srgbClr val="9900CC"/>
                </a:solidFill>
                <a:latin typeface="Cambria" pitchFamily="18" charset="0"/>
              </a:rPr>
              <a:t>Желаем Всем творческих успехов в педагогической деятельности!!!!</a:t>
            </a:r>
          </a:p>
          <a:p>
            <a:endParaRPr lang="ru-RU" dirty="0"/>
          </a:p>
        </p:txBody>
      </p:sp>
      <p:pic>
        <p:nvPicPr>
          <p:cNvPr id="22531" name="Picture 3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96752"/>
            <a:ext cx="885825" cy="923925"/>
          </a:xfrm>
          <a:prstGeom prst="rect">
            <a:avLst/>
          </a:prstGeom>
          <a:noFill/>
        </p:spPr>
      </p:pic>
      <p:pic>
        <p:nvPicPr>
          <p:cNvPr id="22532" name="Picture 4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885825" cy="923925"/>
          </a:xfrm>
          <a:prstGeom prst="rect">
            <a:avLst/>
          </a:prstGeom>
          <a:noFill/>
        </p:spPr>
      </p:pic>
      <p:pic>
        <p:nvPicPr>
          <p:cNvPr id="22533" name="Picture 5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501008"/>
            <a:ext cx="885825" cy="923925"/>
          </a:xfrm>
          <a:prstGeom prst="rect">
            <a:avLst/>
          </a:prstGeom>
          <a:noFill/>
        </p:spPr>
      </p:pic>
      <p:pic>
        <p:nvPicPr>
          <p:cNvPr id="22534" name="Picture 6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085184"/>
            <a:ext cx="885825" cy="923925"/>
          </a:xfrm>
          <a:prstGeom prst="rect">
            <a:avLst/>
          </a:prstGeom>
          <a:noFill/>
        </p:spPr>
      </p:pic>
      <p:pic>
        <p:nvPicPr>
          <p:cNvPr id="22535" name="Picture 7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157192"/>
            <a:ext cx="885825" cy="923925"/>
          </a:xfrm>
          <a:prstGeom prst="rect">
            <a:avLst/>
          </a:prstGeom>
          <a:noFill/>
        </p:spPr>
      </p:pic>
      <p:pic>
        <p:nvPicPr>
          <p:cNvPr id="22536" name="Picture 8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221088"/>
            <a:ext cx="885825" cy="923925"/>
          </a:xfrm>
          <a:prstGeom prst="rect">
            <a:avLst/>
          </a:prstGeom>
          <a:noFill/>
        </p:spPr>
      </p:pic>
      <p:pic>
        <p:nvPicPr>
          <p:cNvPr id="22537" name="Picture 9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492896"/>
            <a:ext cx="885825" cy="923925"/>
          </a:xfrm>
          <a:prstGeom prst="rect">
            <a:avLst/>
          </a:prstGeom>
          <a:noFill/>
        </p:spPr>
      </p:pic>
      <p:pic>
        <p:nvPicPr>
          <p:cNvPr id="13" name="Picture 6" descr="C:\Users\Виталий\Desktop\ЭКОЛОГИЯ КОНКУРС УГОЛКОВ\бабочка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869160"/>
            <a:ext cx="885825" cy="9239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244</Words>
  <Application>Microsoft Office PowerPoint</Application>
  <PresentationFormat>Экран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SVISTUNOV</cp:lastModifiedBy>
  <cp:revision>11</cp:revision>
  <dcterms:created xsi:type="dcterms:W3CDTF">2018-11-07T16:03:11Z</dcterms:created>
  <dcterms:modified xsi:type="dcterms:W3CDTF">2018-12-30T14:37:44Z</dcterms:modified>
</cp:coreProperties>
</file>