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04" r:id="rId1"/>
  </p:sldMasterIdLst>
  <p:notesMasterIdLst>
    <p:notesMasterId r:id="rId39"/>
  </p:notesMasterIdLst>
  <p:sldIdLst>
    <p:sldId id="257" r:id="rId2"/>
    <p:sldId id="302" r:id="rId3"/>
    <p:sldId id="318" r:id="rId4"/>
    <p:sldId id="289" r:id="rId5"/>
    <p:sldId id="300" r:id="rId6"/>
    <p:sldId id="288" r:id="rId7"/>
    <p:sldId id="266" r:id="rId8"/>
    <p:sldId id="268" r:id="rId9"/>
    <p:sldId id="267" r:id="rId10"/>
    <p:sldId id="259" r:id="rId11"/>
    <p:sldId id="265" r:id="rId12"/>
    <p:sldId id="264" r:id="rId13"/>
    <p:sldId id="290" r:id="rId14"/>
    <p:sldId id="292" r:id="rId15"/>
    <p:sldId id="311" r:id="rId16"/>
    <p:sldId id="312" r:id="rId17"/>
    <p:sldId id="298" r:id="rId18"/>
    <p:sldId id="299" r:id="rId19"/>
    <p:sldId id="303" r:id="rId20"/>
    <p:sldId id="304" r:id="rId21"/>
    <p:sldId id="316" r:id="rId22"/>
    <p:sldId id="295" r:id="rId23"/>
    <p:sldId id="296" r:id="rId24"/>
    <p:sldId id="262" r:id="rId25"/>
    <p:sldId id="313" r:id="rId26"/>
    <p:sldId id="314" r:id="rId27"/>
    <p:sldId id="263" r:id="rId28"/>
    <p:sldId id="260" r:id="rId29"/>
    <p:sldId id="261" r:id="rId30"/>
    <p:sldId id="315" r:id="rId31"/>
    <p:sldId id="269" r:id="rId32"/>
    <p:sldId id="270" r:id="rId33"/>
    <p:sldId id="280" r:id="rId34"/>
    <p:sldId id="273" r:id="rId35"/>
    <p:sldId id="274" r:id="rId36"/>
    <p:sldId id="277" r:id="rId37"/>
    <p:sldId id="305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EF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62" autoAdjust="0"/>
    <p:restoredTop sz="88268" autoAdjust="0"/>
  </p:normalViewPr>
  <p:slideViewPr>
    <p:cSldViewPr>
      <p:cViewPr varScale="1">
        <p:scale>
          <a:sx n="61" d="100"/>
          <a:sy n="61" d="100"/>
        </p:scale>
        <p:origin x="-16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13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72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9E27FC-515C-423C-B0F3-788E633A4AB6}" type="datetimeFigureOut">
              <a:rPr lang="ru-RU" smtClean="0"/>
              <a:t>31.12.2018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A7961B-BC4F-4386-BCED-40975B758B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199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A7961B-BC4F-4386-BCED-40975B758B6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314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9EFED-F237-43E0-B322-A06E9651D165}" type="datetime1">
              <a:rPr lang="ru-RU" smtClean="0"/>
              <a:t>31.12.2018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F3E154A-3BE2-4194-949D-CA3BDFF65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C2B20-6869-4B3B-883F-0A0402681054}" type="datetime1">
              <a:rPr lang="ru-RU" smtClean="0"/>
              <a:t>31.12.2018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E154A-3BE2-4194-949D-CA3BDFF65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6C521-2747-4647-9164-ABDAAE4E6D5F}" type="datetime1">
              <a:rPr lang="ru-RU" smtClean="0"/>
              <a:t>31.12.2018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E154A-3BE2-4194-949D-CA3BDFF65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28EB-8301-4F32-841E-841A2C032693}" type="datetime1">
              <a:rPr lang="ru-RU" smtClean="0"/>
              <a:t>31.12.2018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F3E154A-3BE2-4194-949D-CA3BDFF65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30B0-DEA1-462C-94E9-A40FDD91E3B3}" type="datetime1">
              <a:rPr lang="ru-RU" smtClean="0"/>
              <a:t>31.12.2018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E154A-3BE2-4194-949D-CA3BDFF655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07B47-1F49-4C28-8284-1502333D8B5C}" type="datetime1">
              <a:rPr lang="ru-RU" smtClean="0"/>
              <a:t>31.12.2018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E154A-3BE2-4194-949D-CA3BDFF65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487EF-4BD7-45AD-8927-B59F52AC3ED9}" type="datetime1">
              <a:rPr lang="ru-RU" smtClean="0"/>
              <a:t>31.12.2018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F3E154A-3BE2-4194-949D-CA3BDFF655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437FE-A833-42EF-8563-B76CD4085E4C}" type="datetime1">
              <a:rPr lang="ru-RU" smtClean="0"/>
              <a:t>31.12.2018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E154A-3BE2-4194-949D-CA3BDFF65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3956-CA2C-449F-97E8-79DDC3C29301}" type="datetime1">
              <a:rPr lang="ru-RU" smtClean="0"/>
              <a:t>31.12.2018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E154A-3BE2-4194-949D-CA3BDFF65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068DC-F5FA-4B57-AC9C-CC1868CEF718}" type="datetime1">
              <a:rPr lang="ru-RU" smtClean="0"/>
              <a:t>31.12.2018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E154A-3BE2-4194-949D-CA3BDFF65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ACF0E-5581-4F6D-BE9A-0901A07A6B4F}" type="datetime1">
              <a:rPr lang="ru-RU" smtClean="0"/>
              <a:t>31.12.2018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E154A-3BE2-4194-949D-CA3BDFF655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1F9C95-FBE9-4078-ABAA-2457E1791B53}" type="datetime1">
              <a:rPr lang="ru-RU" smtClean="0"/>
              <a:t>31.12.2018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F3E154A-3BE2-4194-949D-CA3BDFF655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05" r:id="rId1"/>
    <p:sldLayoutId id="2147484406" r:id="rId2"/>
    <p:sldLayoutId id="2147484407" r:id="rId3"/>
    <p:sldLayoutId id="2147484408" r:id="rId4"/>
    <p:sldLayoutId id="2147484409" r:id="rId5"/>
    <p:sldLayoutId id="2147484410" r:id="rId6"/>
    <p:sldLayoutId id="2147484411" r:id="rId7"/>
    <p:sldLayoutId id="2147484412" r:id="rId8"/>
    <p:sldLayoutId id="2147484413" r:id="rId9"/>
    <p:sldLayoutId id="2147484414" r:id="rId10"/>
    <p:sldLayoutId id="2147484415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400"/>
            <a:ext cx="9144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</p:pic>
      <p:sp>
        <p:nvSpPr>
          <p:cNvPr id="8" name="Прямоугольник 7"/>
          <p:cNvSpPr/>
          <p:nvPr/>
        </p:nvSpPr>
        <p:spPr>
          <a:xfrm>
            <a:off x="539552" y="36543"/>
            <a:ext cx="7674352" cy="1446550"/>
          </a:xfrm>
          <a:prstGeom prst="rect">
            <a:avLst/>
          </a:prstGeom>
          <a:solidFill>
            <a:schemeClr val="accent1"/>
          </a:solidFill>
          <a:ln>
            <a:solidFill>
              <a:srgbClr val="FF0000"/>
            </a:solidFill>
          </a:ln>
          <a:scene3d>
            <a:camera prst="perspectiveLeft"/>
            <a:lightRig rig="threePt" dir="t"/>
          </a:scene3d>
          <a:sp3d>
            <a:bevelT w="165100" prst="coolSlant"/>
          </a:sp3d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Любовь в жизни и лирике В.В. Маяковского</a:t>
            </a:r>
            <a:endParaRPr lang="ru-RU" sz="4400" b="1" cap="none" spc="50" dirty="0">
              <a:ln w="11430"/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332247"/>
            <a:ext cx="3037486" cy="4556229"/>
          </a:xfrm>
          <a:prstGeom prst="rect">
            <a:avLst/>
          </a:prstGeom>
          <a:scene3d>
            <a:camera prst="isometricOffAxis2Left"/>
            <a:lightRig rig="threePt" dir="t"/>
          </a:scene3d>
          <a:sp3d>
            <a:bevelT w="165100" prst="coolSlant"/>
          </a:sp3d>
        </p:spPr>
      </p:pic>
      <p:sp>
        <p:nvSpPr>
          <p:cNvPr id="5" name="Прямоугольник 4"/>
          <p:cNvSpPr/>
          <p:nvPr/>
        </p:nvSpPr>
        <p:spPr>
          <a:xfrm>
            <a:off x="0" y="4976704"/>
            <a:ext cx="4932040" cy="1077218"/>
          </a:xfrm>
          <a:prstGeom prst="rect">
            <a:avLst/>
          </a:prstGeom>
          <a:solidFill>
            <a:srgbClr val="1FEF47"/>
          </a:solidFill>
          <a:ln>
            <a:solidFill>
              <a:schemeClr val="accent2"/>
            </a:solidFill>
          </a:ln>
          <a:scene3d>
            <a:camera prst="perspectiveRight"/>
            <a:lightRig rig="threePt" dir="t"/>
          </a:scene3d>
        </p:spPr>
        <p:txBody>
          <a:bodyPr wrap="square">
            <a:spAutoFit/>
          </a:bodyPr>
          <a:lstStyle/>
          <a:p>
            <a:r>
              <a:rPr lang="ru-RU" sz="1600" dirty="0" smtClean="0"/>
              <a:t>Работу выполнила Семенова Галина Дмитриевна учитель русского языка и литературы МБОУ «</a:t>
            </a:r>
            <a:r>
              <a:rPr lang="ru-RU" sz="1600" dirty="0" err="1" smtClean="0"/>
              <a:t>Среднекибечская</a:t>
            </a:r>
            <a:r>
              <a:rPr lang="ru-RU" sz="1600" dirty="0" smtClean="0"/>
              <a:t> СОШ»  </a:t>
            </a:r>
          </a:p>
          <a:p>
            <a:r>
              <a:rPr lang="ru-RU" sz="1600" dirty="0" err="1" smtClean="0"/>
              <a:t>Канашского</a:t>
            </a:r>
            <a:r>
              <a:rPr lang="ru-RU" sz="1600" dirty="0" smtClean="0"/>
              <a:t> района Чувашской Республики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754693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4071384" cy="6740307"/>
          </a:xfrm>
          <a:prstGeom prst="rect">
            <a:avLst/>
          </a:prstGeom>
          <a:solidFill>
            <a:schemeClr val="accent2"/>
          </a:solidFill>
          <a:scene3d>
            <a:camera prst="obliqueTopLef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Сложная любовь Маяковского и Брик не раз подвергалась испытаниям, однако лишь к ней чувство поэта было безмерным вне времени и событий. В 1925 году отношения Маяковского с Лилей Брик становятся чисто дружескими. Лиля пишет, что больше не любит его.</a:t>
            </a:r>
          </a:p>
          <a:p>
            <a:r>
              <a:rPr lang="ru-RU" sz="16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И добавляет, что едва ли это признание заставит его страдать, так как у него самого за последнее время было два сильных увлечения. Тем не менее они до конца жизни (его) бережно заботятся друг о друге. Более того, влияние Лили Брик настолько сильно, что она берет на себя смелость не разрешать ему жениться. Когда в 1927 году были обнародованы его отношения с Натальей Брюханенко, Лиля написала ему: "Володя, до меня отовсюду доходят слухи, что ты собираешься жениться. Не делай этого..."</a:t>
            </a:r>
          </a:p>
          <a:p>
            <a:r>
              <a:rPr lang="ru-RU" sz="16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Неизвестно, повлияла ли просьба Лили Брик или нет на его решение, но Маяковский так ни разу и не женился.</a:t>
            </a:r>
            <a:endParaRPr lang="ru-RU" sz="16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8849" y="0"/>
            <a:ext cx="5145151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scene3d>
            <a:camera prst="isometricOffAxis2Lef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1441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5666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31640" y="45290"/>
            <a:ext cx="6858000" cy="3385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endParaRPr lang="ru-RU" sz="16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4155" y="-72537"/>
            <a:ext cx="10524414" cy="6890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2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76056" y="188640"/>
            <a:ext cx="3888432" cy="5909310"/>
          </a:xfrm>
          <a:prstGeom prst="rect">
            <a:avLst/>
          </a:prstGeom>
          <a:solidFill>
            <a:schemeClr val="accent2"/>
          </a:solidFill>
          <a:scene3d>
            <a:camera prst="obliqueTopRight"/>
            <a:lightRig rig="threePt" dir="t"/>
          </a:scene3d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К ней на суд приносили свои стихи Слуцкий и Вознесенский, она безошибочно угадала в молодой дебютантке великую балерину Майю Плисецкую, с первых же слов поняла феномен Параджанова. Умерла она </a:t>
            </a:r>
            <a:r>
              <a:rPr lang="ru-RU" sz="2000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восьмидесятишестилетней</a:t>
            </a:r>
            <a:r>
              <a:rPr lang="ru-RU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старухой, покончив с собой из-за несчастной любви. Но несмотря на, казалось бы, такие резкие различия в жизни Маяковского и Лили Брик, смерть обоих до ужаса похожа: неудачная любовь, болезнь и самоубийство</a:t>
            </a:r>
            <a:r>
              <a:rPr lang="ru-RU" sz="16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. </a:t>
            </a:r>
          </a:p>
          <a:p>
            <a:endParaRPr lang="ru-RU" dirty="0" smtClean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776" y="-29224"/>
            <a:ext cx="4610776" cy="685730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isometricOffAxis2Lef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627665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623" y="1581938"/>
            <a:ext cx="9144000" cy="52760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  <a:scene3d>
            <a:camera prst="obliqueTopRight"/>
            <a:lightRig rig="threePt" dir="t"/>
          </a:scene3d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8414"/>
            <a:ext cx="7056784" cy="1528378"/>
          </a:xfrm>
          <a:prstGeom prst="rect">
            <a:avLst/>
          </a:prstGeom>
          <a:solidFill>
            <a:srgbClr val="00B050"/>
          </a:solidFill>
          <a:ln>
            <a:solidFill>
              <a:srgbClr val="FF0000"/>
            </a:solidFill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</p:pic>
    </p:spTree>
    <p:extLst>
      <p:ext uri="{BB962C8B-B14F-4D97-AF65-F5344CB8AC3E}">
        <p14:creationId xmlns:p14="http://schemas.microsoft.com/office/powerpoint/2010/main" val="422595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" y="260648"/>
            <a:ext cx="9036496" cy="1584280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scene3d>
            <a:camera prst="isometricOffAxis1Right"/>
            <a:lightRig rig="threePt" dir="t"/>
          </a:scene3d>
          <a:sp3d>
            <a:bevelT prst="angle"/>
          </a:sp3d>
        </p:spPr>
      </p:pic>
      <p:sp>
        <p:nvSpPr>
          <p:cNvPr id="2" name="Прямоугольник 1"/>
          <p:cNvSpPr/>
          <p:nvPr/>
        </p:nvSpPr>
        <p:spPr>
          <a:xfrm>
            <a:off x="998295" y="2204864"/>
            <a:ext cx="8136904" cy="419191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2"/>
            </a:solidFill>
          </a:ln>
          <a:scene3d>
            <a:camera prst="isometricOffAxis1Righ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marL="118871" marR="0" lvl="0" indent="-4571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0AD00"/>
              </a:buClr>
              <a:buSzPct val="25000"/>
              <a:buFontTx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/>
                <a:ea typeface="Corbel"/>
                <a:cs typeface="Corbel"/>
                <a:sym typeface="Corbel"/>
              </a:rPr>
              <a:t> 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/>
                <a:ea typeface="Corbel"/>
                <a:cs typeface="Corbel"/>
                <a:sym typeface="Corbel"/>
              </a:rPr>
              <a:t>«ТЫ»</a:t>
            </a:r>
          </a:p>
          <a:p>
            <a:pPr marL="118871" marR="0" lvl="0" indent="-4571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0AD00"/>
              </a:buClr>
              <a:buSzPct val="25000"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Пришла -</a:t>
            </a:r>
            <a:b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деловито,</a:t>
            </a:r>
            <a:b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за рыком,</a:t>
            </a:r>
            <a:b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за ростом,</a:t>
            </a:r>
            <a:b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взглянув,</a:t>
            </a:r>
            <a:b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разглядела просто мальчика.</a:t>
            </a:r>
            <a:b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Взяла,</a:t>
            </a:r>
            <a:b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отобрала сердце</a:t>
            </a:r>
            <a:b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и просто</a:t>
            </a:r>
            <a:b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пошла играть -</a:t>
            </a:r>
            <a:b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как девочка мячиком…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55630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1"/>
            <a:ext cx="9144000" cy="1140955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/>
          <a:scene3d>
            <a:camera prst="obliqueTopRight"/>
            <a:lightRig rig="threePt" dir="t"/>
          </a:scene3d>
        </p:spPr>
      </p:pic>
      <p:sp>
        <p:nvSpPr>
          <p:cNvPr id="2" name="Прямоугольник 1"/>
          <p:cNvSpPr/>
          <p:nvPr/>
        </p:nvSpPr>
        <p:spPr>
          <a:xfrm>
            <a:off x="683568" y="1412776"/>
            <a:ext cx="7416823" cy="5324535"/>
          </a:xfrm>
          <a:prstGeom prst="rect">
            <a:avLst/>
          </a:prstGeom>
          <a:solidFill>
            <a:srgbClr val="92D050"/>
          </a:solidFill>
          <a:ln>
            <a:solidFill>
              <a:srgbClr val="FFC000"/>
            </a:solidFill>
          </a:ln>
          <a:scene3d>
            <a:camera prst="obliqueTopLef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marL="118871" indent="-4571">
              <a:buClr>
                <a:srgbClr val="F0AD00"/>
              </a:buClr>
              <a:buSzPct val="25000"/>
              <a:defRPr/>
            </a:pPr>
            <a:r>
              <a:rPr lang="ru-RU" sz="2000" b="1" kern="0" dirty="0" smtClean="0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 «ТАК И СО МНОЙ»</a:t>
            </a:r>
          </a:p>
          <a:p>
            <a:pPr marL="118871" indent="-4571">
              <a:buClr>
                <a:srgbClr val="F0AD00"/>
              </a:buClr>
              <a:buSzPct val="25000"/>
              <a:defRPr/>
            </a:pPr>
            <a:r>
              <a:rPr lang="ru-RU" sz="20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  <a:t>Флоты - и то стекаются в гавани.</a:t>
            </a:r>
            <a:br>
              <a:rPr lang="ru-RU" sz="20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</a:br>
            <a:r>
              <a:rPr lang="ru-RU" sz="20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  <a:t>Поезд - и то к вокзалу гонит.</a:t>
            </a:r>
            <a:br>
              <a:rPr lang="ru-RU" sz="20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</a:br>
            <a:r>
              <a:rPr lang="ru-RU" sz="20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  <a:t>Ну, а меня к тебе и </a:t>
            </a:r>
            <a:r>
              <a:rPr lang="ru-RU" sz="2000" kern="0" dirty="0" err="1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  <a:t>подавней</a:t>
            </a:r>
            <a:r>
              <a:rPr lang="ru-RU" sz="20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  <a:t/>
            </a:r>
            <a:br>
              <a:rPr lang="ru-RU" sz="20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</a:br>
            <a:r>
              <a:rPr lang="ru-RU" sz="20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  <a:t>- я же люблю! -</a:t>
            </a:r>
            <a:br>
              <a:rPr lang="ru-RU" sz="20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</a:br>
            <a:r>
              <a:rPr lang="ru-RU" sz="20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  <a:t>тянет и клонит…</a:t>
            </a:r>
          </a:p>
          <a:p>
            <a:pPr marL="118871" indent="-4571">
              <a:buClr>
                <a:srgbClr val="F0AD00"/>
              </a:buClr>
              <a:buSzPct val="25000"/>
              <a:defRPr/>
            </a:pPr>
            <a:r>
              <a:rPr lang="ru-RU" sz="20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  <a:t>Так я</a:t>
            </a:r>
            <a:br>
              <a:rPr lang="ru-RU" sz="20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</a:br>
            <a:r>
              <a:rPr lang="ru-RU" sz="20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  <a:t>к тебе возвращаюсь, любимая.</a:t>
            </a:r>
            <a:br>
              <a:rPr lang="ru-RU" sz="20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</a:br>
            <a:r>
              <a:rPr lang="ru-RU" sz="20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  <a:t>Мое это сердце,</a:t>
            </a:r>
            <a:br>
              <a:rPr lang="ru-RU" sz="20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</a:br>
            <a:r>
              <a:rPr lang="ru-RU" sz="20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  <a:t>любуюсь моим я…</a:t>
            </a:r>
          </a:p>
          <a:p>
            <a:pPr marL="118871" indent="-4571">
              <a:buClr>
                <a:srgbClr val="F0AD00"/>
              </a:buClr>
              <a:buSzPct val="25000"/>
              <a:defRPr/>
            </a:pPr>
            <a:r>
              <a:rPr lang="ru-RU" sz="20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  <a:t>Земных принимает земное лоно.</a:t>
            </a:r>
            <a:br>
              <a:rPr lang="ru-RU" sz="20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</a:br>
            <a:r>
              <a:rPr lang="ru-RU" sz="20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  <a:t>К конечной мы возвращаемся цели.</a:t>
            </a:r>
            <a:br>
              <a:rPr lang="ru-RU" sz="20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</a:br>
            <a:r>
              <a:rPr lang="ru-RU" sz="20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  <a:t>Так я</a:t>
            </a:r>
            <a:br>
              <a:rPr lang="ru-RU" sz="20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</a:br>
            <a:r>
              <a:rPr lang="ru-RU" sz="20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  <a:t>к тебе</a:t>
            </a:r>
            <a:br>
              <a:rPr lang="ru-RU" sz="20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</a:br>
            <a:r>
              <a:rPr lang="ru-RU" sz="20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  <a:t>тянусь неуклонно,</a:t>
            </a:r>
            <a:br>
              <a:rPr lang="ru-RU" sz="20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</a:br>
            <a:r>
              <a:rPr lang="ru-RU" sz="20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  <a:t>еле расстались,</a:t>
            </a:r>
            <a:br>
              <a:rPr lang="ru-RU" sz="20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</a:br>
            <a:r>
              <a:rPr lang="ru-RU" sz="2000" kern="0" dirty="0" err="1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  <a:t>развиделись</a:t>
            </a:r>
            <a:r>
              <a:rPr lang="ru-RU" sz="20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  <a:t> еле.</a:t>
            </a:r>
            <a:endParaRPr lang="ru-RU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71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620688"/>
            <a:ext cx="5616625" cy="1480746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  <a:scene3d>
            <a:camera prst="isometricOffAxis1Right"/>
            <a:lightRig rig="threePt" dir="t"/>
          </a:scene3d>
        </p:spPr>
      </p:pic>
      <p:sp>
        <p:nvSpPr>
          <p:cNvPr id="3" name="Прямоугольник 2"/>
          <p:cNvSpPr/>
          <p:nvPr/>
        </p:nvSpPr>
        <p:spPr>
          <a:xfrm>
            <a:off x="490922" y="1772816"/>
            <a:ext cx="8136904" cy="45520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scene3d>
            <a:camera prst="isometricOffAxis1Right"/>
            <a:lightRig rig="threePt" dir="t"/>
          </a:scene3d>
          <a:sp3d>
            <a:bevelT w="139700" h="139700" prst="divot"/>
          </a:sp3d>
        </p:spPr>
        <p:txBody>
          <a:bodyPr wrap="square">
            <a:spAutoFit/>
          </a:bodyPr>
          <a:lstStyle/>
          <a:p>
            <a:pPr marL="118871" indent="-4571">
              <a:lnSpc>
                <a:spcPct val="90000"/>
              </a:lnSpc>
              <a:buClr>
                <a:srgbClr val="F0AD00"/>
              </a:buClr>
              <a:buSzPct val="25000"/>
              <a:defRPr/>
            </a:pPr>
            <a:r>
              <a:rPr lang="ru-RU" sz="2400" b="1" kern="0" dirty="0" smtClean="0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 «ВЫВОД»</a:t>
            </a:r>
          </a:p>
          <a:p>
            <a:pPr marL="118871" indent="-4571">
              <a:lnSpc>
                <a:spcPct val="90000"/>
              </a:lnSpc>
              <a:buClr>
                <a:srgbClr val="F0AD00"/>
              </a:buClr>
              <a:buSzPct val="25000"/>
              <a:defRPr/>
            </a:pPr>
            <a:r>
              <a:rPr lang="ru-RU" sz="28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  <a:t>Не смоют любовь</a:t>
            </a:r>
            <a:br>
              <a:rPr lang="ru-RU" sz="28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</a:br>
            <a:r>
              <a:rPr lang="ru-RU" sz="28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  <a:t>ни ссоры,</a:t>
            </a:r>
            <a:br>
              <a:rPr lang="ru-RU" sz="28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</a:br>
            <a:r>
              <a:rPr lang="ru-RU" sz="28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  <a:t>ни вёрсты.</a:t>
            </a:r>
            <a:br>
              <a:rPr lang="ru-RU" sz="28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</a:br>
            <a:r>
              <a:rPr lang="ru-RU" sz="28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  <a:t>Продумана,</a:t>
            </a:r>
            <a:br>
              <a:rPr lang="ru-RU" sz="28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</a:br>
            <a:r>
              <a:rPr lang="ru-RU" sz="28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  <a:t>выверена,</a:t>
            </a:r>
            <a:br>
              <a:rPr lang="ru-RU" sz="28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</a:br>
            <a:r>
              <a:rPr lang="ru-RU" sz="28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  <a:t>проверена.</a:t>
            </a:r>
            <a:br>
              <a:rPr lang="ru-RU" sz="28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</a:br>
            <a:r>
              <a:rPr lang="ru-RU" sz="28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  <a:t>Подъемля торжественно стих </a:t>
            </a:r>
            <a:r>
              <a:rPr lang="ru-RU" sz="2800" kern="0" dirty="0" err="1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  <a:t>строкопёрстый</a:t>
            </a:r>
            <a:r>
              <a:rPr lang="ru-RU" sz="28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  <a:t>,</a:t>
            </a:r>
            <a:br>
              <a:rPr lang="ru-RU" sz="28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</a:br>
            <a:r>
              <a:rPr lang="ru-RU" sz="28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  <a:t>клянусь -</a:t>
            </a:r>
            <a:br>
              <a:rPr lang="ru-RU" sz="28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</a:br>
            <a:r>
              <a:rPr lang="ru-RU" sz="28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  <a:t>люблю</a:t>
            </a:r>
            <a:br>
              <a:rPr lang="ru-RU" sz="28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</a:br>
            <a:r>
              <a:rPr lang="ru-RU" sz="28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  <a:t>неизменно и верно!</a:t>
            </a:r>
            <a:br>
              <a:rPr lang="ru-RU" sz="2800" kern="0" dirty="0" smtClean="0">
                <a:solidFill>
                  <a:srgbClr val="000000"/>
                </a:solidFill>
                <a:ea typeface="Arial"/>
                <a:cs typeface="Arial"/>
                <a:sym typeface="Arial"/>
              </a:rPr>
            </a:br>
            <a:endParaRPr lang="ru-RU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43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g0.liveinternet.ru/images/attach/c/11/114/185/114185324_large_getImage__2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62716"/>
            <a:ext cx="5060700" cy="4762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3568" y="188640"/>
            <a:ext cx="6588727" cy="110799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6600" dirty="0" smtClean="0"/>
              <a:t>Наталья Рябова</a:t>
            </a:r>
            <a:endParaRPr lang="ru-RU" sz="6600" dirty="0"/>
          </a:p>
        </p:txBody>
      </p:sp>
      <p:sp>
        <p:nvSpPr>
          <p:cNvPr id="4" name="TextBox 3"/>
          <p:cNvSpPr txBox="1"/>
          <p:nvPr/>
        </p:nvSpPr>
        <p:spPr>
          <a:xfrm>
            <a:off x="6223202" y="3397290"/>
            <a:ext cx="11349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1907-1992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2766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mg1.liveinternet.ru/images/attach/c/11/114/185/114185325_large_getImage__3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405" y="2605488"/>
            <a:ext cx="3654513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9" y="908720"/>
            <a:ext cx="7272808" cy="92333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5400" dirty="0" smtClean="0"/>
              <a:t>Наталья Брюханенко</a:t>
            </a:r>
            <a:endParaRPr lang="ru-RU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6165304"/>
            <a:ext cx="26098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1905-1984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07947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er.myshared.ru/4/192095/slides/slide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8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912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 rot="20869121">
            <a:off x="240551" y="3418962"/>
            <a:ext cx="8784976" cy="584775"/>
          </a:xfrm>
          <a:prstGeom prst="rect">
            <a:avLst/>
          </a:prstGeom>
          <a:ln/>
          <a:scene3d>
            <a:camera prst="perspectiveContrastingLef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0AD00">
                    <a:satMod val="150000"/>
                  </a:srgbClr>
                </a:solidFill>
                <a:effectLst/>
                <a:uLnTx/>
                <a:uFillTx/>
                <a:latin typeface="Corbel"/>
                <a:ea typeface="+mj-ea"/>
                <a:cs typeface="+mj-cs"/>
              </a:rPr>
              <a:t>БЫЛ ЛИ СЧАСТЛИВ МАЯКОВСКИЙ В ЛЮБВИ?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2149" y="213171"/>
            <a:ext cx="8784976" cy="584775"/>
          </a:xfrm>
          <a:prstGeom prst="rect">
            <a:avLst/>
          </a:prstGeom>
          <a:solidFill>
            <a:srgbClr val="00B0F0"/>
          </a:solidFill>
          <a:ln>
            <a:solidFill>
              <a:schemeClr val="accent1">
                <a:lumMod val="20000"/>
                <a:lumOff val="80000"/>
              </a:schemeClr>
            </a:solidFill>
          </a:ln>
          <a:scene3d>
            <a:camera prst="obliqueBottomLef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lvl="0">
              <a:spcAft>
                <a:spcPts val="1500"/>
              </a:spcAft>
              <a:buClr>
                <a:srgbClr val="000000"/>
              </a:buClr>
              <a:buSzPts val="1050"/>
            </a:pPr>
            <a:r>
              <a:rPr lang="ru-RU" sz="3200" kern="1400" spc="25" dirty="0" smtClean="0">
                <a:solidFill>
                  <a:srgbClr val="FF0000"/>
                </a:solidFill>
                <a:latin typeface="Cambria"/>
                <a:ea typeface="Times New Roman"/>
                <a:cs typeface="Times New Roman"/>
              </a:rPr>
              <a:t>«</a:t>
            </a:r>
            <a:r>
              <a:rPr lang="ru-RU" sz="3200" kern="1400" spc="25" dirty="0">
                <a:solidFill>
                  <a:srgbClr val="FF0000"/>
                </a:solidFill>
                <a:latin typeface="Cambria"/>
                <a:ea typeface="Times New Roman"/>
                <a:cs typeface="Times New Roman"/>
              </a:rPr>
              <a:t>Какая она – любовь?» - для </a:t>
            </a:r>
            <a:r>
              <a:rPr lang="ru-RU" sz="3200" kern="1400" spc="25" dirty="0" smtClean="0">
                <a:solidFill>
                  <a:srgbClr val="FF0000"/>
                </a:solidFill>
                <a:latin typeface="Cambria"/>
                <a:ea typeface="Times New Roman"/>
                <a:cs typeface="Times New Roman"/>
              </a:rPr>
              <a:t>Маяковского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834492">
            <a:off x="-23014" y="5087099"/>
            <a:ext cx="8645799" cy="1077218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  <a:scene3d>
            <a:camera prst="perspectiveContrastingRightFacing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lvl="0">
              <a:spcAft>
                <a:spcPts val="1500"/>
              </a:spcAft>
              <a:buClr>
                <a:srgbClr val="000000"/>
              </a:buClr>
              <a:buSzPts val="1050"/>
            </a:pPr>
            <a:r>
              <a:rPr lang="ru-RU" sz="3200" kern="1400" spc="25" dirty="0">
                <a:solidFill>
                  <a:srgbClr val="17365D"/>
                </a:solidFill>
                <a:latin typeface="Cambria"/>
                <a:ea typeface="Times New Roman"/>
                <a:cs typeface="Times New Roman"/>
              </a:rPr>
              <a:t>.</a:t>
            </a:r>
            <a:r>
              <a:rPr lang="ru-RU" sz="3200" b="1" dirty="0">
                <a:ln w="6350" cap="flat" cmpd="sng" algn="ctr">
                  <a:solidFill>
                    <a:srgbClr val="054697"/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outerShdw blurRad="41275" dist="20320" dir="1800000" algn="tl">
                    <a:srgbClr val="000000">
                      <a:alpha val="40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«Надо ли нам, жителям 21 века, выражать это чувство? И если надо, то как?»</a:t>
            </a:r>
            <a:endParaRPr lang="ru-RU" sz="32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1421486"/>
            <a:ext cx="8136904" cy="1077218"/>
          </a:xfrm>
          <a:prstGeom prst="rect">
            <a:avLst/>
          </a:prstGeom>
          <a:solidFill>
            <a:srgbClr val="C00000"/>
          </a:solidFill>
          <a:ln>
            <a:solidFill>
              <a:schemeClr val="accent1"/>
            </a:solidFill>
          </a:ln>
          <a:effectLst/>
          <a:scene3d>
            <a:camera prst="isometricOffAxis2Left"/>
            <a:lightRig rig="chilly" dir="t">
              <a:rot lat="0" lon="0" rev="18480000"/>
            </a:lightRig>
          </a:scene3d>
          <a:sp3d prstMaterial="clear">
            <a:bevelT h="63500" prst="coolSlant"/>
          </a:sp3d>
        </p:spPr>
        <p:txBody>
          <a:bodyPr wrap="square">
            <a:spAutoFit/>
          </a:bodyPr>
          <a:lstStyle/>
          <a:p>
            <a:pPr marL="118872" lvl="0">
              <a:buClr>
                <a:srgbClr val="F0AD00"/>
              </a:buClr>
              <a:buSzPct val="80000"/>
            </a:pPr>
            <a:r>
              <a:rPr lang="ru-RU" sz="3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Кто они, музы поэта, которым он посвящал свои стихи?</a:t>
            </a:r>
          </a:p>
        </p:txBody>
      </p:sp>
    </p:spTree>
    <p:extLst>
      <p:ext uri="{BB962C8B-B14F-4D97-AF65-F5344CB8AC3E}">
        <p14:creationId xmlns:p14="http://schemas.microsoft.com/office/powerpoint/2010/main" val="349099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player.myshared.ru/4/192095/slides/slide_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830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753039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95250" marR="95250" algn="ctr">
              <a:lnSpc>
                <a:spcPct val="115000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sz="4000" b="1" dirty="0">
                <a:solidFill>
                  <a:srgbClr val="336600"/>
                </a:solidFill>
                <a:ea typeface="Times New Roman"/>
                <a:cs typeface="Times New Roman"/>
              </a:rPr>
              <a:t>Софья Сергеевна </a:t>
            </a:r>
            <a:r>
              <a:rPr lang="ru-RU" sz="4000" b="1" dirty="0" err="1">
                <a:solidFill>
                  <a:srgbClr val="336600"/>
                </a:solidFill>
                <a:ea typeface="Times New Roman"/>
                <a:cs typeface="Times New Roman"/>
              </a:rPr>
              <a:t>Шамардина</a:t>
            </a:r>
            <a:r>
              <a:rPr lang="ru-RU" sz="4000" b="1" dirty="0">
                <a:solidFill>
                  <a:srgbClr val="336600"/>
                </a:solidFill>
                <a:ea typeface="Times New Roman"/>
                <a:cs typeface="Times New Roman"/>
              </a:rPr>
              <a:t> (1893-1980</a:t>
            </a:r>
            <a:r>
              <a:rPr lang="ru-RU" b="1" dirty="0">
                <a:solidFill>
                  <a:srgbClr val="336600"/>
                </a:solidFill>
                <a:ea typeface="Times New Roman"/>
                <a:cs typeface="Times New Roman"/>
              </a:rPr>
              <a:t>)</a:t>
            </a:r>
            <a:endParaRPr lang="ru-RU" sz="1050" dirty="0">
              <a:latin typeface="Calibri"/>
              <a:ea typeface="Calibri"/>
              <a:cs typeface="Times New Roman"/>
            </a:endParaRPr>
          </a:p>
          <a:p>
            <a:pPr marL="57150" marR="57150" indent="25400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336600"/>
                </a:solidFill>
                <a:ea typeface="Times New Roman"/>
                <a:cs typeface="Times New Roman"/>
              </a:rPr>
              <a:t>С Владимиром Маяковским Софья </a:t>
            </a:r>
            <a:r>
              <a:rPr lang="ru-RU" dirty="0" err="1">
                <a:solidFill>
                  <a:srgbClr val="336600"/>
                </a:solidFill>
                <a:ea typeface="Times New Roman"/>
                <a:cs typeface="Times New Roman"/>
              </a:rPr>
              <a:t>Шамардина</a:t>
            </a:r>
            <a:r>
              <a:rPr lang="ru-RU" dirty="0">
                <a:solidFill>
                  <a:srgbClr val="336600"/>
                </a:solidFill>
                <a:ea typeface="Times New Roman"/>
                <a:cs typeface="Times New Roman"/>
              </a:rPr>
              <a:t> познакомилась осенью 1913 года , и поэт буквально обворожил восемнадцатилетнюю студентку-медичку своими стихами .</a:t>
            </a:r>
            <a:endParaRPr lang="ru-RU" sz="1050" dirty="0">
              <a:latin typeface="Calibri"/>
              <a:ea typeface="Calibri"/>
              <a:cs typeface="Times New Roman"/>
            </a:endParaRPr>
          </a:p>
          <a:p>
            <a:pPr marL="57150" marR="57150" indent="25400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336600"/>
                </a:solidFill>
                <a:ea typeface="Times New Roman"/>
                <a:cs typeface="Times New Roman"/>
              </a:rPr>
              <a:t>1913 год. Петербург. Ночь. Звонко и размеренно цокают копыта лошади по мостовой. В пролётке сидит Маяковский и рядом с ним девушка. Нежный тонкий овал лица, что-то поэтическое во всём её облике. Из воспоминаний С.С. </a:t>
            </a:r>
            <a:r>
              <a:rPr lang="ru-RU" dirty="0" err="1">
                <a:solidFill>
                  <a:srgbClr val="336600"/>
                </a:solidFill>
                <a:ea typeface="Times New Roman"/>
                <a:cs typeface="Times New Roman"/>
              </a:rPr>
              <a:t>Шамардиной</a:t>
            </a:r>
            <a:r>
              <a:rPr lang="ru-RU" dirty="0">
                <a:solidFill>
                  <a:srgbClr val="336600"/>
                </a:solidFill>
                <a:ea typeface="Times New Roman"/>
                <a:cs typeface="Times New Roman"/>
              </a:rPr>
              <a:t>: «Маяковский держал мою руку в своём кармане и что-то бормотал. Потом говорит: «Получаются стихи. Только непохоже это на меня — о звёздах: Послушайте! Ведь если звёзды зажигают, Значит, это кому-нибудь нужно?» Но в 1914 году происходит разрыв с Маяковским, и следующая встреча будет в 1915 году.</a:t>
            </a:r>
            <a:endParaRPr lang="ru-RU" sz="1050" dirty="0">
              <a:latin typeface="Calibri"/>
              <a:ea typeface="Calibri"/>
              <a:cs typeface="Times New Roman"/>
            </a:endParaRPr>
          </a:p>
          <a:p>
            <a:pPr marL="57150" marR="57150" indent="25400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336600"/>
                </a:solidFill>
                <a:ea typeface="Times New Roman"/>
                <a:cs typeface="Times New Roman"/>
              </a:rPr>
              <a:t>«И не от меня Маяковский узнал о моей беременности и о физически преждевременных родах (поздний аборт). /Переболела ангиной/</a:t>
            </a:r>
            <a:endParaRPr lang="ru-RU" sz="1050" dirty="0">
              <a:latin typeface="Calibri"/>
              <a:ea typeface="Calibri"/>
              <a:cs typeface="Times New Roman"/>
            </a:endParaRPr>
          </a:p>
          <a:p>
            <a:pPr marL="57150" marR="57150" indent="25400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336600"/>
                </a:solidFill>
                <a:ea typeface="Times New Roman"/>
                <a:cs typeface="Times New Roman"/>
              </a:rPr>
              <a:t>Софья Сергеевна </a:t>
            </a:r>
            <a:r>
              <a:rPr lang="ru-RU" dirty="0" err="1">
                <a:solidFill>
                  <a:srgbClr val="336600"/>
                </a:solidFill>
                <a:ea typeface="Times New Roman"/>
                <a:cs typeface="Times New Roman"/>
              </a:rPr>
              <a:t>Шамардина</a:t>
            </a:r>
            <a:r>
              <a:rPr lang="ru-RU" dirty="0">
                <a:solidFill>
                  <a:srgbClr val="336600"/>
                </a:solidFill>
                <a:ea typeface="Times New Roman"/>
                <a:cs typeface="Times New Roman"/>
              </a:rPr>
              <a:t> — друг Маяковского, человек яркий, интересный, талантливый (писала стихи, поэмы).</a:t>
            </a:r>
            <a:endParaRPr lang="ru-RU" sz="1050" dirty="0">
              <a:latin typeface="Calibri"/>
              <a:ea typeface="Calibri"/>
              <a:cs typeface="Times New Roman"/>
            </a:endParaRPr>
          </a:p>
          <a:p>
            <a:pPr marL="57150" marR="57150" indent="25400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336600"/>
                </a:solidFill>
                <a:ea typeface="Times New Roman"/>
                <a:cs typeface="Times New Roman"/>
              </a:rPr>
              <a:t>Маяковский признавался своим друзьям, что </a:t>
            </a:r>
            <a:r>
              <a:rPr lang="ru-RU" dirty="0" err="1">
                <a:solidFill>
                  <a:srgbClr val="336600"/>
                </a:solidFill>
                <a:ea typeface="Times New Roman"/>
                <a:cs typeface="Times New Roman"/>
              </a:rPr>
              <a:t>Сонка</a:t>
            </a:r>
            <a:r>
              <a:rPr lang="ru-RU" dirty="0">
                <a:solidFill>
                  <a:srgbClr val="336600"/>
                </a:solidFill>
                <a:ea typeface="Times New Roman"/>
                <a:cs typeface="Times New Roman"/>
              </a:rPr>
              <a:t> была его единственной любовью и только на ней он хотел бы тогда жениться. Но, увы, этому помешал другой русский поэт - Игорь Северянин.</a:t>
            </a:r>
            <a:endParaRPr lang="ru-RU" sz="105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050" dirty="0">
                <a:latin typeface="Calibri"/>
                <a:ea typeface="Calibri"/>
                <a:cs typeface="Times New Roman"/>
              </a:rPr>
              <a:t> </a:t>
            </a:r>
            <a:endParaRPr lang="ru-RU" sz="105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59319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59431"/>
            <a:ext cx="9144000" cy="1800199"/>
          </a:xfrm>
          <a:prstGeom prst="rect">
            <a:avLst/>
          </a:prstGeom>
          <a:solidFill>
            <a:schemeClr val="accent2"/>
          </a:solidFill>
          <a:ln>
            <a:solidFill>
              <a:srgbClr val="FF0000"/>
            </a:solidFill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2" name="Прямоугольник 1"/>
          <p:cNvSpPr/>
          <p:nvPr/>
        </p:nvSpPr>
        <p:spPr>
          <a:xfrm>
            <a:off x="617258" y="1415512"/>
            <a:ext cx="3810726" cy="5473037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  <a:softEdge rad="31750"/>
          </a:effectLst>
          <a:scene3d>
            <a:camera prst="orthographicFront"/>
            <a:lightRig rig="soft" dir="t">
              <a:rot lat="0" lon="0" rev="0"/>
            </a:lightRig>
          </a:scene3d>
          <a:sp3d prstMaterial="translucentPowder">
            <a:bevelT w="203200" h="50800" prst="angle"/>
          </a:sp3d>
        </p:spPr>
        <p:txBody>
          <a:bodyPr wrap="square">
            <a:spAutoFit/>
          </a:bodyPr>
          <a:lstStyle/>
          <a:p>
            <a:pPr marL="118871" lvl="0" indent="-4571">
              <a:lnSpc>
                <a:spcPct val="90000"/>
              </a:lnSpc>
              <a:buClr>
                <a:srgbClr val="F0AD00"/>
              </a:buClr>
              <a:buSzPct val="25000"/>
            </a:pPr>
            <a:r>
              <a:rPr lang="ru-RU" sz="185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Простите</a:t>
            </a:r>
            <a:br>
              <a:rPr lang="ru-RU" sz="185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85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       меня,</a:t>
            </a:r>
            <a:br>
              <a:rPr lang="ru-RU" sz="185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85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            товарищ Костров,</a:t>
            </a:r>
            <a:br>
              <a:rPr lang="ru-RU" sz="185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85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 присущей</a:t>
            </a:r>
            <a:br>
              <a:rPr lang="ru-RU" sz="185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85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         душевной ширью,</a:t>
            </a:r>
            <a:br>
              <a:rPr lang="ru-RU" sz="185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85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что часть</a:t>
            </a:r>
            <a:br>
              <a:rPr lang="ru-RU" sz="185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85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        на Париж отпущенных строф</a:t>
            </a:r>
            <a:br>
              <a:rPr lang="ru-RU" sz="185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85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на лирику</a:t>
            </a:r>
            <a:br>
              <a:rPr lang="ru-RU" sz="185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85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        я</a:t>
            </a:r>
            <a:br>
              <a:rPr lang="ru-RU" sz="185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85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         растранжирю.</a:t>
            </a:r>
            <a:br>
              <a:rPr lang="ru-RU" sz="185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85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Представьте:</a:t>
            </a:r>
            <a:br>
              <a:rPr lang="ru-RU" sz="185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85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           входит</a:t>
            </a:r>
            <a:br>
              <a:rPr lang="ru-RU" sz="185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85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                 красавица в зал,</a:t>
            </a:r>
            <a:br>
              <a:rPr lang="ru-RU" sz="185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85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 меха</a:t>
            </a:r>
            <a:br>
              <a:rPr lang="ru-RU" sz="185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85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     и бусы оправленная.</a:t>
            </a:r>
            <a:br>
              <a:rPr lang="ru-RU" sz="185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85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Я</a:t>
            </a:r>
            <a:br>
              <a:rPr lang="ru-RU" sz="185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85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эту красавицу взял</a:t>
            </a:r>
            <a:br>
              <a:rPr lang="ru-RU" sz="185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85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                  и сказал:</a:t>
            </a:r>
            <a:br>
              <a:rPr lang="ru-RU" sz="185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85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правильно сказал</a:t>
            </a:r>
            <a:br>
              <a:rPr lang="ru-RU" sz="185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85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                  или неправильно?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76056" y="1628799"/>
            <a:ext cx="3960440" cy="5016758"/>
          </a:xfrm>
          <a:prstGeom prst="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lvl="0">
              <a:buClr>
                <a:srgbClr val="000000"/>
              </a:buClr>
              <a:buSzPct val="25000"/>
            </a:pPr>
            <a: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Я, товарищ,-</a:t>
            </a:r>
            <a:b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            из России,</a:t>
            </a:r>
            <a:b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знаменит в своей стране я,</a:t>
            </a:r>
            <a:b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я видал </a:t>
            </a:r>
          </a:p>
          <a:p>
            <a:pPr lvl="0">
              <a:buClr>
                <a:srgbClr val="000000"/>
              </a:buClr>
              <a:buSzPct val="25000"/>
            </a:pPr>
            <a: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девиц красивей,</a:t>
            </a:r>
            <a:b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я видал </a:t>
            </a:r>
          </a:p>
          <a:p>
            <a:pPr lvl="0">
              <a:buClr>
                <a:srgbClr val="000000"/>
              </a:buClr>
              <a:buSzPct val="25000"/>
            </a:pPr>
            <a: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девиц стройнее.</a:t>
            </a:r>
            <a:b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… Не поймать</a:t>
            </a:r>
            <a:b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         меня</a:t>
            </a:r>
            <a:b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             на дряни,</a:t>
            </a:r>
            <a:b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на прохожей</a:t>
            </a:r>
            <a:b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          паре чувств.</a:t>
            </a:r>
            <a:b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Я ж</a:t>
            </a:r>
            <a:b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   навек</a:t>
            </a:r>
            <a:b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        любовью ранен -</a:t>
            </a:r>
            <a:b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еле-еле волочусь.</a:t>
            </a:r>
          </a:p>
        </p:txBody>
      </p:sp>
    </p:spTree>
    <p:extLst>
      <p:ext uri="{BB962C8B-B14F-4D97-AF65-F5344CB8AC3E}">
        <p14:creationId xmlns:p14="http://schemas.microsoft.com/office/powerpoint/2010/main" val="3951976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8460432" cy="1265873"/>
          </a:xfrm>
          <a:prstGeom prst="rect">
            <a:avLst/>
          </a:prstGeom>
          <a:solidFill>
            <a:schemeClr val="accent1"/>
          </a:solidFill>
          <a:ln>
            <a:solidFill>
              <a:schemeClr val="accent3">
                <a:lumMod val="20000"/>
                <a:lumOff val="80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2" name="Прямоугольник 1"/>
          <p:cNvSpPr/>
          <p:nvPr/>
        </p:nvSpPr>
        <p:spPr>
          <a:xfrm>
            <a:off x="0" y="1598530"/>
            <a:ext cx="4788024" cy="470898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Мне</a:t>
            </a:r>
            <a:b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   любовь</a:t>
            </a:r>
            <a:b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         не свадьбой мерить:</a:t>
            </a:r>
            <a:b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разлюбила -</a:t>
            </a:r>
            <a:b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            уплыла.</a:t>
            </a:r>
            <a:b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Мне, товарищ,</a:t>
            </a:r>
            <a:b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             в высшей мере</a:t>
            </a:r>
            <a:b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наплевать</a:t>
            </a:r>
            <a:b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         на купола.</a:t>
            </a:r>
            <a:b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Что ж в подробности вдаваться,</a:t>
            </a:r>
            <a:b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шутки бросьте-ка,</a:t>
            </a:r>
            <a:b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мне ж, красавица,</a:t>
            </a:r>
            <a:b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                 не двадцать,-</a:t>
            </a:r>
            <a:b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тридцать...</a:t>
            </a:r>
            <a:b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           с хвостиком.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1598530"/>
            <a:ext cx="4572000" cy="529375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>
              <a:buClr>
                <a:srgbClr val="000000"/>
              </a:buClr>
              <a:buSzPct val="25000"/>
            </a:pPr>
            <a: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Себя</a:t>
            </a:r>
            <a:b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    до последнего стука в груди,</a:t>
            </a:r>
            <a:b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как на свиданье,</a:t>
            </a:r>
            <a:b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               простаивая.</a:t>
            </a:r>
            <a:b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прислушиваюсь:</a:t>
            </a:r>
            <a:b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             любовь загудит -</a:t>
            </a:r>
            <a:b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человеческая,</a:t>
            </a:r>
            <a:b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            простая.</a:t>
            </a:r>
            <a:b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Ураган,</a:t>
            </a:r>
            <a:b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      огонь,</a:t>
            </a:r>
            <a:b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            вода</a:t>
            </a:r>
            <a:b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подступают в ропоте.</a:t>
            </a:r>
            <a:b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Кто</a:t>
            </a:r>
            <a:b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   сумеет совладать?</a:t>
            </a:r>
            <a:b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Можете?</a:t>
            </a:r>
            <a:b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0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      Попробуйте...</a:t>
            </a:r>
            <a:r>
              <a:rPr lang="ru-RU" kern="0" dirty="0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/>
            </a:r>
            <a:br>
              <a:rPr lang="ru-RU" kern="0" dirty="0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lang="ru-RU" kern="0" dirty="0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1402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08" y="0"/>
            <a:ext cx="9144000" cy="6858000"/>
          </a:xfrm>
          <a:prstGeom prst="rect">
            <a:avLst/>
          </a:prstGeom>
          <a:scene3d>
            <a:camera prst="obliqueTopLeft"/>
            <a:lightRig rig="threePt" dir="t"/>
          </a:scene3d>
          <a:sp3d>
            <a:bevelT w="139700" prst="cross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3113" y="2202270"/>
            <a:ext cx="6330887" cy="4608512"/>
          </a:xfrm>
          <a:prstGeom prst="rect">
            <a:avLst/>
          </a:prstGeom>
          <a:scene3d>
            <a:camera prst="isometricOffAxis1Right"/>
            <a:lightRig rig="threePt" dir="t"/>
          </a:scene3d>
          <a:sp3d>
            <a:bevelT prst="angle"/>
          </a:sp3d>
        </p:spPr>
      </p:pic>
      <p:sp>
        <p:nvSpPr>
          <p:cNvPr id="6" name="Прямоугольник 5"/>
          <p:cNvSpPr/>
          <p:nvPr/>
        </p:nvSpPr>
        <p:spPr>
          <a:xfrm>
            <a:off x="0" y="404664"/>
            <a:ext cx="4591589" cy="2800767"/>
          </a:xfrm>
          <a:prstGeom prst="rect">
            <a:avLst/>
          </a:prstGeom>
          <a:solidFill>
            <a:srgbClr val="C00000"/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Что же это была за женщина? Женщина, чутко оберегающая свое первенство в душе поэта. Легко относясь к его увлечениям, не терпела и намека на что-то глубокое. Публичное прочтение стихов, посвященных Татьяне Яковлевой, навсегда осталось в ее глазах самой страшной изменой. А после смерти Маяковского все письма к нему Татьяны Яковлевой были сожжены Лилей Юрьевной лично.</a:t>
            </a:r>
            <a:endParaRPr lang="ru-RU" sz="16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627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poslushayte.ru/Mayakovskiy_files/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2808312" cy="334478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pic>
        <p:nvPicPr>
          <p:cNvPr id="1030" name="Picture 6" descr="https://img1.liveinternet.ru/images/attach/c/11/114/185/114185323_large_getImage__1_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052736"/>
            <a:ext cx="3400425" cy="45720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sp>
        <p:nvSpPr>
          <p:cNvPr id="2" name="TextBox 1"/>
          <p:cNvSpPr txBox="1"/>
          <p:nvPr/>
        </p:nvSpPr>
        <p:spPr>
          <a:xfrm>
            <a:off x="1331640" y="5624736"/>
            <a:ext cx="6109902" cy="1015663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prstClr val="white"/>
                </a:solidFill>
              </a:rPr>
              <a:t>    Элли Джонс</a:t>
            </a:r>
            <a:endParaRPr lang="ru-RU" sz="6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15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923927" y="1916832"/>
            <a:ext cx="4968554" cy="4770537"/>
          </a:xfrm>
          <a:prstGeom prst="rect">
            <a:avLst/>
          </a:prstGeom>
          <a:solidFill>
            <a:srgbClr val="7030A0"/>
          </a:solidFill>
          <a:ln>
            <a:solidFill>
              <a:schemeClr val="accent1"/>
            </a:solidFill>
          </a:ln>
          <a:scene3d>
            <a:camera prst="obliqueTopRight"/>
            <a:lightRig rig="threePt" dir="t"/>
          </a:scene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F79646">
                    <a:lumMod val="20000"/>
                    <a:lumOff val="80000"/>
                  </a:srgbClr>
                </a:solidFill>
              </a:rPr>
              <a:t>МОЖНО много рассказывать о возлюбленных великого поэта, коих было, мягко скажем, немало. Но время все равно расставляет всех по своим местам. И сегодня главной женщиной Маяковского, наверное, является его дочь. Да-да, у так и не женившегося поэта есть дочь — профессор Нью-Йоркского Патриция Томпсон. Ее мать Элли Джонс влюбилась в Маяковского в Москве на одном из поэтических вечеров в 1923 году. Правда, тогда Элли звали Елизаветой Петровной </a:t>
            </a:r>
            <a:r>
              <a:rPr lang="ru-RU" sz="1600" b="1" dirty="0" err="1" smtClean="0">
                <a:solidFill>
                  <a:srgbClr val="F79646">
                    <a:lumMod val="20000"/>
                    <a:lumOff val="80000"/>
                  </a:srgbClr>
                </a:solidFill>
              </a:rPr>
              <a:t>Зиберт</a:t>
            </a:r>
            <a:r>
              <a:rPr lang="ru-RU" sz="1600" b="1" dirty="0" smtClean="0">
                <a:solidFill>
                  <a:srgbClr val="F79646">
                    <a:lumMod val="20000"/>
                    <a:lumOff val="80000"/>
                  </a:srgbClr>
                </a:solidFill>
              </a:rPr>
              <a:t>. Через год она вышла замуж за англичанина Джона Джонса, уехала с ним в Америку и там в 1925 году и встретилась с поэтом. В результате той встречи родилась Патриция, видевшая отца всего раз в жизни — в 1928 году в Ницце. Русским языком Патриция не владеет, но стихи Маяковского очень любит, хоть и читает их в переводе.</a:t>
            </a:r>
            <a:endParaRPr lang="ru-RU" sz="1600" b="1" dirty="0">
              <a:solidFill>
                <a:srgbClr val="F79646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-171400"/>
            <a:ext cx="5824158" cy="92333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79646">
                    <a:lumMod val="20000"/>
                    <a:lumOff val="80000"/>
                  </a:srgbClr>
                </a:solidFill>
              </a:rPr>
              <a:t>Патриция</a:t>
            </a:r>
            <a:r>
              <a:rPr lang="ru-RU" sz="5400" b="1" dirty="0" smtClean="0">
                <a:ln w="11430"/>
                <a:solidFill>
                  <a:srgbClr val="F79646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Томпсон</a:t>
            </a:r>
            <a:endParaRPr lang="ru-RU" sz="5400" b="1" dirty="0">
              <a:ln w="11430"/>
              <a:solidFill>
                <a:srgbClr val="F79646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02" y="908720"/>
            <a:ext cx="3742725" cy="5949280"/>
          </a:xfrm>
          <a:prstGeom prst="rect">
            <a:avLst/>
          </a:prstGeom>
          <a:scene3d>
            <a:camera prst="isometricOffAxis2Left"/>
            <a:lightRig rig="threePt" dir="t"/>
          </a:scene3d>
          <a:sp3d>
            <a:bevelT prst="angle"/>
          </a:sp3d>
        </p:spPr>
      </p:pic>
    </p:spTree>
    <p:extLst>
      <p:ext uri="{BB962C8B-B14F-4D97-AF65-F5344CB8AC3E}">
        <p14:creationId xmlns:p14="http://schemas.microsoft.com/office/powerpoint/2010/main" val="1721728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904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1268760"/>
            <a:ext cx="5043364" cy="523220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endParaRPr lang="ru-RU" sz="1400" dirty="0" smtClean="0"/>
          </a:p>
          <a:p>
            <a:r>
              <a:rPr lang="ru-RU" sz="16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Роман с Яковлевой у Маяковского начался в Париже 25 октября 1928 года. Он уже слышал об элегантной русской парижанке, и давно мечтал познакомиться. Друзья специально пригласили Татьяну Яковлеву в один дом, чтобы состоялась их встреча. И как это обычно и бывало с Маяковским, он влюбился сразу и сильно. Влюбился в ее память на стихи, в ее "абсолютный" слух, в то, что она не просто парижанка, а русская парижанка. Она родилась в 1906 году в Пензе, а в 1925 году по вызову своего дяди уехала в Париж. Они сошлись мгновенно, и об их отношениях сразу же стало известно в ближайшем окружении поэта. Да они и не скрывали, появлялись везде вместе, и люди на улице оборачивались им вслед. Это была действительно красивая пара, Маяковский -высокий, могучий, большой, Татьяна - тоже красавица, стройная, под стать ему.</a:t>
            </a:r>
            <a:endParaRPr lang="ru-RU" sz="16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25767" y="116632"/>
            <a:ext cx="5492466" cy="923330"/>
          </a:xfrm>
          <a:prstGeom prst="rect">
            <a:avLst/>
          </a:prstGeom>
          <a:solidFill>
            <a:schemeClr val="accent2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Татьяна Яковлева</a:t>
            </a:r>
            <a:endParaRPr lang="ru-RU" sz="5400" b="1" cap="none" spc="0" dirty="0">
              <a:ln w="1905"/>
              <a:solidFill>
                <a:schemeClr val="accent6">
                  <a:lumMod val="20000"/>
                  <a:lumOff val="8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3364" y="1283816"/>
            <a:ext cx="4100636" cy="5217146"/>
          </a:xfrm>
          <a:prstGeom prst="rect">
            <a:avLst/>
          </a:prstGeom>
          <a:scene3d>
            <a:camera prst="isometricOffAxis2Left"/>
            <a:lightRig rig="threePt" dir="t"/>
          </a:scene3d>
          <a:sp3d>
            <a:bevelT prst="angle"/>
          </a:sp3d>
        </p:spPr>
      </p:pic>
    </p:spTree>
    <p:extLst>
      <p:ext uri="{BB962C8B-B14F-4D97-AF65-F5344CB8AC3E}">
        <p14:creationId xmlns:p14="http://schemas.microsoft.com/office/powerpoint/2010/main" val="33848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116632"/>
            <a:ext cx="4572000" cy="6740307"/>
          </a:xfrm>
          <a:prstGeom prst="rect">
            <a:avLst/>
          </a:prstGeom>
          <a:solidFill>
            <a:schemeClr val="accent2"/>
          </a:solidFill>
          <a:scene3d>
            <a:camera prst="obliqueTopRigh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Сорок дней осенью 1928 года Маяковский был безраздельно счастлив. Несмотря на страстную любовь обоих, уговоры Маяковского стать его женой и ехать в Москву Яковлева встретила уклончиво. Маяковский вынужден уехать из Парижа на два месяца в Россию, чтобы проследить за постановкой "Клопа". Начи­нается шквал писем, телеграмм, переводов. Он посвящает ей стихи и публично читает их (Лиля Брик в бешенстве). Но уже весной 1929 года он очень ясно начинает осознавать, что и в этой любви он для Татьяны не единственный. Конечно, он догадывался и раньше, но всегда надеялся на силу своего захватывающего обаяния. И снова ошибается. У Татьяны есть еще как минимум три поклонника, и она не собирается ими жертвовать ради одного-единственного мужчины, пусть даже это будет Маяковский.</a:t>
            </a:r>
            <a:endParaRPr lang="ru-RU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4392" y="116632"/>
            <a:ext cx="4951408" cy="6720573"/>
          </a:xfrm>
          <a:prstGeom prst="rect">
            <a:avLst/>
          </a:prstGeom>
          <a:scene3d>
            <a:camera prst="isometricOffAxis2Lef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3555112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572000" y="332656"/>
            <a:ext cx="4671916" cy="5940088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20000"/>
                <a:lumOff val="80000"/>
              </a:schemeClr>
            </a:solidFill>
          </a:ln>
          <a:scene3d>
            <a:camera prst="obliqueBottomLef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Но и место Первой женщины тоже остается в душе поэта по-прежнему занятым. Однако в своих письмах к Лиле Брик он пытается усыпить ее бдительность: "И в Ниццу, и в Москву еду, конечно, в располагающем и приятном одиночестве". Хотя Брик осведомлена обо всех подробностях Эльзой </a:t>
            </a:r>
            <a:r>
              <a:rPr lang="ru-RU" sz="2000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Триоле</a:t>
            </a:r>
            <a:r>
              <a:rPr lang="ru-RU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. Лиля придумывает безошибочный шаг, она гениальна, как всегда. По инициативе Осипа Максимовича в мае 1929 года Маяковский знакомится с Вероникой Полонской. Начинается его двойной роман: в письмах - с Яковлевой, в жизни - с Полонской.</a:t>
            </a:r>
            <a:endParaRPr lang="ru-RU" sz="20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6712"/>
            <a:ext cx="4682058" cy="5521295"/>
          </a:xfrm>
          <a:prstGeom prst="rect">
            <a:avLst/>
          </a:prstGeom>
          <a:solidFill>
            <a:schemeClr val="accent2"/>
          </a:solidFill>
          <a:scene3d>
            <a:camera prst="isometricOffAxis1Right"/>
            <a:lightRig rig="threePt" dir="t"/>
          </a:scene3d>
          <a:sp3d>
            <a:bevelT prst="angle"/>
          </a:sp3d>
        </p:spPr>
      </p:pic>
    </p:spTree>
    <p:extLst>
      <p:ext uri="{BB962C8B-B14F-4D97-AF65-F5344CB8AC3E}">
        <p14:creationId xmlns:p14="http://schemas.microsoft.com/office/powerpoint/2010/main" val="3295649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" y="-1"/>
            <a:ext cx="9144000" cy="710040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FF0000"/>
                </a:solidFill>
                <a:ea typeface="Times New Roman"/>
                <a:cs typeface="Times New Roman"/>
              </a:rPr>
              <a:t>Основные </a:t>
            </a:r>
            <a:r>
              <a:rPr lang="ru-RU" sz="2000" dirty="0">
                <a:solidFill>
                  <a:srgbClr val="FF0000"/>
                </a:solidFill>
                <a:ea typeface="Times New Roman"/>
                <a:cs typeface="Times New Roman"/>
              </a:rPr>
              <a:t>произведения Маяковского, относящиеся к любовной </a:t>
            </a:r>
            <a:r>
              <a:rPr lang="ru-RU" sz="2000" dirty="0" smtClean="0">
                <a:solidFill>
                  <a:srgbClr val="FF0000"/>
                </a:solidFill>
                <a:ea typeface="Times New Roman"/>
                <a:cs typeface="Times New Roman"/>
              </a:rPr>
              <a:t>лирике</a:t>
            </a:r>
            <a:r>
              <a:rPr lang="ru-RU" sz="3600" dirty="0" smtClean="0">
                <a:solidFill>
                  <a:srgbClr val="FF0000"/>
                </a:solidFill>
                <a:ea typeface="Times New Roman"/>
                <a:cs typeface="Times New Roman"/>
              </a:rPr>
              <a:t>:</a:t>
            </a:r>
            <a:endParaRPr lang="ru-RU" sz="1200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endParaRPr lang="ru-RU" sz="2000" i="1" dirty="0" smtClean="0">
              <a:solidFill>
                <a:srgbClr val="000000"/>
              </a:solidFill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i="1" dirty="0" smtClean="0">
                <a:solidFill>
                  <a:srgbClr val="000000"/>
                </a:solidFill>
                <a:ea typeface="Times New Roman"/>
                <a:cs typeface="Times New Roman"/>
              </a:rPr>
              <a:t>Поэма </a:t>
            </a:r>
            <a:r>
              <a:rPr lang="ru-RU" sz="2000" i="1" dirty="0">
                <a:solidFill>
                  <a:srgbClr val="000000"/>
                </a:solidFill>
                <a:ea typeface="Times New Roman"/>
                <a:cs typeface="Times New Roman"/>
              </a:rPr>
              <a:t>“Облако в штанах”,</a:t>
            </a:r>
            <a:endParaRPr lang="ru-RU" sz="2000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endParaRPr lang="ru-RU" sz="2000" dirty="0" smtClean="0">
              <a:solidFill>
                <a:srgbClr val="000000"/>
              </a:solidFill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solidFill>
                  <a:srgbClr val="000000"/>
                </a:solidFill>
                <a:ea typeface="Times New Roman"/>
                <a:cs typeface="Times New Roman"/>
              </a:rPr>
              <a:t>“</a:t>
            </a:r>
            <a:r>
              <a:rPr lang="ru-RU" sz="2000" i="1" dirty="0">
                <a:solidFill>
                  <a:srgbClr val="000000"/>
                </a:solidFill>
                <a:ea typeface="Times New Roman"/>
                <a:cs typeface="Times New Roman"/>
              </a:rPr>
              <a:t>Флейта – позвоночник”,</a:t>
            </a:r>
            <a:endParaRPr lang="ru-RU" sz="2000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endParaRPr lang="ru-RU" sz="2000" dirty="0" smtClean="0">
              <a:solidFill>
                <a:srgbClr val="000000"/>
              </a:solidFill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solidFill>
                  <a:srgbClr val="000000"/>
                </a:solidFill>
                <a:ea typeface="Times New Roman"/>
                <a:cs typeface="Times New Roman"/>
              </a:rPr>
              <a:t>“</a:t>
            </a:r>
            <a:r>
              <a:rPr lang="ru-RU" sz="2000" i="1" dirty="0">
                <a:solidFill>
                  <a:srgbClr val="000000"/>
                </a:solidFill>
                <a:ea typeface="Times New Roman"/>
                <a:cs typeface="Times New Roman"/>
              </a:rPr>
              <a:t>Люблю”,</a:t>
            </a:r>
            <a:endParaRPr lang="ru-RU" sz="2000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endParaRPr lang="ru-RU" sz="2000" dirty="0" smtClean="0">
              <a:solidFill>
                <a:srgbClr val="000000"/>
              </a:solidFill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solidFill>
                  <a:srgbClr val="000000"/>
                </a:solidFill>
                <a:ea typeface="Times New Roman"/>
                <a:cs typeface="Times New Roman"/>
              </a:rPr>
              <a:t>“</a:t>
            </a:r>
            <a:r>
              <a:rPr lang="ru-RU" sz="2000" i="1" dirty="0">
                <a:solidFill>
                  <a:srgbClr val="000000"/>
                </a:solidFill>
                <a:ea typeface="Times New Roman"/>
                <a:cs typeface="Times New Roman"/>
              </a:rPr>
              <a:t>Про это”,</a:t>
            </a:r>
            <a:endParaRPr lang="ru-RU" sz="2000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2000" i="1" dirty="0">
                <a:solidFill>
                  <a:srgbClr val="000000"/>
                </a:solidFill>
                <a:ea typeface="Times New Roman"/>
                <a:cs typeface="Times New Roman"/>
              </a:rPr>
              <a:t> </a:t>
            </a:r>
            <a:r>
              <a:rPr lang="ru-RU" sz="2000" i="1" dirty="0" smtClean="0">
                <a:solidFill>
                  <a:srgbClr val="000000"/>
                </a:solidFill>
                <a:ea typeface="Times New Roman"/>
                <a:cs typeface="Times New Roman"/>
              </a:rPr>
              <a:t>    </a:t>
            </a: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2000" i="1" dirty="0">
                <a:solidFill>
                  <a:srgbClr val="000000"/>
                </a:solidFill>
                <a:ea typeface="Times New Roman"/>
                <a:cs typeface="Times New Roman"/>
              </a:rPr>
              <a:t> </a:t>
            </a:r>
            <a:r>
              <a:rPr lang="ru-RU" sz="2000" i="1" dirty="0" smtClean="0">
                <a:solidFill>
                  <a:srgbClr val="000000"/>
                </a:solidFill>
                <a:ea typeface="Times New Roman"/>
                <a:cs typeface="Times New Roman"/>
              </a:rPr>
              <a:t>     Стихотворения</a:t>
            </a:r>
            <a:r>
              <a:rPr lang="ru-RU" sz="2000" i="1" dirty="0">
                <a:solidFill>
                  <a:srgbClr val="000000"/>
                </a:solidFill>
                <a:ea typeface="Times New Roman"/>
                <a:cs typeface="Times New Roman"/>
              </a:rPr>
              <a:t>:</a:t>
            </a:r>
            <a:endParaRPr lang="ru-RU" sz="2000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endParaRPr lang="ru-RU" sz="2000" dirty="0" smtClean="0">
              <a:solidFill>
                <a:srgbClr val="000000"/>
              </a:solidFill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solidFill>
                  <a:srgbClr val="000000"/>
                </a:solidFill>
                <a:ea typeface="Times New Roman"/>
                <a:cs typeface="Times New Roman"/>
              </a:rPr>
              <a:t>“</a:t>
            </a:r>
            <a:r>
              <a:rPr lang="ru-RU" sz="2000" i="1" dirty="0">
                <a:solidFill>
                  <a:srgbClr val="000000"/>
                </a:solidFill>
                <a:ea typeface="Times New Roman"/>
                <a:cs typeface="Times New Roman"/>
              </a:rPr>
              <a:t>Любовь”,</a:t>
            </a:r>
            <a:endParaRPr lang="ru-RU" sz="2000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endParaRPr lang="ru-RU" sz="2000" dirty="0" smtClean="0">
              <a:solidFill>
                <a:srgbClr val="000000"/>
              </a:solidFill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solidFill>
                  <a:srgbClr val="000000"/>
                </a:solidFill>
                <a:ea typeface="Times New Roman"/>
                <a:cs typeface="Times New Roman"/>
              </a:rPr>
              <a:t>“</a:t>
            </a:r>
            <a:r>
              <a:rPr lang="ru-RU" sz="2000" i="1" dirty="0" err="1">
                <a:solidFill>
                  <a:srgbClr val="000000"/>
                </a:solidFill>
                <a:ea typeface="Times New Roman"/>
                <a:cs typeface="Times New Roman"/>
              </a:rPr>
              <a:t>Лиличка</a:t>
            </a:r>
            <a:r>
              <a:rPr lang="ru-RU" sz="2000" i="1" dirty="0">
                <a:solidFill>
                  <a:srgbClr val="000000"/>
                </a:solidFill>
                <a:ea typeface="Times New Roman"/>
                <a:cs typeface="Times New Roman"/>
              </a:rPr>
              <a:t>”,</a:t>
            </a:r>
            <a:endParaRPr lang="ru-RU" sz="2000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endParaRPr lang="ru-RU" sz="2000" dirty="0" smtClean="0">
              <a:solidFill>
                <a:srgbClr val="000000"/>
              </a:solidFill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i="1" dirty="0" smtClean="0">
                <a:solidFill>
                  <a:srgbClr val="000000"/>
                </a:solidFill>
                <a:ea typeface="Times New Roman"/>
                <a:cs typeface="Times New Roman"/>
              </a:rPr>
              <a:t>Письмо </a:t>
            </a:r>
            <a:r>
              <a:rPr lang="ru-RU" sz="2000" i="1" dirty="0">
                <a:solidFill>
                  <a:srgbClr val="000000"/>
                </a:solidFill>
                <a:ea typeface="Times New Roman"/>
                <a:cs typeface="Times New Roman"/>
              </a:rPr>
              <a:t>товарищу </a:t>
            </a:r>
            <a:r>
              <a:rPr lang="ru-RU" sz="2000" i="1" dirty="0" err="1">
                <a:solidFill>
                  <a:srgbClr val="000000"/>
                </a:solidFill>
                <a:ea typeface="Times New Roman"/>
                <a:cs typeface="Times New Roman"/>
              </a:rPr>
              <a:t>Кострову</a:t>
            </a:r>
            <a:r>
              <a:rPr lang="ru-RU" sz="2000" i="1" dirty="0">
                <a:solidFill>
                  <a:srgbClr val="000000"/>
                </a:solidFill>
                <a:ea typeface="Times New Roman"/>
                <a:cs typeface="Times New Roman"/>
              </a:rPr>
              <a:t> из Парижа о сущности любви”,</a:t>
            </a:r>
            <a:endParaRPr lang="ru-RU" sz="2000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endParaRPr lang="ru-RU" sz="2000" dirty="0" smtClean="0">
              <a:solidFill>
                <a:srgbClr val="000000"/>
              </a:solidFill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solidFill>
                  <a:srgbClr val="000000"/>
                </a:solidFill>
                <a:ea typeface="Times New Roman"/>
                <a:cs typeface="Times New Roman"/>
              </a:rPr>
              <a:t>“</a:t>
            </a:r>
            <a:r>
              <a:rPr lang="ru-RU" sz="2000" i="1" dirty="0">
                <a:solidFill>
                  <a:srgbClr val="000000"/>
                </a:solidFill>
                <a:ea typeface="Times New Roman"/>
                <a:cs typeface="Times New Roman"/>
              </a:rPr>
              <a:t>Письмо Татьяне Яковлевой” и др.</a:t>
            </a:r>
            <a:endParaRPr lang="ru-RU" sz="2000" dirty="0">
              <a:solidFill>
                <a:srgbClr val="00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9724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375121"/>
            <a:ext cx="3600400" cy="4093428"/>
          </a:xfrm>
          <a:prstGeom prst="rect">
            <a:avLst/>
          </a:prstGeom>
          <a:solidFill>
            <a:srgbClr val="92D050"/>
          </a:solidFill>
          <a:ln>
            <a:solidFill>
              <a:schemeClr val="accent2"/>
            </a:solidFill>
          </a:ln>
          <a:scene3d>
            <a:camera prst="isometricOffAxis1Right"/>
            <a:lightRig rig="threePt" dir="t"/>
          </a:scene3d>
          <a:sp3d>
            <a:bevelT prst="angle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18871" indent="-4571">
              <a:buClr>
                <a:srgbClr val="F0AD00"/>
              </a:buClr>
              <a:buSzPct val="25000"/>
            </a:pPr>
            <a:r>
              <a:rPr lang="ru-RU" sz="2000" b="1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В поцелуе рук ли,</a:t>
            </a:r>
            <a:br>
              <a:rPr lang="ru-RU" sz="2000" b="1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</a:br>
            <a:r>
              <a:rPr lang="ru-RU" sz="2000" b="1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                 губ ли,</a:t>
            </a:r>
            <a:br>
              <a:rPr lang="ru-RU" sz="2000" b="1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</a:br>
            <a:r>
              <a:rPr lang="ru-RU" sz="2000" b="1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в дрожи тела</a:t>
            </a:r>
            <a:br>
              <a:rPr lang="ru-RU" sz="2000" b="1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</a:br>
            <a:r>
              <a:rPr lang="ru-RU" sz="2000" b="1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            близких мне</a:t>
            </a:r>
            <a:br>
              <a:rPr lang="ru-RU" sz="2000" b="1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</a:br>
            <a:r>
              <a:rPr lang="ru-RU" sz="2000" b="1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красный</a:t>
            </a:r>
            <a:br>
              <a:rPr lang="ru-RU" sz="2000" b="1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</a:br>
            <a:r>
              <a:rPr lang="ru-RU" sz="2000" b="1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       цвет</a:t>
            </a:r>
            <a:br>
              <a:rPr lang="ru-RU" sz="2000" b="1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</a:br>
            <a:r>
              <a:rPr lang="ru-RU" sz="2000" b="1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           моих республик</a:t>
            </a:r>
            <a:br>
              <a:rPr lang="ru-RU" sz="2000" b="1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</a:br>
            <a:r>
              <a:rPr lang="ru-RU" sz="2000" b="1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тоже</a:t>
            </a:r>
            <a:br>
              <a:rPr lang="ru-RU" sz="2000" b="1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</a:br>
            <a:r>
              <a:rPr lang="ru-RU" sz="2000" b="1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    должен</a:t>
            </a:r>
            <a:br>
              <a:rPr lang="ru-RU" sz="2000" b="1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</a:br>
            <a:r>
              <a:rPr lang="ru-RU" sz="2000" b="1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          пламенеть.</a:t>
            </a:r>
            <a:br>
              <a:rPr lang="ru-RU" sz="2000" b="1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</a:br>
            <a:r>
              <a:rPr lang="ru-RU" sz="2000" b="1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Я не люблю</a:t>
            </a:r>
            <a:br>
              <a:rPr lang="ru-RU" sz="2000" b="1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</a:br>
            <a:r>
              <a:rPr lang="ru-RU" sz="2000" b="1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          парижскую любовь:…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9" y="1724891"/>
            <a:ext cx="3744415" cy="5114097"/>
          </a:xfrm>
          <a:prstGeom prst="rect">
            <a:avLst/>
          </a:prstGeom>
          <a:solidFill>
            <a:schemeClr val="accent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75454"/>
            <a:ext cx="9144000" cy="2034786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20000"/>
                <a:lumOff val="80000"/>
              </a:schemeClr>
            </a:solidFill>
          </a:ln>
          <a:effectLst/>
          <a:scene3d>
            <a:camera prst="perspectiveFront"/>
            <a:lightRig rig="threePt" dir="t"/>
          </a:scene3d>
          <a:sp3d>
            <a:bevelT prst="angle"/>
          </a:sp3d>
        </p:spPr>
      </p:pic>
    </p:spTree>
    <p:extLst>
      <p:ext uri="{BB962C8B-B14F-4D97-AF65-F5344CB8AC3E}">
        <p14:creationId xmlns:p14="http://schemas.microsoft.com/office/powerpoint/2010/main" val="170516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304" y="-1763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115616" y="-17630"/>
            <a:ext cx="6637779" cy="923330"/>
          </a:xfrm>
          <a:prstGeom prst="rect">
            <a:avLst/>
          </a:prstGeom>
          <a:solidFill>
            <a:schemeClr val="accent2"/>
          </a:solidFill>
          <a:scene3d>
            <a:camera prst="perspectiveBelow"/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Вероника Полонская </a:t>
            </a:r>
            <a:endParaRPr lang="ru-RU" sz="5400" b="1" cap="none" spc="0" dirty="0">
              <a:ln w="1905"/>
              <a:solidFill>
                <a:schemeClr val="accent6">
                  <a:lumMod val="20000"/>
                  <a:lumOff val="8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7764" y="1124744"/>
            <a:ext cx="5044873" cy="5355312"/>
          </a:xfrm>
          <a:prstGeom prst="rect">
            <a:avLst/>
          </a:prstGeom>
          <a:solidFill>
            <a:srgbClr val="002060"/>
          </a:solidFill>
          <a:effectLst>
            <a:softEdge rad="12700"/>
          </a:effectLst>
          <a:scene3d>
            <a:camera prst="obliqueTopLeft"/>
            <a:lightRig rig="threePt" dir="t"/>
          </a:scene3d>
          <a:sp3d>
            <a:bevelT w="152400" h="50800" prst="softRound"/>
          </a:sp3d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Вероника Полонская, дочь известного актера немого кино, молоденькая актриса</a:t>
            </a:r>
          </a:p>
          <a:p>
            <a:endParaRPr lang="ru-RU" b="1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МХАТа, обаятельная, красивая, простая и искренняя, без труда влюбила в себя Маяковского. После первого неизбежного не­доумения неожиданно привыкла к нему и привязалась сама. "По тебе регулярно тоскую, а в последние дни даже не регулярно, а чаще", - пишет Маяковской Яковлевой в Париж. В это же время регулярно, и даже чаще, у него бывает Полонская. В июле поэт едет на юг, шлет письма Яковлевой, там же в Хосте встречается с Полонской и, когда они расстаются на время, ее засыпает телеграммами. Так что спорные строчки "я не спешу и молниями телеграмм..." могут относиться и к одной, и к другой</a:t>
            </a:r>
            <a:r>
              <a:rPr lang="ru-RU" sz="16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.</a:t>
            </a:r>
            <a:endParaRPr lang="ru-RU" sz="16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552" y="905700"/>
            <a:ext cx="4541144" cy="5380502"/>
          </a:xfrm>
          <a:prstGeom prst="rect">
            <a:avLst/>
          </a:prstGeom>
          <a:scene3d>
            <a:camera prst="perspectiveContrastingLeftFacing"/>
            <a:lightRig rig="threePt" dir="t"/>
          </a:scene3d>
          <a:sp3d>
            <a:bevelT prst="angle"/>
          </a:sp3d>
        </p:spPr>
      </p:pic>
    </p:spTree>
    <p:extLst>
      <p:ext uri="{BB962C8B-B14F-4D97-AF65-F5344CB8AC3E}">
        <p14:creationId xmlns:p14="http://schemas.microsoft.com/office/powerpoint/2010/main" val="1420169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339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21396"/>
            <a:ext cx="4662264" cy="600164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scene3d>
            <a:camera prst="isometricOffAxis1Righ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4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Осенью Маяковский хлопочет о поездке в Париж, очевидно,  чтобы встретиться с Яковлевой. Полонскую же в это время нежно любит, называет "</a:t>
            </a:r>
            <a:r>
              <a:rPr lang="ru-RU" sz="2400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невесточкой</a:t>
            </a:r>
            <a:r>
              <a:rPr lang="ru-RU" sz="24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" и строит с ней планы на будущее.</a:t>
            </a:r>
          </a:p>
          <a:p>
            <a:endParaRPr lang="ru-RU" sz="2400" b="1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До Яковлевой  доходят слухи о его женитьбе, а в январе она сама выходит замуж. Маяковский так переживает, что тут же требует от Полонской узаконить их отношения.</a:t>
            </a:r>
            <a:endParaRPr lang="ru-RU" sz="24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3607" y="21396"/>
            <a:ext cx="4730856" cy="6383806"/>
          </a:xfrm>
          <a:prstGeom prst="rect">
            <a:avLst/>
          </a:prstGeom>
          <a:scene3d>
            <a:camera prst="perspectiveContrastingLeftFacing"/>
            <a:lightRig rig="threePt" dir="t"/>
          </a:scene3d>
          <a:sp3d>
            <a:bevelT prst="angle"/>
          </a:sp3d>
        </p:spPr>
      </p:pic>
    </p:spTree>
    <p:extLst>
      <p:ext uri="{BB962C8B-B14F-4D97-AF65-F5344CB8AC3E}">
        <p14:creationId xmlns:p14="http://schemas.microsoft.com/office/powerpoint/2010/main" val="382632738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04048" y="1556792"/>
            <a:ext cx="3959956" cy="4524315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rgbClr val="F79646">
                    <a:lumMod val="20000"/>
                    <a:lumOff val="80000"/>
                  </a:srgbClr>
                </a:solidFill>
              </a:rPr>
              <a:t>И вот только сейчас выясняется самое главное. Вся беда в том что и Вероника Витольдовна Полонская не принадлежала одному Маяковскому. Более того, она была замужем и никак не могла признаться мужу в измене. И снова эта страшная закономерность, вечное проклятие необладания, преследующее всю жизнь Маяковского. Вероника Полонская не может (или не хочет) развестись с мужем, не оставляет театр, как того требует Маяковский</a:t>
            </a:r>
            <a:r>
              <a:rPr lang="ru-RU" b="1" dirty="0" smtClean="0">
                <a:solidFill>
                  <a:srgbClr val="F79646">
                    <a:lumMod val="20000"/>
                    <a:lumOff val="80000"/>
                  </a:srgbClr>
                </a:solidFill>
              </a:rPr>
              <a:t>.</a:t>
            </a:r>
            <a:endParaRPr lang="ru-RU" b="1" dirty="0">
              <a:solidFill>
                <a:srgbClr val="F79646">
                  <a:lumMod val="20000"/>
                  <a:lumOff val="80000"/>
                </a:srgb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1" y="0"/>
            <a:ext cx="5321141" cy="6957392"/>
          </a:xfrm>
          <a:prstGeom prst="rect">
            <a:avLst/>
          </a:prstGeom>
          <a:scene3d>
            <a:camera prst="perspectiveRight"/>
            <a:lightRig rig="threePt" dir="t"/>
          </a:scene3d>
          <a:sp3d>
            <a:bevelT prst="angle"/>
          </a:sp3d>
        </p:spPr>
      </p:pic>
    </p:spTree>
    <p:extLst>
      <p:ext uri="{BB962C8B-B14F-4D97-AF65-F5344CB8AC3E}">
        <p14:creationId xmlns:p14="http://schemas.microsoft.com/office/powerpoint/2010/main" val="1091506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                                                                                                                                                          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4932040" cy="6001643"/>
          </a:xfrm>
          <a:prstGeom prst="rect">
            <a:avLst/>
          </a:prstGeom>
          <a:solidFill>
            <a:schemeClr val="accent1"/>
          </a:solidFill>
          <a:scene3d>
            <a:camera prst="perspective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Обычно шумный и веселый, он превращается в злого и мрачного зануду. Ему кажется, что он выглядит смешным и нелепым. Оказывается, для него это страшно - быть смешным! Бред, неистовство, в общем-то свойственные ему от природы, становятся сутью его существования. Полонская в ужасе, она просит его обратиться к врачу, но Маяковский в ответ дико смеется, снова и снова устраивает страшные садомазохистские скандалы.</a:t>
            </a:r>
            <a:endParaRPr lang="ru-RU" sz="24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6348"/>
            <a:ext cx="4844903" cy="6845304"/>
          </a:xfrm>
          <a:prstGeom prst="rect">
            <a:avLst/>
          </a:prstGeom>
          <a:scene3d>
            <a:camera prst="perspectiveContrastingLeftFacing"/>
            <a:lightRig rig="threePt" dir="t"/>
          </a:scene3d>
          <a:sp3d>
            <a:bevelT prst="angle"/>
          </a:sp3d>
        </p:spPr>
      </p:pic>
    </p:spTree>
    <p:extLst>
      <p:ext uri="{BB962C8B-B14F-4D97-AF65-F5344CB8AC3E}">
        <p14:creationId xmlns:p14="http://schemas.microsoft.com/office/powerpoint/2010/main" val="2914423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856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9512" y="305068"/>
            <a:ext cx="3541743" cy="6555641"/>
          </a:xfrm>
          <a:prstGeom prst="rect">
            <a:avLst/>
          </a:prstGeom>
          <a:solidFill>
            <a:schemeClr val="accent2"/>
          </a:solidFill>
          <a:scene3d>
            <a:camera prst="obliqueTopLef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Маяковский теперь совершенно больной человек, и не временно больной, а больной всегда, постоянно, находящийся на грани безумия. Его состояние стремительно ухудшается: резкая смена настроений, навязчивая мысль о самоубийстве, вечные занудливые придирки ко всем окружающим. Последним толчком в принятии окончательного решения мог послужить отказ Полонской бросить театр и мужа. Многие современники ее, кстати, и обвиняли в этом.</a:t>
            </a:r>
            <a:endParaRPr lang="ru-RU" sz="20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199" y="10944"/>
            <a:ext cx="5610225" cy="6858000"/>
          </a:xfrm>
          <a:prstGeom prst="rect">
            <a:avLst/>
          </a:prstGeom>
          <a:scene3d>
            <a:camera prst="isometricOffAxis2Left"/>
            <a:lightRig rig="threePt" dir="t"/>
          </a:scene3d>
          <a:sp3d>
            <a:bevelT prst="angle"/>
          </a:sp3d>
        </p:spPr>
      </p:pic>
    </p:spTree>
    <p:extLst>
      <p:ext uri="{BB962C8B-B14F-4D97-AF65-F5344CB8AC3E}">
        <p14:creationId xmlns:p14="http://schemas.microsoft.com/office/powerpoint/2010/main" val="3276259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1455" y="917432"/>
            <a:ext cx="4536504" cy="5632311"/>
          </a:xfrm>
          <a:prstGeom prst="rect">
            <a:avLst/>
          </a:prstGeom>
          <a:solidFill>
            <a:srgbClr val="002060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Были и другие увлечения, дружбы в жизни поэта. И хотя они не оставили заметного следа в его душе, кто знает, как повлияли эти отношения на творчество, опыт, характер Маяковского. Софья </a:t>
            </a:r>
            <a:r>
              <a:rPr lang="ru-RU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Шамардина</a:t>
            </a:r>
            <a:r>
              <a:rPr lang="ru-RU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, Маруся </a:t>
            </a:r>
            <a:r>
              <a:rPr lang="ru-RU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Бурлюк</a:t>
            </a:r>
            <a:r>
              <a:rPr lang="ru-RU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, Наталья Рябова, Галина Катанян. Все они оставили воспоминания и записи о Владимире Маяковском. </a:t>
            </a:r>
          </a:p>
          <a:p>
            <a:endParaRPr lang="ru-RU" b="1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Был ли Маяковский счастлив в любви? Если считать, что счастье - миг, то, несомненно, Маяковский прожил счастливую жизнь. Но если вспомнить его деспотичные требования, предъявляемые к возлюбленным, а также фатальную закономерность необладания ими, то вряд ли ему позавидуешь.</a:t>
            </a:r>
            <a:endParaRPr lang="ru-RU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66155" y="28069"/>
            <a:ext cx="4211960" cy="6801862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Любовь же для Маяковского - "...это жизнь и сердце всего. Если оно прекратит работу, то я мертв".</a:t>
            </a:r>
          </a:p>
          <a:p>
            <a:endParaRPr lang="ru-RU" sz="1600" b="1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Если</a:t>
            </a:r>
          </a:p>
          <a:p>
            <a:endParaRPr lang="ru-RU" sz="1600" b="1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       я</a:t>
            </a:r>
          </a:p>
          <a:p>
            <a:endParaRPr lang="ru-RU" sz="1600" b="1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        чего написал, </a:t>
            </a:r>
          </a:p>
          <a:p>
            <a:endParaRPr lang="ru-RU" sz="1600" b="1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если </a:t>
            </a:r>
          </a:p>
          <a:p>
            <a:endParaRPr lang="ru-RU" sz="1600" b="1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      чего</a:t>
            </a:r>
          </a:p>
          <a:p>
            <a:endParaRPr lang="ru-RU" sz="1600" b="1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             сказал –</a:t>
            </a:r>
          </a:p>
          <a:p>
            <a:endParaRPr lang="ru-RU" sz="1600" b="1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тому виной</a:t>
            </a:r>
          </a:p>
          <a:p>
            <a:endParaRPr lang="ru-RU" sz="1600" b="1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               глаза-небеса,</a:t>
            </a:r>
          </a:p>
          <a:p>
            <a:endParaRPr lang="ru-RU" sz="1600" b="1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                     любимой</a:t>
            </a:r>
          </a:p>
          <a:p>
            <a:endParaRPr lang="ru-RU" sz="1600" b="1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                              моей</a:t>
            </a:r>
          </a:p>
          <a:p>
            <a:endParaRPr lang="ru-RU" sz="1600" b="1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                                              глаза.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272965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302" y="-315416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 rot="21123683">
            <a:off x="179512" y="188640"/>
            <a:ext cx="6192688" cy="3693319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79646">
                    <a:lumMod val="20000"/>
                    <a:lumOff val="80000"/>
                  </a:srgbClr>
                </a:solidFill>
              </a:rPr>
              <a:t>. Любил Маяковский  всегда неровно, тяжело, трагично. Все знают, что самой большой любовью его была Лиля Брик. Но женщин в жизни поэта было значительно больше. Роковых же женщин,  заметно оставивших след в его сердце, жизни и смерти, было три. И всегда он хотел одного – безраздельно обладать своей возлюбленной. Однако ни одна из его главных любовей – ни Лиля Брик, ни Татьяна Яковлевна, ни Вероника Полонская – никогда не принадлежали ему полностью. Именно в этом постоянном необладании и заключался весь трагизм любви поэта.</a:t>
            </a:r>
            <a:endParaRPr lang="ru-RU" b="1" dirty="0">
              <a:solidFill>
                <a:srgbClr val="F79646">
                  <a:lumMod val="20000"/>
                  <a:lumOff val="80000"/>
                </a:srgb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2204864"/>
            <a:ext cx="2669169" cy="4530104"/>
          </a:xfrm>
          <a:prstGeom prst="rect">
            <a:avLst/>
          </a:prstGeom>
          <a:scene3d>
            <a:camera prst="obliqueBottomRight"/>
            <a:lightRig rig="threePt" dir="t"/>
          </a:scene3d>
          <a:sp3d>
            <a:bevelT prst="convex"/>
          </a:sp3d>
        </p:spPr>
      </p:pic>
    </p:spTree>
    <p:extLst>
      <p:ext uri="{BB962C8B-B14F-4D97-AF65-F5344CB8AC3E}">
        <p14:creationId xmlns:p14="http://schemas.microsoft.com/office/powerpoint/2010/main" val="35469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135" descr="http://im3-tub-ru.yandex.net/i?id=ee81fbc3b504be8ecefcc28dd1e18024-110-144&amp;n=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092551" y="2213248"/>
            <a:ext cx="2887190" cy="4374530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  <a:sp3d>
            <a:bevelT prst="angle"/>
          </a:sp3d>
        </p:spPr>
      </p:pic>
      <p:sp>
        <p:nvSpPr>
          <p:cNvPr id="3" name="Прямоугольник 2"/>
          <p:cNvSpPr/>
          <p:nvPr/>
        </p:nvSpPr>
        <p:spPr>
          <a:xfrm>
            <a:off x="179512" y="1166843"/>
            <a:ext cx="5328592" cy="501675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  <a:scene3d>
            <a:camera prst="perspectiveRight"/>
            <a:lightRig rig="threePt" dir="t"/>
          </a:scene3d>
          <a:sp3d>
            <a:bevelT w="139700" prst="cross"/>
          </a:sp3d>
        </p:spPr>
        <p:txBody>
          <a:bodyPr wrap="square">
            <a:spAutoFit/>
          </a:bodyPr>
          <a:lstStyle/>
          <a:p>
            <a:pPr lvl="0"/>
            <a:r>
              <a:rPr lang="ru-RU" sz="2000" dirty="0">
                <a:sym typeface="Arial"/>
              </a:rPr>
              <a:t>Мария Денисова – первая, с кем связана любовная лирика Маяковского. </a:t>
            </a:r>
          </a:p>
          <a:p>
            <a:pPr lvl="0"/>
            <a:endParaRPr lang="ru-RU" sz="2000" dirty="0">
              <a:sym typeface="Arial"/>
            </a:endParaRPr>
          </a:p>
          <a:p>
            <a:pPr lvl="0"/>
            <a:r>
              <a:rPr lang="ru-RU" sz="2000" dirty="0">
                <a:sym typeface="Arial"/>
              </a:rPr>
              <a:t>Он влюбился в нее в Одессе</a:t>
            </a:r>
          </a:p>
          <a:p>
            <a:pPr lvl="0"/>
            <a:r>
              <a:rPr lang="ru-RU" sz="2000" dirty="0">
                <a:sym typeface="Arial"/>
              </a:rPr>
              <a:t>в 1914 году и посвятил девушке поэму «Облако в штанах». </a:t>
            </a:r>
          </a:p>
          <a:p>
            <a:pPr lvl="0"/>
            <a:endParaRPr lang="ru-RU" sz="2000" dirty="0">
              <a:sym typeface="Arial"/>
            </a:endParaRPr>
          </a:p>
          <a:p>
            <a:pPr lvl="0"/>
            <a:r>
              <a:rPr lang="ru-RU" sz="2000" dirty="0">
                <a:sym typeface="Arial"/>
              </a:rPr>
              <a:t>Это была безответная любовь и первое сильное чувство поэта, поэтому поэма получилась такой щемяще-честной. </a:t>
            </a:r>
          </a:p>
          <a:p>
            <a:pPr lvl="0"/>
            <a:endParaRPr lang="ru-RU" sz="2000" dirty="0">
              <a:sym typeface="Arial"/>
            </a:endParaRPr>
          </a:p>
          <a:p>
            <a:pPr lvl="0"/>
            <a:r>
              <a:rPr lang="ru-RU" sz="2000" dirty="0">
                <a:sym typeface="Arial"/>
              </a:rPr>
              <a:t>Это настоящий крик влюбленного, который несколько мучительных часов ждет любимую девушку, а она приходит только для того, чтобы сообщить, что выходит замуж за более обеспеченного человека</a:t>
            </a:r>
          </a:p>
        </p:txBody>
      </p:sp>
    </p:spTree>
    <p:extLst>
      <p:ext uri="{BB962C8B-B14F-4D97-AF65-F5344CB8AC3E}">
        <p14:creationId xmlns:p14="http://schemas.microsoft.com/office/powerpoint/2010/main" val="394527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player.myshared.ru/6/715433/slides/slide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508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618433"/>
            <a:ext cx="3078208" cy="4988464"/>
          </a:xfrm>
          <a:prstGeom prst="rect">
            <a:avLst/>
          </a:prstGeom>
          <a:noFill/>
          <a:ln>
            <a:noFill/>
          </a:ln>
          <a:effectLst/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88640"/>
            <a:ext cx="5148064" cy="6370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  <a:scene3d>
            <a:camera prst="isometricOffAxis1Right"/>
            <a:lightRig rig="threePt" dir="t"/>
          </a:scene3d>
          <a:sp3d>
            <a:bevelT w="165100" prst="coolSlant"/>
          </a:sp3d>
        </p:spPr>
        <p:txBody>
          <a:bodyPr wrap="square">
            <a:spAutoFit/>
          </a:bodyPr>
          <a:lstStyle/>
          <a:p>
            <a:pPr marL="118871" lvl="0" indent="-4571">
              <a:buClr>
                <a:srgbClr val="F0AD00"/>
              </a:buClr>
              <a:buSzPct val="25000"/>
            </a:pPr>
            <a:r>
              <a:rPr lang="ru-RU" sz="24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 Одессе Маяковский даже написал портрет своей возлюбленной Марии, однако на нем юная красавица больше похожа не на интеллигентную девушку, а скорее на девицу из рабоче-крестьянского класса. </a:t>
            </a:r>
          </a:p>
          <a:p>
            <a:pPr marL="118871" lvl="0" indent="-4571">
              <a:buClr>
                <a:srgbClr val="F0AD00"/>
              </a:buClr>
              <a:buSzPct val="25000"/>
            </a:pPr>
            <a:r>
              <a:rPr lang="ru-RU" sz="24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 хотя жизненные пути поэта с Марие</a:t>
            </a:r>
            <a:r>
              <a:rPr lang="ru-RU" sz="24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й разошлись (она, в </a:t>
            </a:r>
            <a:r>
              <a:rPr lang="ru-RU" sz="24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будущем знаменитый скульптор, через несколько недель уехала в Швейцарию, потом началась Первая мировая война), до самой смерти поэта она писала ему письма, а он после ее возвращения даже помогал ей деньгами.</a:t>
            </a:r>
          </a:p>
        </p:txBody>
      </p:sp>
    </p:spTree>
    <p:extLst>
      <p:ext uri="{BB962C8B-B14F-4D97-AF65-F5344CB8AC3E}">
        <p14:creationId xmlns:p14="http://schemas.microsoft.com/office/powerpoint/2010/main" val="295875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1" y="-243408"/>
            <a:ext cx="9144000" cy="710140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496" y="116632"/>
            <a:ext cx="4572000" cy="7017306"/>
          </a:xfrm>
          <a:prstGeom prst="rect">
            <a:avLst/>
          </a:prstGeom>
          <a:solidFill>
            <a:schemeClr val="accent2"/>
          </a:solidFill>
          <a:scene3d>
            <a:camera prst="obliqueTopRigh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Маяковскому с женщинами и везло, и не везло одновременно. Он увлекался, влюблялся, однако полной взаимности чаще всего не встречал. Биографы поэта в один голос называют его самой большой любовью Лилю Брик. Именно ей поэт писал: «Я люблю, люблю, несмотря ни на что, и благодаря всему, любил, люблю и буду любить, будешь ли ты груба со мной или ласкова, моя или чужая. Все равно люблю. Аминь». Именно ее он называл «Солнышко Самое Светлое». А Лиля Юрьевна благополучно жила со своим мужем Осипом Бриком, называла Маяковского в письмах «Щенком» и «</a:t>
            </a:r>
            <a:r>
              <a:rPr lang="ru-RU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Щеником</a:t>
            </a:r>
            <a:r>
              <a:rPr lang="ru-RU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» и просила «привезти ей из-за границы автомобильчик». Брик ценила гений своего обожателя, но любила всю жизнь только мужа Осипа. После его смерти в 1945 году она скажет: «Когда застрелился Маяковский — умер великий поэт. А когда умер Осип — умерла я»</a:t>
            </a:r>
            <a:endParaRPr lang="ru-RU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-182587"/>
            <a:ext cx="4355976" cy="6979765"/>
          </a:xfrm>
          <a:prstGeom prst="rect">
            <a:avLst/>
          </a:prstGeom>
          <a:noFill/>
          <a:ln>
            <a:noFill/>
          </a:ln>
          <a:effectLst/>
          <a:scene3d>
            <a:camera prst="isometricOffAxis1Righ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163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5220072" cy="5940088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Примечательно и другое высказывание Лили Юрьевны. Узнав о самоубийстве Маяковского, Брик произнесла: «Хорошо, что он застрелился из большого пистолета. А то некрасиво бы получилось: такой поэт — и стреляется из маленького браунинга». Его любовь к ней романтична, возвышенна, всепоглощающа. Маяковский пишет поэму "Флейта-позвоночник", в которой героиня - предмет сделки. Она опутана мещанским благополучием, ее могут продать, украсть, перекупить. Нет ничего странного в этой аллегории, образе, ведь его Лиля Брик опекалась в молодости гувернанткой, училась в частной гимназии, живет в буржуазной среде и сейчас. </a:t>
            </a:r>
            <a:endParaRPr lang="ru-RU" sz="20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9917" y="2700132"/>
            <a:ext cx="4248472" cy="4111299"/>
          </a:xfrm>
          <a:prstGeom prst="rect">
            <a:avLst/>
          </a:prstGeom>
          <a:scene3d>
            <a:camera prst="isometricOffAxis1Righ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163151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40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433" y="27384"/>
            <a:ext cx="4572000" cy="4031873"/>
          </a:xfrm>
          <a:prstGeom prst="rect">
            <a:avLst/>
          </a:prstGeom>
          <a:solidFill>
            <a:srgbClr val="7030A0"/>
          </a:solidFill>
          <a:scene3d>
            <a:camera prst="perspective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r>
              <a:rPr lang="ru-RU" sz="14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:</a:t>
            </a:r>
          </a:p>
          <a:p>
            <a:endParaRPr lang="ru-RU" sz="1400" b="1" i="1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ru-RU" sz="1600" b="1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            - Смотри,</a:t>
            </a:r>
          </a:p>
          <a:p>
            <a:endParaRPr lang="ru-RU" sz="1600" b="1" i="1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ru-RU" sz="1600" b="1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                          даже здесь, дорогая,</a:t>
            </a:r>
          </a:p>
          <a:p>
            <a:endParaRPr lang="ru-RU" sz="1600" b="1" i="1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ru-RU" sz="1600" b="1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                                             стихами громя обыденщины жуть,</a:t>
            </a:r>
          </a:p>
          <a:p>
            <a:endParaRPr lang="ru-RU" sz="1600" b="1" i="1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ru-RU" sz="1600" b="1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имя любимое оберегая, </a:t>
            </a:r>
          </a:p>
          <a:p>
            <a:endParaRPr lang="ru-RU" sz="1600" b="1" i="1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ru-RU" sz="1600" b="1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тебя</a:t>
            </a:r>
          </a:p>
          <a:p>
            <a:endParaRPr lang="ru-RU" sz="1600" b="1" i="1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ru-RU" sz="1600" b="1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в проклятиях моих обхожу</a:t>
            </a:r>
            <a:r>
              <a:rPr lang="ru-RU" sz="1600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.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3001877"/>
            <a:ext cx="6355627" cy="3598873"/>
          </a:xfrm>
          <a:prstGeom prst="rect">
            <a:avLst/>
          </a:prstGeom>
          <a:scene3d>
            <a:camera prst="isometricOffAxis1Right"/>
            <a:lightRig rig="threePt" dir="t"/>
          </a:scene3d>
          <a:sp3d>
            <a:bevelT prst="angle"/>
          </a:sp3d>
        </p:spPr>
      </p:pic>
    </p:spTree>
    <p:extLst>
      <p:ext uri="{BB962C8B-B14F-4D97-AF65-F5344CB8AC3E}">
        <p14:creationId xmlns:p14="http://schemas.microsoft.com/office/powerpoint/2010/main" val="3893483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1132</TotalTime>
  <Words>2344</Words>
  <Application>Microsoft Office PowerPoint</Application>
  <PresentationFormat>Экран (4:3)</PresentationFormat>
  <Paragraphs>133</Paragraphs>
  <Slides>37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                                                                                                                                     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Женщины в жизни Маяковского</dc:title>
  <dc:creator>Admin</dc:creator>
  <cp:lastModifiedBy>Пользователь</cp:lastModifiedBy>
  <cp:revision>77</cp:revision>
  <dcterms:created xsi:type="dcterms:W3CDTF">2012-11-18T15:40:35Z</dcterms:created>
  <dcterms:modified xsi:type="dcterms:W3CDTF">2018-12-31T17:11:00Z</dcterms:modified>
</cp:coreProperties>
</file>