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21" d="100"/>
          <a:sy n="121" d="100"/>
        </p:scale>
        <p:origin x="1314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C0C4F1-8C93-4336-8251-E1276B3F7604}" type="datetimeFigureOut">
              <a:rPr lang="ru-RU" smtClean="0"/>
              <a:t>31.12.2018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CE20850C-A78E-452E-92ED-FB9B8750522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C0C4F1-8C93-4336-8251-E1276B3F7604}" type="datetimeFigureOut">
              <a:rPr lang="ru-RU" smtClean="0"/>
              <a:t>31.12.2018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20850C-A78E-452E-92ED-FB9B8750522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C0C4F1-8C93-4336-8251-E1276B3F7604}" type="datetimeFigureOut">
              <a:rPr lang="ru-RU" smtClean="0"/>
              <a:t>31.12.2018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20850C-A78E-452E-92ED-FB9B8750522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C0C4F1-8C93-4336-8251-E1276B3F7604}" type="datetimeFigureOut">
              <a:rPr lang="ru-RU" smtClean="0"/>
              <a:t>31.12.2018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CE20850C-A78E-452E-92ED-FB9B8750522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C0C4F1-8C93-4336-8251-E1276B3F7604}" type="datetimeFigureOut">
              <a:rPr lang="ru-RU" smtClean="0"/>
              <a:t>31.12.2018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20850C-A78E-452E-92ED-FB9B87505223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C0C4F1-8C93-4336-8251-E1276B3F7604}" type="datetimeFigureOut">
              <a:rPr lang="ru-RU" smtClean="0"/>
              <a:t>31.12.2018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20850C-A78E-452E-92ED-FB9B8750522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C0C4F1-8C93-4336-8251-E1276B3F7604}" type="datetimeFigureOut">
              <a:rPr lang="ru-RU" smtClean="0"/>
              <a:t>31.12.2018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CE20850C-A78E-452E-92ED-FB9B87505223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C0C4F1-8C93-4336-8251-E1276B3F7604}" type="datetimeFigureOut">
              <a:rPr lang="ru-RU" smtClean="0"/>
              <a:t>31.12.2018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20850C-A78E-452E-92ED-FB9B8750522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C0C4F1-8C93-4336-8251-E1276B3F7604}" type="datetimeFigureOut">
              <a:rPr lang="ru-RU" smtClean="0"/>
              <a:t>31.12.2018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20850C-A78E-452E-92ED-FB9B8750522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C0C4F1-8C93-4336-8251-E1276B3F7604}" type="datetimeFigureOut">
              <a:rPr lang="ru-RU" smtClean="0"/>
              <a:t>31.12.2018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20850C-A78E-452E-92ED-FB9B8750522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C0C4F1-8C93-4336-8251-E1276B3F7604}" type="datetimeFigureOut">
              <a:rPr lang="ru-RU" smtClean="0"/>
              <a:t>31.12.2018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20850C-A78E-452E-92ED-FB9B87505223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EC0C4F1-8C93-4336-8251-E1276B3F7604}" type="datetimeFigureOut">
              <a:rPr lang="ru-RU" smtClean="0"/>
              <a:t>31.12.2018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CE20850C-A78E-452E-92ED-FB9B87505223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fb.ru/article/175669/maffin---eto-chto-takoe-klassicheskie-maffinyi-v-formochkah-retsept" TargetMode="Externa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692696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ru-RU" sz="7300" b="1" i="1" dirty="0" err="1" smtClean="0">
                <a:latin typeface="Georgia" pitchFamily="18" charset="0"/>
              </a:rPr>
              <a:t>Маффины</a:t>
            </a:r>
            <a:endParaRPr lang="ru-RU" sz="7300" b="1" i="1" dirty="0">
              <a:latin typeface="Georgia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7016824" cy="1752600"/>
          </a:xfrm>
        </p:spPr>
        <p:txBody>
          <a:bodyPr>
            <a:normAutofit fontScale="70000" lnSpcReduction="20000"/>
          </a:bodyPr>
          <a:lstStyle/>
          <a:p>
            <a:pPr marR="45720" lvl="0" algn="r">
              <a:buClr>
                <a:srgbClr val="E7BC29"/>
              </a:buClr>
              <a:buSzPct val="95000"/>
            </a:pPr>
            <a:r>
              <a:rPr lang="ru-RU" sz="3100" b="1" dirty="0" smtClean="0">
                <a:solidFill>
                  <a:schemeClr val="tx1"/>
                </a:solidFill>
                <a:latin typeface="Constantia"/>
              </a:rPr>
              <a:t>составитель</a:t>
            </a:r>
            <a:endParaRPr lang="ru-RU" sz="3100" b="1" dirty="0">
              <a:solidFill>
                <a:schemeClr val="tx1"/>
              </a:solidFill>
              <a:latin typeface="Constantia"/>
            </a:endParaRPr>
          </a:p>
          <a:p>
            <a:pPr marR="45720" lvl="0" algn="r">
              <a:buClr>
                <a:srgbClr val="E7BC29"/>
              </a:buClr>
              <a:buSzPct val="95000"/>
            </a:pPr>
            <a:r>
              <a:rPr lang="ru-RU" sz="3100" b="1" dirty="0">
                <a:solidFill>
                  <a:schemeClr val="tx1"/>
                </a:solidFill>
                <a:latin typeface="Constantia"/>
              </a:rPr>
              <a:t>Маркина Ирина Петровна</a:t>
            </a:r>
          </a:p>
          <a:p>
            <a:pPr marR="45720" lvl="0" algn="r">
              <a:buClr>
                <a:srgbClr val="E7BC29"/>
              </a:buClr>
              <a:buSzPct val="95000"/>
            </a:pPr>
            <a:r>
              <a:rPr lang="ru-RU" sz="3100" b="1" dirty="0">
                <a:solidFill>
                  <a:schemeClr val="tx1"/>
                </a:solidFill>
                <a:latin typeface="Constantia"/>
              </a:rPr>
              <a:t>учитель технологии</a:t>
            </a:r>
          </a:p>
          <a:p>
            <a:pPr marR="45720" lvl="0" algn="r">
              <a:buClr>
                <a:srgbClr val="E7BC29"/>
              </a:buClr>
              <a:buSzPct val="95000"/>
            </a:pPr>
            <a:r>
              <a:rPr lang="ru-RU" sz="3100" b="1" dirty="0">
                <a:solidFill>
                  <a:schemeClr val="tx1"/>
                </a:solidFill>
                <a:latin typeface="Constantia"/>
              </a:rPr>
              <a:t>МБОУ «СОШ </a:t>
            </a:r>
            <a:r>
              <a:rPr lang="ru-RU" sz="3100" b="1" dirty="0" smtClean="0">
                <a:solidFill>
                  <a:schemeClr val="tx1"/>
                </a:solidFill>
                <a:latin typeface="Constantia"/>
              </a:rPr>
              <a:t>№45</a:t>
            </a:r>
            <a:r>
              <a:rPr lang="ru-RU" sz="3100" b="1" dirty="0">
                <a:solidFill>
                  <a:schemeClr val="tx1"/>
                </a:solidFill>
                <a:latin typeface="Constantia"/>
              </a:rPr>
              <a:t>»</a:t>
            </a:r>
          </a:p>
          <a:p>
            <a:pPr marR="45720" lvl="0" algn="r">
              <a:buClr>
                <a:srgbClr val="E7BC29"/>
              </a:buClr>
              <a:buSzPct val="95000"/>
            </a:pPr>
            <a:r>
              <a:rPr lang="ru-RU" sz="3100" b="1" dirty="0">
                <a:solidFill>
                  <a:schemeClr val="tx1"/>
                </a:solidFill>
                <a:latin typeface="Constantia"/>
              </a:rPr>
              <a:t>г.Кемерово</a:t>
            </a:r>
            <a:endParaRPr lang="ru-RU" b="1" dirty="0">
              <a:solidFill>
                <a:schemeClr val="tx1"/>
              </a:solidFill>
            </a:endParaRPr>
          </a:p>
        </p:txBody>
      </p:sp>
      <p:pic>
        <p:nvPicPr>
          <p:cNvPr id="4" name="Рисунок 3" descr="Грушевые маффины с лимоном и маком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2924944"/>
            <a:ext cx="2345778" cy="2948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70186"/>
          </a:xfrm>
        </p:spPr>
        <p:txBody>
          <a:bodyPr>
            <a:noAutofit/>
          </a:bodyPr>
          <a:lstStyle/>
          <a:p>
            <a:r>
              <a:rPr lang="ru-RU" sz="2800" dirty="0">
                <a:latin typeface="Georgia" pitchFamily="18" charset="0"/>
              </a:rPr>
              <a:t>4. Выпекайте при температуре 200–220°С около 25-35 минут. </a:t>
            </a:r>
            <a:br>
              <a:rPr lang="ru-RU" sz="2800" dirty="0">
                <a:latin typeface="Georgia" pitchFamily="18" charset="0"/>
              </a:rPr>
            </a:br>
            <a:r>
              <a:rPr lang="ru-RU" sz="2800" dirty="0">
                <a:latin typeface="Georgia" pitchFamily="18" charset="0"/>
              </a:rPr>
              <a:t> Дать немного постоять и затем вынуть </a:t>
            </a:r>
            <a:r>
              <a:rPr lang="ru-RU" sz="2800" dirty="0" err="1">
                <a:latin typeface="Georgia" pitchFamily="18" charset="0"/>
              </a:rPr>
              <a:t>маффины</a:t>
            </a:r>
            <a:r>
              <a:rPr lang="ru-RU" sz="2800" dirty="0">
                <a:latin typeface="Georgia" pitchFamily="18" charset="0"/>
              </a:rPr>
              <a:t> из формочек. </a:t>
            </a:r>
          </a:p>
        </p:txBody>
      </p:sp>
      <p:pic>
        <p:nvPicPr>
          <p:cNvPr id="4" name="Содержимое 3" descr="C:\Documents and Settings\Admin\Рабочий стол\5а\20181120_125854.jpg"/>
          <p:cNvPicPr>
            <a:picLocks noGrp="1"/>
          </p:cNvPicPr>
          <p:nvPr>
            <p:ph idx="1"/>
          </p:nvPr>
        </p:nvPicPr>
        <p:blipFill>
          <a:blip r:embed="rId2" cstate="print">
            <a:lum bright="20000"/>
          </a:blip>
          <a:stretch>
            <a:fillRect/>
          </a:stretch>
        </p:blipFill>
        <p:spPr bwMode="auto">
          <a:xfrm>
            <a:off x="1699952" y="2132856"/>
            <a:ext cx="5744095" cy="4318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96752"/>
            <a:ext cx="8229600" cy="22088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sz="4000" b="1" i="1" dirty="0" smtClean="0">
                <a:latin typeface="Georgia" pitchFamily="18" charset="0"/>
              </a:rPr>
              <a:t>Вот </a:t>
            </a:r>
            <a:r>
              <a:rPr lang="ru-RU" sz="4000" b="1" i="1" dirty="0">
                <a:latin typeface="Georgia" pitchFamily="18" charset="0"/>
              </a:rPr>
              <a:t>что у нас получилось</a:t>
            </a:r>
            <a:r>
              <a:rPr lang="ru-RU" i="1" dirty="0"/>
              <a:t>.</a:t>
            </a:r>
            <a:br>
              <a:rPr lang="ru-RU" i="1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4" name="Содержимое 3" descr="C:\Documents and Settings\Admin\Рабочий стол\5а\20181120_130500.jpg"/>
          <p:cNvPicPr>
            <a:picLocks noGrp="1"/>
          </p:cNvPicPr>
          <p:nvPr>
            <p:ph idx="1"/>
          </p:nvPr>
        </p:nvPicPr>
        <p:blipFill>
          <a:blip r:embed="rId2" cstate="print">
            <a:lum bright="20000"/>
          </a:blip>
          <a:stretch>
            <a:fillRect/>
          </a:stretch>
        </p:blipFill>
        <p:spPr bwMode="auto">
          <a:xfrm>
            <a:off x="1776152" y="1657913"/>
            <a:ext cx="5744095" cy="4318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685800" y="1268761"/>
            <a:ext cx="7772400" cy="2331690"/>
          </a:xfrm>
        </p:spPr>
        <p:txBody>
          <a:bodyPr>
            <a:normAutofit fontScale="90000"/>
          </a:bodyPr>
          <a:lstStyle/>
          <a:p>
            <a:r>
              <a:rPr lang="ru-RU" sz="3100" b="1" dirty="0">
                <a:latin typeface="Georgia" pitchFamily="18" charset="0"/>
              </a:rPr>
              <a:t>Что здесь ещё добавить? Разве что то, что происхождение слова </a:t>
            </a:r>
            <a:r>
              <a:rPr lang="ru-RU" sz="3100" b="1" dirty="0" err="1">
                <a:latin typeface="Georgia" pitchFamily="18" charset="0"/>
              </a:rPr>
              <a:t>muffin</a:t>
            </a:r>
            <a:r>
              <a:rPr lang="ru-RU" sz="3100" b="1" dirty="0">
                <a:latin typeface="Georgia" pitchFamily="18" charset="0"/>
              </a:rPr>
              <a:t> отсылают к </a:t>
            </a:r>
            <a:r>
              <a:rPr lang="ru-RU" sz="3100" b="1" dirty="0" err="1">
                <a:latin typeface="Georgia" pitchFamily="18" charset="0"/>
              </a:rPr>
              <a:t>старофранцузскому</a:t>
            </a:r>
            <a:r>
              <a:rPr lang="ru-RU" sz="3100" b="1" dirty="0">
                <a:latin typeface="Georgia" pitchFamily="18" charset="0"/>
              </a:rPr>
              <a:t> </a:t>
            </a:r>
            <a:r>
              <a:rPr lang="ru-RU" sz="3100" b="1" dirty="0" err="1">
                <a:latin typeface="Georgia" pitchFamily="18" charset="0"/>
              </a:rPr>
              <a:t>moufflet</a:t>
            </a:r>
            <a:r>
              <a:rPr lang="ru-RU" sz="3100" b="1" dirty="0">
                <a:latin typeface="Georgia" pitchFamily="18" charset="0"/>
              </a:rPr>
              <a:t>, что означает «мягкий». И эта мягкость в </a:t>
            </a:r>
            <a:r>
              <a:rPr lang="ru-RU" sz="3100" b="1" dirty="0" err="1">
                <a:latin typeface="Georgia" pitchFamily="18" charset="0"/>
              </a:rPr>
              <a:t>маффинах</a:t>
            </a:r>
            <a:r>
              <a:rPr lang="ru-RU" sz="3100" b="1" dirty="0">
                <a:latin typeface="Georgia" pitchFamily="18" charset="0"/>
              </a:rPr>
              <a:t> — самое главное</a:t>
            </a:r>
            <a:r>
              <a:rPr lang="ru-RU" dirty="0"/>
              <a:t>.</a:t>
            </a: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395536" y="5445224"/>
            <a:ext cx="8458200" cy="982960"/>
          </a:xfrm>
        </p:spPr>
        <p:txBody>
          <a:bodyPr>
            <a:normAutofit fontScale="92500"/>
          </a:bodyPr>
          <a:lstStyle/>
          <a:p>
            <a:r>
              <a:rPr lang="ru-RU" sz="5400" b="1" i="1" dirty="0">
                <a:solidFill>
                  <a:srgbClr val="FF0000"/>
                </a:solidFill>
                <a:latin typeface="Georgia" pitchFamily="18" charset="0"/>
              </a:rPr>
              <a:t>Приятного аппетита!</a:t>
            </a:r>
            <a:endParaRPr lang="ru-RU" sz="5400" dirty="0">
              <a:solidFill>
                <a:srgbClr val="FF0000"/>
              </a:solidFill>
              <a:latin typeface="Georgia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b="1" i="1" dirty="0" smtClean="0">
                <a:latin typeface="Georgia" pitchFamily="18" charset="0"/>
              </a:rPr>
              <a:t>В проекте принимали участие</a:t>
            </a:r>
            <a:r>
              <a:rPr lang="ru-RU" dirty="0" smtClean="0"/>
              <a:t>:</a:t>
            </a:r>
            <a:endParaRPr lang="ru-RU" dirty="0"/>
          </a:p>
        </p:txBody>
      </p:sp>
      <p:pic>
        <p:nvPicPr>
          <p:cNvPr id="1026" name="Picture 2" descr="C:\Documents and Settings\Admin\Рабочий стол\5а\20181120_123027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628650" y="1600200"/>
            <a:ext cx="3543300" cy="4724400"/>
          </a:xfrm>
          <a:prstGeom prst="rect">
            <a:avLst/>
          </a:prstGeom>
          <a:noFill/>
        </p:spPr>
      </p:pic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dirty="0" err="1" smtClean="0">
                <a:latin typeface="Georgia" pitchFamily="18" charset="0"/>
              </a:rPr>
              <a:t>Клименок</a:t>
            </a:r>
            <a:r>
              <a:rPr lang="ru-RU" dirty="0" smtClean="0">
                <a:latin typeface="Georgia" pitchFamily="18" charset="0"/>
              </a:rPr>
              <a:t> Анна</a:t>
            </a:r>
          </a:p>
          <a:p>
            <a:r>
              <a:rPr lang="ru-RU" dirty="0" smtClean="0">
                <a:latin typeface="Georgia" pitchFamily="18" charset="0"/>
              </a:rPr>
              <a:t>Куликова Арсения</a:t>
            </a:r>
          </a:p>
          <a:p>
            <a:r>
              <a:rPr lang="ru-RU" dirty="0" err="1" smtClean="0">
                <a:latin typeface="Georgia" pitchFamily="18" charset="0"/>
              </a:rPr>
              <a:t>Заремских</a:t>
            </a:r>
            <a:r>
              <a:rPr lang="ru-RU" dirty="0" smtClean="0">
                <a:latin typeface="Georgia" pitchFamily="18" charset="0"/>
              </a:rPr>
              <a:t> Юлия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395536" y="476672"/>
            <a:ext cx="8229600" cy="5688632"/>
          </a:xfrm>
        </p:spPr>
        <p:txBody>
          <a:bodyPr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1600" b="1" dirty="0" smtClean="0">
                <a:solidFill>
                  <a:srgbClr val="000000"/>
                </a:solidFill>
                <a:latin typeface="Georgia"/>
                <a:ea typeface="Calibri"/>
                <a:cs typeface="Arial"/>
              </a:rPr>
              <a:t/>
            </a:r>
            <a:br>
              <a:rPr lang="ru-RU" sz="1600" b="1" dirty="0" smtClean="0">
                <a:solidFill>
                  <a:srgbClr val="000000"/>
                </a:solidFill>
                <a:latin typeface="Georgia"/>
                <a:ea typeface="Calibri"/>
                <a:cs typeface="Arial"/>
              </a:rPr>
            </a:br>
            <a:r>
              <a:rPr lang="ru-RU" sz="2000" b="1" i="1" dirty="0" smtClean="0">
                <a:solidFill>
                  <a:srgbClr val="000000"/>
                </a:solidFill>
                <a:latin typeface="Georgia"/>
                <a:ea typeface="Calibri"/>
                <a:cs typeface="Arial"/>
              </a:rPr>
              <a:t>Как люди изобрели </a:t>
            </a:r>
            <a:r>
              <a:rPr lang="ru-RU" sz="2000" b="1" i="1" dirty="0" err="1" smtClean="0">
                <a:solidFill>
                  <a:srgbClr val="000000"/>
                </a:solidFill>
                <a:latin typeface="Georgia"/>
                <a:ea typeface="Calibri"/>
                <a:cs typeface="Arial"/>
              </a:rPr>
              <a:t>маффины</a:t>
            </a:r>
            <a:r>
              <a:rPr lang="ru-RU" sz="2000" b="1" i="1" dirty="0" smtClean="0">
                <a:solidFill>
                  <a:srgbClr val="000000"/>
                </a:solidFill>
                <a:latin typeface="Georgia"/>
                <a:ea typeface="Calibri"/>
                <a:cs typeface="Arial"/>
              </a:rPr>
              <a:t> </a:t>
            </a:r>
            <a:br>
              <a:rPr lang="ru-RU" sz="2000" b="1" i="1" dirty="0" smtClean="0">
                <a:solidFill>
                  <a:srgbClr val="000000"/>
                </a:solidFill>
                <a:latin typeface="Georgia"/>
                <a:ea typeface="Calibri"/>
                <a:cs typeface="Arial"/>
              </a:rPr>
            </a:br>
            <a:r>
              <a:rPr lang="ru-RU" sz="1600" b="1" dirty="0" smtClean="0">
                <a:solidFill>
                  <a:srgbClr val="000000"/>
                </a:solidFill>
                <a:latin typeface="Georgia"/>
                <a:ea typeface="Calibri"/>
                <a:cs typeface="Arial"/>
              </a:rPr>
              <a:t/>
            </a:r>
            <a:br>
              <a:rPr lang="ru-RU" sz="1600" b="1" dirty="0" smtClean="0">
                <a:solidFill>
                  <a:srgbClr val="000000"/>
                </a:solidFill>
                <a:latin typeface="Georgia"/>
                <a:ea typeface="Calibri"/>
                <a:cs typeface="Arial"/>
              </a:rPr>
            </a:br>
            <a:r>
              <a:rPr lang="ru-RU" sz="1600" b="1" dirty="0" smtClean="0">
                <a:solidFill>
                  <a:srgbClr val="000000"/>
                </a:solidFill>
                <a:latin typeface="Georgia"/>
                <a:ea typeface="Calibri"/>
                <a:cs typeface="Arial"/>
              </a:rPr>
              <a:t> </a:t>
            </a:r>
            <a:r>
              <a:rPr lang="ru-RU" sz="1400" b="1" dirty="0" smtClean="0">
                <a:solidFill>
                  <a:srgbClr val="000000"/>
                </a:solidFill>
                <a:latin typeface="Georgia"/>
                <a:ea typeface="Calibri"/>
                <a:cs typeface="Arial"/>
              </a:rPr>
              <a:t>Как и все хорошее в этом мире, эти пирожные своим появлением обязаны случаю. В богатых домах Туманного Альбиона кухарки собирали обрезки теста с «хозяйского стола» и пекли из них для себя маленькие лепешки, начиняя их всевозможными остатками вкусностей. Господа, прознав об этом, сняли пробу и были восхищены. Таким образом, </a:t>
            </a:r>
            <a:r>
              <a:rPr lang="ru-RU" sz="1400" b="1" dirty="0" err="1" smtClean="0">
                <a:solidFill>
                  <a:srgbClr val="000000"/>
                </a:solidFill>
                <a:latin typeface="Georgia"/>
                <a:ea typeface="Calibri"/>
                <a:cs typeface="Arial"/>
              </a:rPr>
              <a:t>маффин</a:t>
            </a:r>
            <a:r>
              <a:rPr lang="ru-RU" sz="1400" b="1" dirty="0" smtClean="0">
                <a:solidFill>
                  <a:srgbClr val="000000"/>
                </a:solidFill>
                <a:latin typeface="Georgia"/>
                <a:ea typeface="Calibri"/>
                <a:cs typeface="Arial"/>
              </a:rPr>
              <a:t> - это маленький хлебец с влажной начинкой – ягодами, персиком, тыквой. Делать его очень просто – весь процесс вместе с выпечкой займет чуть более получаса. А потому </a:t>
            </a:r>
            <a:r>
              <a:rPr lang="ru-RU" sz="1400" b="1" dirty="0" err="1" smtClean="0">
                <a:solidFill>
                  <a:srgbClr val="000000"/>
                </a:solidFill>
                <a:latin typeface="Georgia"/>
                <a:ea typeface="Calibri"/>
                <a:cs typeface="Arial"/>
              </a:rPr>
              <a:t>маффины</a:t>
            </a:r>
            <a:r>
              <a:rPr lang="ru-RU" sz="1400" b="1" dirty="0" smtClean="0">
                <a:solidFill>
                  <a:srgbClr val="000000"/>
                </a:solidFill>
                <a:latin typeface="Georgia"/>
                <a:ea typeface="Calibri"/>
                <a:cs typeface="Arial"/>
              </a:rPr>
              <a:t> быстро стали символом «</a:t>
            </a:r>
            <a:r>
              <a:rPr lang="ru-RU" sz="1400" b="1" dirty="0" err="1" smtClean="0">
                <a:solidFill>
                  <a:srgbClr val="000000"/>
                </a:solidFill>
                <a:latin typeface="Georgia"/>
                <a:ea typeface="Calibri"/>
                <a:cs typeface="Arial"/>
              </a:rPr>
              <a:t>инглиш-брэкфест</a:t>
            </a:r>
            <a:r>
              <a:rPr lang="ru-RU" sz="1400" b="1" dirty="0" smtClean="0">
                <a:solidFill>
                  <a:srgbClr val="000000"/>
                </a:solidFill>
                <a:latin typeface="Georgia"/>
                <a:ea typeface="Calibri"/>
                <a:cs typeface="Arial"/>
              </a:rPr>
              <a:t>», таким же неотъемлемым атрибутом, как и </a:t>
            </a:r>
            <a:r>
              <a:rPr lang="ru-RU" sz="1400" b="1" dirty="0" err="1" smtClean="0">
                <a:solidFill>
                  <a:srgbClr val="000000"/>
                </a:solidFill>
                <a:latin typeface="Georgia"/>
                <a:ea typeface="Calibri"/>
                <a:cs typeface="Arial"/>
              </a:rPr>
              <a:t>круассаны</a:t>
            </a:r>
            <a:r>
              <a:rPr lang="ru-RU" sz="1400" b="1" dirty="0" smtClean="0">
                <a:solidFill>
                  <a:srgbClr val="000000"/>
                </a:solidFill>
                <a:latin typeface="Georgia"/>
                <a:ea typeface="Calibri"/>
                <a:cs typeface="Arial"/>
              </a:rPr>
              <a:t> во французском «</a:t>
            </a:r>
            <a:r>
              <a:rPr lang="ru-RU" sz="1400" b="1" dirty="0" err="1" smtClean="0">
                <a:solidFill>
                  <a:srgbClr val="000000"/>
                </a:solidFill>
                <a:latin typeface="Georgia"/>
                <a:ea typeface="Calibri"/>
                <a:cs typeface="Arial"/>
              </a:rPr>
              <a:t>пти-де-женэ</a:t>
            </a:r>
            <a:r>
              <a:rPr lang="ru-RU" sz="1400" b="1" dirty="0" smtClean="0">
                <a:solidFill>
                  <a:srgbClr val="000000"/>
                </a:solidFill>
                <a:latin typeface="Georgia"/>
                <a:ea typeface="Calibri"/>
                <a:cs typeface="Arial"/>
              </a:rPr>
              <a:t>». С пятидесятых годов эту выпечку взял на вооружение и </a:t>
            </a:r>
            <a:r>
              <a:rPr lang="ru-RU" sz="1400" b="1" dirty="0" err="1" smtClean="0">
                <a:solidFill>
                  <a:srgbClr val="000000"/>
                </a:solidFill>
                <a:latin typeface="Georgia"/>
                <a:ea typeface="Calibri"/>
                <a:cs typeface="Arial"/>
              </a:rPr>
              <a:t>пищепром</a:t>
            </a:r>
            <a:r>
              <a:rPr lang="ru-RU" sz="1400" b="1" dirty="0" smtClean="0">
                <a:solidFill>
                  <a:srgbClr val="000000"/>
                </a:solidFill>
                <a:latin typeface="Georgia"/>
                <a:ea typeface="Calibri"/>
                <a:cs typeface="Arial"/>
              </a:rPr>
              <a:t>. В Америке и Британии появились в продаже сухие смеси для выпечки </a:t>
            </a:r>
            <a:r>
              <a:rPr lang="ru-RU" sz="1400" b="1" dirty="0" err="1" smtClean="0">
                <a:solidFill>
                  <a:srgbClr val="000000"/>
                </a:solidFill>
                <a:latin typeface="Georgia"/>
                <a:ea typeface="Calibri"/>
                <a:cs typeface="Arial"/>
              </a:rPr>
              <a:t>маффинов</a:t>
            </a:r>
            <a:r>
              <a:rPr lang="ru-RU" sz="1400" b="1" dirty="0" smtClean="0">
                <a:solidFill>
                  <a:srgbClr val="000000"/>
                </a:solidFill>
                <a:latin typeface="Georgia"/>
                <a:ea typeface="Calibri"/>
                <a:cs typeface="Arial"/>
              </a:rPr>
              <a:t>. А с шестидесятых открылись сетевые </a:t>
            </a:r>
            <a:r>
              <a:rPr lang="ru-RU" sz="1400" b="1" dirty="0" err="1" smtClean="0">
                <a:solidFill>
                  <a:srgbClr val="000000"/>
                </a:solidFill>
                <a:latin typeface="Georgia"/>
                <a:ea typeface="Calibri"/>
                <a:cs typeface="Arial"/>
              </a:rPr>
              <a:t>кафе-хаузы</a:t>
            </a:r>
            <a:r>
              <a:rPr lang="ru-RU" sz="1400" b="1" dirty="0" smtClean="0">
                <a:solidFill>
                  <a:srgbClr val="000000"/>
                </a:solidFill>
                <a:latin typeface="Georgia"/>
                <a:ea typeface="Calibri"/>
                <a:cs typeface="Arial"/>
              </a:rPr>
              <a:t>, где эту выпечку подавали на завтраки.  </a:t>
            </a:r>
            <a:r>
              <a:rPr lang="ru-RU" sz="1400" b="1" dirty="0">
                <a:ea typeface="Calibri"/>
                <a:cs typeface="Times New Roman"/>
              </a:rPr>
              <a:t/>
            </a:r>
            <a:br>
              <a:rPr lang="ru-RU" sz="1400" b="1" dirty="0">
                <a:ea typeface="Calibri"/>
                <a:cs typeface="Times New Roman"/>
              </a:rPr>
            </a:br>
            <a:r>
              <a:rPr lang="ru-RU" sz="1400" b="1" dirty="0" smtClean="0">
                <a:ea typeface="Calibri"/>
                <a:cs typeface="Times New Roman"/>
              </a:rPr>
              <a:t/>
            </a:r>
            <a:br>
              <a:rPr lang="ru-RU" sz="1400" b="1" dirty="0" smtClean="0">
                <a:ea typeface="Calibri"/>
                <a:cs typeface="Times New Roman"/>
              </a:rPr>
            </a:br>
            <a:r>
              <a:rPr lang="ru-RU" sz="1400" b="1" dirty="0" smtClean="0">
                <a:ea typeface="Calibri"/>
                <a:cs typeface="Times New Roman"/>
              </a:rPr>
              <a:t/>
            </a:r>
            <a:br>
              <a:rPr lang="ru-RU" sz="1400" b="1" dirty="0" smtClean="0">
                <a:ea typeface="Calibri"/>
                <a:cs typeface="Times New Roman"/>
              </a:rPr>
            </a:br>
            <a:r>
              <a:rPr lang="ru-RU" sz="1400" b="1" dirty="0" smtClean="0">
                <a:solidFill>
                  <a:srgbClr val="000000"/>
                </a:solidFill>
                <a:latin typeface="Georgia"/>
                <a:ea typeface="Calibri"/>
                <a:cs typeface="Arial"/>
              </a:rPr>
              <a:t>Читайте подробнее на </a:t>
            </a:r>
            <a:r>
              <a:rPr lang="ru-RU" sz="1400" b="1" dirty="0" err="1" smtClean="0">
                <a:solidFill>
                  <a:srgbClr val="000000"/>
                </a:solidFill>
                <a:latin typeface="Georgia"/>
                <a:ea typeface="Calibri"/>
                <a:cs typeface="Arial"/>
              </a:rPr>
              <a:t>FB.ru</a:t>
            </a:r>
            <a:r>
              <a:rPr lang="ru-RU" sz="1400" b="1" dirty="0" smtClean="0">
                <a:solidFill>
                  <a:srgbClr val="000000"/>
                </a:solidFill>
                <a:latin typeface="Georgia"/>
                <a:ea typeface="Calibri"/>
                <a:cs typeface="Arial"/>
              </a:rPr>
              <a:t>: </a:t>
            </a:r>
            <a:r>
              <a:rPr lang="ru-RU" sz="1400" b="1" dirty="0">
                <a:ea typeface="Calibri"/>
                <a:cs typeface="Times New Roman"/>
              </a:rPr>
              <a:t/>
            </a:r>
            <a:br>
              <a:rPr lang="ru-RU" sz="1400" b="1" dirty="0">
                <a:ea typeface="Calibri"/>
                <a:cs typeface="Times New Roman"/>
              </a:rPr>
            </a:br>
            <a:r>
              <a:rPr lang="en-US" sz="1400" b="1" u="none" strike="noStrike" dirty="0" smtClean="0">
                <a:solidFill>
                  <a:srgbClr val="0096FF"/>
                </a:solidFill>
                <a:latin typeface="Georgia"/>
                <a:ea typeface="Calibri"/>
                <a:cs typeface="Arial"/>
                <a:hlinkClick r:id="rId2"/>
              </a:rPr>
              <a:t>http</a:t>
            </a:r>
            <a:r>
              <a:rPr lang="ru-RU" sz="1400" b="1" u="none" strike="noStrike" dirty="0" smtClean="0">
                <a:solidFill>
                  <a:srgbClr val="0096FF"/>
                </a:solidFill>
                <a:latin typeface="Georgia"/>
                <a:ea typeface="Calibri"/>
                <a:cs typeface="Arial"/>
                <a:hlinkClick r:id="rId2"/>
              </a:rPr>
              <a:t>://</a:t>
            </a:r>
            <a:r>
              <a:rPr lang="en-US" sz="1400" b="1" u="none" strike="noStrike" dirty="0" err="1" smtClean="0">
                <a:solidFill>
                  <a:srgbClr val="0096FF"/>
                </a:solidFill>
                <a:latin typeface="Georgia"/>
                <a:ea typeface="Calibri"/>
                <a:cs typeface="Arial"/>
                <a:hlinkClick r:id="rId2"/>
              </a:rPr>
              <a:t>fb</a:t>
            </a:r>
            <a:r>
              <a:rPr lang="ru-RU" sz="1400" b="1" u="none" strike="noStrike" dirty="0" smtClean="0">
                <a:solidFill>
                  <a:srgbClr val="0096FF"/>
                </a:solidFill>
                <a:latin typeface="Georgia"/>
                <a:ea typeface="Calibri"/>
                <a:cs typeface="Arial"/>
                <a:hlinkClick r:id="rId2"/>
              </a:rPr>
              <a:t>.</a:t>
            </a:r>
            <a:r>
              <a:rPr lang="en-US" sz="1400" b="1" u="none" strike="noStrike" dirty="0" err="1" smtClean="0">
                <a:solidFill>
                  <a:srgbClr val="0096FF"/>
                </a:solidFill>
                <a:latin typeface="Georgia"/>
                <a:ea typeface="Calibri"/>
                <a:cs typeface="Arial"/>
                <a:hlinkClick r:id="rId2"/>
              </a:rPr>
              <a:t>ru</a:t>
            </a:r>
            <a:r>
              <a:rPr lang="ru-RU" sz="1400" b="1" u="none" strike="noStrike" dirty="0" smtClean="0">
                <a:solidFill>
                  <a:srgbClr val="0096FF"/>
                </a:solidFill>
                <a:latin typeface="Georgia"/>
                <a:ea typeface="Calibri"/>
                <a:cs typeface="Arial"/>
                <a:hlinkClick r:id="rId2"/>
              </a:rPr>
              <a:t>/</a:t>
            </a:r>
            <a:r>
              <a:rPr lang="en-US" sz="1400" b="1" u="none" strike="noStrike" dirty="0" smtClean="0">
                <a:solidFill>
                  <a:srgbClr val="0096FF"/>
                </a:solidFill>
                <a:latin typeface="Georgia"/>
                <a:ea typeface="Calibri"/>
                <a:cs typeface="Arial"/>
                <a:hlinkClick r:id="rId2"/>
              </a:rPr>
              <a:t>article</a:t>
            </a:r>
            <a:r>
              <a:rPr lang="ru-RU" sz="1400" b="1" u="none" strike="noStrike" dirty="0" smtClean="0">
                <a:solidFill>
                  <a:srgbClr val="0096FF"/>
                </a:solidFill>
                <a:latin typeface="Georgia"/>
                <a:ea typeface="Calibri"/>
                <a:cs typeface="Arial"/>
                <a:hlinkClick r:id="rId2"/>
              </a:rPr>
              <a:t>/175669/</a:t>
            </a:r>
            <a:r>
              <a:rPr lang="en-US" sz="1400" b="1" u="none" strike="noStrike" dirty="0" err="1" smtClean="0">
                <a:solidFill>
                  <a:srgbClr val="0096FF"/>
                </a:solidFill>
                <a:latin typeface="Georgia"/>
                <a:ea typeface="Calibri"/>
                <a:cs typeface="Arial"/>
                <a:hlinkClick r:id="rId2"/>
              </a:rPr>
              <a:t>maffin</a:t>
            </a:r>
            <a:r>
              <a:rPr lang="ru-RU" sz="1400" b="1" u="none" strike="noStrike" dirty="0" smtClean="0">
                <a:solidFill>
                  <a:srgbClr val="0096FF"/>
                </a:solidFill>
                <a:latin typeface="Georgia"/>
                <a:ea typeface="Calibri"/>
                <a:cs typeface="Arial"/>
                <a:hlinkClick r:id="rId2"/>
              </a:rPr>
              <a:t>---</a:t>
            </a:r>
            <a:r>
              <a:rPr lang="en-US" sz="1400" b="1" u="none" strike="noStrike" dirty="0" err="1" smtClean="0">
                <a:solidFill>
                  <a:srgbClr val="0096FF"/>
                </a:solidFill>
                <a:latin typeface="Georgia"/>
                <a:ea typeface="Calibri"/>
                <a:cs typeface="Arial"/>
                <a:hlinkClick r:id="rId2"/>
              </a:rPr>
              <a:t>eto</a:t>
            </a:r>
            <a:r>
              <a:rPr lang="ru-RU" sz="1400" b="1" u="none" strike="noStrike" dirty="0" smtClean="0">
                <a:solidFill>
                  <a:srgbClr val="0096FF"/>
                </a:solidFill>
                <a:latin typeface="Georgia"/>
                <a:ea typeface="Calibri"/>
                <a:cs typeface="Arial"/>
                <a:hlinkClick r:id="rId2"/>
              </a:rPr>
              <a:t>-</a:t>
            </a:r>
            <a:r>
              <a:rPr lang="en-US" sz="1400" b="1" u="none" strike="noStrike" dirty="0" err="1" smtClean="0">
                <a:solidFill>
                  <a:srgbClr val="0096FF"/>
                </a:solidFill>
                <a:latin typeface="Georgia"/>
                <a:ea typeface="Calibri"/>
                <a:cs typeface="Arial"/>
                <a:hlinkClick r:id="rId2"/>
              </a:rPr>
              <a:t>chto</a:t>
            </a:r>
            <a:r>
              <a:rPr lang="ru-RU" sz="1400" b="1" u="none" strike="noStrike" dirty="0" smtClean="0">
                <a:solidFill>
                  <a:srgbClr val="0096FF"/>
                </a:solidFill>
                <a:latin typeface="Georgia"/>
                <a:ea typeface="Calibri"/>
                <a:cs typeface="Arial"/>
                <a:hlinkClick r:id="rId2"/>
              </a:rPr>
              <a:t>-</a:t>
            </a:r>
            <a:r>
              <a:rPr lang="en-US" sz="1400" b="1" u="none" strike="noStrike" dirty="0" err="1" smtClean="0">
                <a:solidFill>
                  <a:srgbClr val="0096FF"/>
                </a:solidFill>
                <a:latin typeface="Georgia"/>
                <a:ea typeface="Calibri"/>
                <a:cs typeface="Arial"/>
                <a:hlinkClick r:id="rId2"/>
              </a:rPr>
              <a:t>takoe</a:t>
            </a:r>
            <a:r>
              <a:rPr lang="ru-RU" sz="1400" b="1" u="none" strike="noStrike" dirty="0" smtClean="0">
                <a:solidFill>
                  <a:srgbClr val="0096FF"/>
                </a:solidFill>
                <a:latin typeface="Georgia"/>
                <a:ea typeface="Calibri"/>
                <a:cs typeface="Arial"/>
                <a:hlinkClick r:id="rId2"/>
              </a:rPr>
              <a:t>-</a:t>
            </a:r>
            <a:r>
              <a:rPr lang="en-US" sz="1400" b="1" u="none" strike="noStrike" dirty="0" err="1" smtClean="0">
                <a:solidFill>
                  <a:srgbClr val="0096FF"/>
                </a:solidFill>
                <a:latin typeface="Georgia"/>
                <a:ea typeface="Calibri"/>
                <a:cs typeface="Arial"/>
                <a:hlinkClick r:id="rId2"/>
              </a:rPr>
              <a:t>klassicheskie</a:t>
            </a:r>
            <a:r>
              <a:rPr lang="ru-RU" sz="1400" b="1" u="none" strike="noStrike" dirty="0" smtClean="0">
                <a:solidFill>
                  <a:srgbClr val="0096FF"/>
                </a:solidFill>
                <a:latin typeface="Georgia"/>
                <a:ea typeface="Calibri"/>
                <a:cs typeface="Arial"/>
                <a:hlinkClick r:id="rId2"/>
              </a:rPr>
              <a:t>-</a:t>
            </a:r>
            <a:r>
              <a:rPr lang="en-US" sz="1400" b="1" u="none" strike="noStrike" dirty="0" err="1" smtClean="0">
                <a:solidFill>
                  <a:srgbClr val="0096FF"/>
                </a:solidFill>
                <a:latin typeface="Georgia"/>
                <a:ea typeface="Calibri"/>
                <a:cs typeface="Arial"/>
                <a:hlinkClick r:id="rId2"/>
              </a:rPr>
              <a:t>maffinyi</a:t>
            </a:r>
            <a:r>
              <a:rPr lang="ru-RU" sz="1400" b="1" u="none" strike="noStrike" dirty="0" smtClean="0">
                <a:solidFill>
                  <a:srgbClr val="0096FF"/>
                </a:solidFill>
                <a:latin typeface="Georgia"/>
                <a:ea typeface="Calibri"/>
                <a:cs typeface="Arial"/>
                <a:hlinkClick r:id="rId2"/>
              </a:rPr>
              <a:t>-</a:t>
            </a:r>
            <a:r>
              <a:rPr lang="en-US" sz="1400" b="1" u="none" strike="noStrike" dirty="0" smtClean="0">
                <a:solidFill>
                  <a:srgbClr val="0096FF"/>
                </a:solidFill>
                <a:latin typeface="Georgia"/>
                <a:ea typeface="Calibri"/>
                <a:cs typeface="Arial"/>
                <a:hlinkClick r:id="rId2"/>
              </a:rPr>
              <a:t>v</a:t>
            </a:r>
            <a:r>
              <a:rPr lang="ru-RU" sz="1400" b="1" u="none" strike="noStrike" dirty="0" smtClean="0">
                <a:solidFill>
                  <a:srgbClr val="0096FF"/>
                </a:solidFill>
                <a:latin typeface="Georgia"/>
                <a:ea typeface="Calibri"/>
                <a:cs typeface="Arial"/>
                <a:hlinkClick r:id="rId2"/>
              </a:rPr>
              <a:t>-</a:t>
            </a:r>
            <a:r>
              <a:rPr lang="en-US" sz="1400" b="1" u="none" strike="noStrike" dirty="0" err="1" smtClean="0">
                <a:solidFill>
                  <a:srgbClr val="0096FF"/>
                </a:solidFill>
                <a:latin typeface="Georgia"/>
                <a:ea typeface="Calibri"/>
                <a:cs typeface="Arial"/>
                <a:hlinkClick r:id="rId2"/>
              </a:rPr>
              <a:t>formochkah</a:t>
            </a:r>
            <a:r>
              <a:rPr lang="ru-RU" sz="1400" b="1" u="none" strike="noStrike" dirty="0" smtClean="0">
                <a:solidFill>
                  <a:srgbClr val="0096FF"/>
                </a:solidFill>
                <a:latin typeface="Georgia"/>
                <a:ea typeface="Calibri"/>
                <a:cs typeface="Arial"/>
                <a:hlinkClick r:id="rId2"/>
              </a:rPr>
              <a:t>-</a:t>
            </a:r>
            <a:r>
              <a:rPr lang="en-US" sz="1400" b="1" u="none" strike="noStrike" dirty="0" err="1" smtClean="0">
                <a:solidFill>
                  <a:srgbClr val="0096FF"/>
                </a:solidFill>
                <a:latin typeface="Georgia"/>
                <a:ea typeface="Calibri"/>
                <a:cs typeface="Arial"/>
                <a:hlinkClick r:id="rId2"/>
              </a:rPr>
              <a:t>retsept</a:t>
            </a:r>
            <a:r>
              <a:rPr lang="ru-RU" sz="1400" b="1" dirty="0">
                <a:ea typeface="Calibri"/>
                <a:cs typeface="Times New Roman"/>
              </a:rPr>
              <a:t/>
            </a:r>
            <a:br>
              <a:rPr lang="ru-RU" sz="1400" b="1" dirty="0">
                <a:ea typeface="Calibri"/>
                <a:cs typeface="Times New Roman"/>
              </a:rPr>
            </a:br>
            <a:r>
              <a:rPr lang="ru-RU" sz="1400" dirty="0">
                <a:ea typeface="Calibri"/>
                <a:cs typeface="Times New Roman"/>
              </a:rPr>
              <a:t> 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962674"/>
          </a:xfrm>
        </p:spPr>
        <p:txBody>
          <a:bodyPr>
            <a:normAutofit fontScale="90000"/>
          </a:bodyPr>
          <a:lstStyle/>
          <a:p>
            <a:pPr algn="l"/>
            <a:r>
              <a:rPr lang="ru-RU" sz="2700" b="1" dirty="0" smtClean="0">
                <a:latin typeface="Georgia" pitchFamily="18" charset="0"/>
              </a:rPr>
              <a:t>Правила техники безопасности на кухне.</a:t>
            </a:r>
            <a:r>
              <a:rPr lang="ru-RU" sz="2000" b="1" dirty="0" smtClean="0">
                <a:latin typeface="Georgia" pitchFamily="18" charset="0"/>
              </a:rPr>
              <a:t/>
            </a:r>
            <a:br>
              <a:rPr lang="ru-RU" sz="2000" b="1" dirty="0" smtClean="0">
                <a:latin typeface="Georgia" pitchFamily="18" charset="0"/>
              </a:rPr>
            </a:br>
            <a:r>
              <a:rPr lang="ru-RU" sz="2000" b="1" dirty="0" smtClean="0">
                <a:latin typeface="Georgia" pitchFamily="18" charset="0"/>
              </a:rPr>
              <a:t> </a:t>
            </a:r>
            <a:br>
              <a:rPr lang="ru-RU" sz="2000" b="1" dirty="0" smtClean="0">
                <a:latin typeface="Georgia" pitchFamily="18" charset="0"/>
              </a:rPr>
            </a:br>
            <a:r>
              <a:rPr lang="ru-RU" sz="1600" b="1" dirty="0" smtClean="0">
                <a:latin typeface="Georgia" pitchFamily="18" charset="0"/>
              </a:rPr>
              <a:t>В ходе работы на кухне, чтобы избежать порезов рук,  </a:t>
            </a:r>
            <a:br>
              <a:rPr lang="ru-RU" sz="1600" b="1" dirty="0" smtClean="0">
                <a:latin typeface="Georgia" pitchFamily="18" charset="0"/>
              </a:rPr>
            </a:br>
            <a:r>
              <a:rPr lang="ru-RU" sz="1600" b="1" dirty="0" smtClean="0">
                <a:latin typeface="Georgia" pitchFamily="18" charset="0"/>
              </a:rPr>
              <a:t> ожогов и других травм, необходимо соблюдать следующие требования техники безопасности.</a:t>
            </a:r>
            <a:br>
              <a:rPr lang="ru-RU" sz="1600" b="1" dirty="0" smtClean="0">
                <a:latin typeface="Georgia" pitchFamily="18" charset="0"/>
              </a:rPr>
            </a:br>
            <a:r>
              <a:rPr lang="ru-RU" sz="1600" b="1" dirty="0" smtClean="0">
                <a:latin typeface="Georgia" pitchFamily="18" charset="0"/>
              </a:rPr>
              <a:t>   </a:t>
            </a:r>
            <a:r>
              <a:rPr lang="ru-RU" sz="2000" b="1" dirty="0" smtClean="0">
                <a:latin typeface="Georgia" pitchFamily="18" charset="0"/>
              </a:rPr>
              <a:t/>
            </a:r>
            <a:br>
              <a:rPr lang="ru-RU" sz="2000" b="1" dirty="0" smtClean="0">
                <a:latin typeface="Georgia" pitchFamily="18" charset="0"/>
              </a:rPr>
            </a:br>
            <a:r>
              <a:rPr lang="ru-RU" sz="2000" b="1" dirty="0" smtClean="0">
                <a:latin typeface="Georgia" pitchFamily="18" charset="0"/>
              </a:rPr>
              <a:t> </a:t>
            </a:r>
            <a:br>
              <a:rPr lang="ru-RU" sz="2000" b="1" dirty="0" smtClean="0">
                <a:latin typeface="Georgia" pitchFamily="18" charset="0"/>
              </a:rPr>
            </a:br>
            <a:r>
              <a:rPr lang="ru-RU" sz="2000" b="1" dirty="0" smtClean="0">
                <a:latin typeface="Georgia" pitchFamily="18" charset="0"/>
              </a:rPr>
              <a:t> 1. Содержать пол чистым и сухим, чтобы не поскользнуться.</a:t>
            </a:r>
            <a:br>
              <a:rPr lang="ru-RU" sz="2000" b="1" dirty="0" smtClean="0">
                <a:latin typeface="Georgia" pitchFamily="18" charset="0"/>
              </a:rPr>
            </a:br>
            <a:r>
              <a:rPr lang="ru-RU" sz="2000" b="1" dirty="0" smtClean="0">
                <a:latin typeface="Georgia" pitchFamily="18" charset="0"/>
              </a:rPr>
              <a:t> </a:t>
            </a:r>
            <a:br>
              <a:rPr lang="ru-RU" sz="2000" b="1" dirty="0" smtClean="0">
                <a:latin typeface="Georgia" pitchFamily="18" charset="0"/>
              </a:rPr>
            </a:br>
            <a:r>
              <a:rPr lang="ru-RU" sz="2000" b="1" dirty="0" smtClean="0">
                <a:latin typeface="Georgia" pitchFamily="18" charset="0"/>
              </a:rPr>
              <a:t>2. Нельзя оставлять нагревательные приборы без   присмотра, так как  это может привести к пожару.</a:t>
            </a:r>
            <a:br>
              <a:rPr lang="ru-RU" sz="2000" b="1" dirty="0" smtClean="0">
                <a:latin typeface="Georgia" pitchFamily="18" charset="0"/>
              </a:rPr>
            </a:br>
            <a:r>
              <a:rPr lang="ru-RU" sz="2000" b="1" dirty="0" smtClean="0">
                <a:latin typeface="Georgia" pitchFamily="18" charset="0"/>
              </a:rPr>
              <a:t> </a:t>
            </a:r>
            <a:br>
              <a:rPr lang="ru-RU" sz="2000" b="1" dirty="0" smtClean="0">
                <a:latin typeface="Georgia" pitchFamily="18" charset="0"/>
              </a:rPr>
            </a:br>
            <a:r>
              <a:rPr lang="ru-RU" sz="2000" b="1" dirty="0" smtClean="0">
                <a:latin typeface="Georgia" pitchFamily="18" charset="0"/>
              </a:rPr>
              <a:t>3. Нож - это острый предмет. Обращаться с ним надо осторожно. Во время нарезки применять безопасные приемы работы, использовать разделочную доску. Передавать колющие и режущие инструменты и приборы ручкой вперед.</a:t>
            </a:r>
            <a:br>
              <a:rPr lang="ru-RU" sz="2000" b="1" dirty="0" smtClean="0">
                <a:latin typeface="Georgia" pitchFamily="18" charset="0"/>
              </a:rPr>
            </a:br>
            <a:r>
              <a:rPr lang="ru-RU" sz="2000" b="1" dirty="0" smtClean="0">
                <a:latin typeface="Georgia" pitchFamily="18" charset="0"/>
              </a:rPr>
              <a:t> </a:t>
            </a:r>
            <a:br>
              <a:rPr lang="ru-RU" sz="2000" b="1" dirty="0" smtClean="0">
                <a:latin typeface="Georgia" pitchFamily="18" charset="0"/>
              </a:rPr>
            </a:br>
            <a:r>
              <a:rPr lang="ru-RU" sz="2000" b="1" dirty="0" smtClean="0">
                <a:latin typeface="Georgia" pitchFamily="18" charset="0"/>
              </a:rPr>
              <a:t>4. Брать горячую посуду следует прихваткой</a:t>
            </a:r>
            <a:endParaRPr lang="ru-RU" sz="2000" b="1" dirty="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435280" cy="5818658"/>
          </a:xfrm>
        </p:spPr>
        <p:txBody>
          <a:bodyPr>
            <a:normAutofit fontScale="90000"/>
          </a:bodyPr>
          <a:lstStyle/>
          <a:p>
            <a:r>
              <a:rPr lang="ru-RU" sz="3600" b="1" i="1" dirty="0" smtClean="0">
                <a:latin typeface="Georgia" pitchFamily="18" charset="0"/>
              </a:rPr>
              <a:t>Нетрадиционные </a:t>
            </a:r>
            <a:r>
              <a:rPr lang="ru-RU" sz="3600" b="1" i="1" dirty="0" err="1" smtClean="0">
                <a:latin typeface="Georgia" pitchFamily="18" charset="0"/>
              </a:rPr>
              <a:t>маффины</a:t>
            </a:r>
            <a:r>
              <a:rPr lang="ru-RU" sz="3600" b="1" i="1" dirty="0" smtClean="0">
                <a:latin typeface="Georgia" pitchFamily="18" charset="0"/>
              </a:rPr>
              <a:t/>
            </a:r>
            <a:br>
              <a:rPr lang="ru-RU" sz="3600" b="1" i="1" dirty="0" smtClean="0">
                <a:latin typeface="Georgia" pitchFamily="18" charset="0"/>
              </a:rPr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200" dirty="0" smtClean="0">
                <a:latin typeface="Georgia" pitchFamily="18" charset="0"/>
              </a:rPr>
              <a:t>Несладкие </a:t>
            </a:r>
            <a:r>
              <a:rPr lang="ru-RU" sz="2200" dirty="0" err="1" smtClean="0">
                <a:latin typeface="Georgia" pitchFamily="18" charset="0"/>
              </a:rPr>
              <a:t>маффины</a:t>
            </a:r>
            <a:r>
              <a:rPr lang="ru-RU" sz="2200" dirty="0" smtClean="0">
                <a:latin typeface="Georgia" pitchFamily="18" charset="0"/>
              </a:rPr>
              <a:t>, вообще-то, считаются неканоническими. Но, на наш вкус, отказываться от прекрасных (и, что важно, — здоровых!) соблазнов только потому, что они не хрестоматийны, — нелепо.</a:t>
            </a:r>
            <a:br>
              <a:rPr lang="ru-RU" sz="2200" dirty="0" smtClean="0">
                <a:latin typeface="Georgia" pitchFamily="18" charset="0"/>
              </a:rPr>
            </a:br>
            <a:r>
              <a:rPr lang="ru-RU" sz="2200" dirty="0" smtClean="0">
                <a:latin typeface="Georgia" pitchFamily="18" charset="0"/>
              </a:rPr>
              <a:t>Ну вот ещё послушайте: </a:t>
            </a:r>
            <a:r>
              <a:rPr lang="ru-RU" sz="2200" dirty="0" err="1" smtClean="0">
                <a:latin typeface="Georgia" pitchFamily="18" charset="0"/>
              </a:rPr>
              <a:t>маффины</a:t>
            </a:r>
            <a:r>
              <a:rPr lang="ru-RU" sz="2200" dirty="0" smtClean="0">
                <a:latin typeface="Georgia" pitchFamily="18" charset="0"/>
              </a:rPr>
              <a:t> с лисичками и курагой, </a:t>
            </a:r>
            <a:r>
              <a:rPr lang="ru-RU" sz="2200" dirty="0" err="1" smtClean="0">
                <a:latin typeface="Georgia" pitchFamily="18" charset="0"/>
              </a:rPr>
              <a:t>маффины</a:t>
            </a:r>
            <a:r>
              <a:rPr lang="ru-RU" sz="2200" dirty="0" smtClean="0">
                <a:latin typeface="Georgia" pitchFamily="18" charset="0"/>
              </a:rPr>
              <a:t> с </a:t>
            </a:r>
            <a:r>
              <a:rPr lang="ru-RU" sz="2200" dirty="0" err="1" smtClean="0">
                <a:latin typeface="Georgia" pitchFamily="18" charset="0"/>
              </a:rPr>
              <a:t>моцареллой</a:t>
            </a:r>
            <a:r>
              <a:rPr lang="ru-RU" sz="2200" dirty="0" smtClean="0">
                <a:latin typeface="Georgia" pitchFamily="18" charset="0"/>
              </a:rPr>
              <a:t>, со шпинатом, с вялеными томатами, с овсяными хлопьями, кабачком и морковью, творожные с кунжутом, кукурузные </a:t>
            </a:r>
            <a:r>
              <a:rPr lang="ru-RU" sz="2200" dirty="0" err="1" smtClean="0">
                <a:latin typeface="Georgia" pitchFamily="18" charset="0"/>
              </a:rPr>
              <a:t>маффины</a:t>
            </a:r>
            <a:r>
              <a:rPr lang="ru-RU" sz="2200" dirty="0" smtClean="0">
                <a:latin typeface="Georgia" pitchFamily="18" charset="0"/>
              </a:rPr>
              <a:t> — с кукурузной мукой и консервированными зёрнами, </a:t>
            </a:r>
            <a:r>
              <a:rPr lang="ru-RU" sz="2200" dirty="0" err="1" smtClean="0">
                <a:latin typeface="Georgia" pitchFamily="18" charset="0"/>
              </a:rPr>
              <a:t>маффины</a:t>
            </a:r>
            <a:r>
              <a:rPr lang="ru-RU" sz="2200" dirty="0" smtClean="0">
                <a:latin typeface="Georgia" pitchFamily="18" charset="0"/>
              </a:rPr>
              <a:t> с сыром и ароматными травами, с грибами и авокадо, тыквенные </a:t>
            </a:r>
            <a:r>
              <a:rPr lang="ru-RU" sz="2200" dirty="0" err="1" smtClean="0">
                <a:latin typeface="Georgia" pitchFamily="18" charset="0"/>
              </a:rPr>
              <a:t>маффины</a:t>
            </a:r>
            <a:r>
              <a:rPr lang="ru-RU" sz="2200" dirty="0" smtClean="0">
                <a:latin typeface="Georgia" pitchFamily="18" charset="0"/>
              </a:rPr>
              <a:t>…</a:t>
            </a:r>
            <a:br>
              <a:rPr lang="ru-RU" sz="2200" dirty="0" smtClean="0">
                <a:latin typeface="Georgia" pitchFamily="18" charset="0"/>
              </a:rPr>
            </a:br>
            <a:r>
              <a:rPr lang="ru-RU" sz="2200" dirty="0" smtClean="0">
                <a:latin typeface="Georgia" pitchFamily="18" charset="0"/>
              </a:rPr>
              <a:t>Давайте же выберем  что-нибудь. </a:t>
            </a:r>
            <a:r>
              <a:rPr lang="ru-RU" sz="2200" b="1" dirty="0" smtClean="0">
                <a:latin typeface="Georgia" pitchFamily="18" charset="0"/>
              </a:rPr>
              <a:t/>
            </a:r>
            <a:br>
              <a:rPr lang="ru-RU" sz="2200" b="1" dirty="0" smtClean="0">
                <a:latin typeface="Georgia" pitchFamily="18" charset="0"/>
              </a:rPr>
            </a:br>
            <a:r>
              <a:rPr lang="ru-RU" sz="2200" b="1" i="1" dirty="0" smtClean="0">
                <a:latin typeface="Georgia" pitchFamily="18" charset="0"/>
              </a:rPr>
              <a:t>Например,</a:t>
            </a:r>
            <a:endParaRPr lang="ru-RU" sz="2200" b="1" i="1" dirty="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b="1" i="1" dirty="0" err="1">
                <a:latin typeface="Georgia" pitchFamily="18" charset="0"/>
              </a:rPr>
              <a:t>Маффины</a:t>
            </a:r>
            <a:r>
              <a:rPr lang="ru-RU" sz="3600" b="1" i="1" dirty="0">
                <a:latin typeface="Georgia" pitchFamily="18" charset="0"/>
              </a:rPr>
              <a:t> с ветчиной и сыром</a:t>
            </a:r>
            <a:endParaRPr lang="ru-RU" sz="3600" dirty="0">
              <a:latin typeface="Georgia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/>
        <p:txBody>
          <a:bodyPr>
            <a:noAutofit/>
          </a:bodyPr>
          <a:lstStyle/>
          <a:p>
            <a:r>
              <a:rPr lang="ru-RU" sz="2000" b="1" i="1" dirty="0">
                <a:latin typeface="Georgia" pitchFamily="18" charset="0"/>
              </a:rPr>
              <a:t>Ингредиенты:  </a:t>
            </a:r>
            <a:endParaRPr lang="ru-RU" sz="2000" b="1" dirty="0">
              <a:latin typeface="Georgia" pitchFamily="18" charset="0"/>
            </a:endParaRPr>
          </a:p>
          <a:p>
            <a:pPr>
              <a:buNone/>
            </a:pPr>
            <a:r>
              <a:rPr lang="ru-RU" sz="2000" dirty="0" smtClean="0">
                <a:latin typeface="Georgia" pitchFamily="18" charset="0"/>
              </a:rPr>
              <a:t/>
            </a:r>
            <a:br>
              <a:rPr lang="ru-RU" sz="2000" dirty="0" smtClean="0">
                <a:latin typeface="Georgia" pitchFamily="18" charset="0"/>
              </a:rPr>
            </a:br>
            <a:r>
              <a:rPr lang="ru-RU" sz="2000" dirty="0">
                <a:latin typeface="Georgia" pitchFamily="18" charset="0"/>
              </a:rPr>
              <a:t>Кефир — 250 г</a:t>
            </a:r>
          </a:p>
          <a:p>
            <a:pPr lvl="0"/>
            <a:r>
              <a:rPr lang="ru-RU" sz="2000" dirty="0">
                <a:latin typeface="Georgia" pitchFamily="18" charset="0"/>
              </a:rPr>
              <a:t>Мука пшеничная  — 210 г</a:t>
            </a:r>
          </a:p>
          <a:p>
            <a:pPr lvl="0"/>
            <a:r>
              <a:rPr lang="ru-RU" sz="2000" dirty="0">
                <a:latin typeface="Georgia" pitchFamily="18" charset="0"/>
              </a:rPr>
              <a:t>Разрыхлитель теста — 2 ч. л.</a:t>
            </a:r>
          </a:p>
          <a:p>
            <a:pPr lvl="0"/>
            <a:r>
              <a:rPr lang="ru-RU" sz="2000" dirty="0">
                <a:latin typeface="Georgia" pitchFamily="18" charset="0"/>
              </a:rPr>
              <a:t>Яйцо куриное — 1 </a:t>
            </a:r>
            <a:r>
              <a:rPr lang="ru-RU" sz="2000" dirty="0" err="1">
                <a:latin typeface="Georgia" pitchFamily="18" charset="0"/>
              </a:rPr>
              <a:t>шт</a:t>
            </a:r>
            <a:endParaRPr lang="ru-RU" sz="2000" dirty="0">
              <a:latin typeface="Georgia" pitchFamily="18" charset="0"/>
            </a:endParaRPr>
          </a:p>
          <a:p>
            <a:pPr lvl="0"/>
            <a:r>
              <a:rPr lang="ru-RU" sz="2000" dirty="0">
                <a:latin typeface="Georgia" pitchFamily="18" charset="0"/>
              </a:rPr>
              <a:t>Сыр твердый  — 125 г</a:t>
            </a:r>
          </a:p>
          <a:p>
            <a:pPr lvl="0"/>
            <a:r>
              <a:rPr lang="ru-RU" sz="2000" dirty="0">
                <a:latin typeface="Georgia" pitchFamily="18" charset="0"/>
              </a:rPr>
              <a:t>Ветчина (или сардельки) — 150 г</a:t>
            </a:r>
          </a:p>
          <a:p>
            <a:pPr lvl="0"/>
            <a:r>
              <a:rPr lang="ru-RU" sz="2000" dirty="0">
                <a:latin typeface="Georgia" pitchFamily="18" charset="0"/>
              </a:rPr>
              <a:t>Масло сливочное — 60 мл</a:t>
            </a:r>
          </a:p>
          <a:p>
            <a:pPr lvl="0"/>
            <a:r>
              <a:rPr lang="ru-RU" sz="2000" dirty="0">
                <a:latin typeface="Georgia" pitchFamily="18" charset="0"/>
              </a:rPr>
              <a:t>Перец черный (</a:t>
            </a:r>
            <a:r>
              <a:rPr lang="ru-RU" sz="1400" dirty="0">
                <a:latin typeface="Georgia" pitchFamily="18" charset="0"/>
              </a:rPr>
              <a:t>молотый, по вкусу</a:t>
            </a:r>
            <a:r>
              <a:rPr lang="ru-RU" sz="2000" dirty="0">
                <a:latin typeface="Georgia" pitchFamily="18" charset="0"/>
              </a:rPr>
              <a:t>)</a:t>
            </a:r>
          </a:p>
          <a:p>
            <a:pPr lvl="0"/>
            <a:r>
              <a:rPr lang="ru-RU" sz="2000" dirty="0">
                <a:latin typeface="Georgia" pitchFamily="18" charset="0"/>
              </a:rPr>
              <a:t>Соль — 0,5 ч. л</a:t>
            </a:r>
            <a:r>
              <a:rPr lang="ru-RU" sz="2000" u="sng" dirty="0">
                <a:latin typeface="Georgia" pitchFamily="18" charset="0"/>
              </a:rPr>
              <a:t>.</a:t>
            </a:r>
          </a:p>
        </p:txBody>
      </p:sp>
      <p:pic>
        <p:nvPicPr>
          <p:cNvPr id="6" name="Содержимое 5" descr="C:\Documents and Settings\Admin\Рабочий стол\5а\20181120_115438.jpg"/>
          <p:cNvPicPr>
            <a:picLocks noGrp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5190605" y="1803169"/>
            <a:ext cx="3258589" cy="4318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412776"/>
            <a:ext cx="8229600" cy="792088"/>
          </a:xfrm>
        </p:spPr>
        <p:txBody>
          <a:bodyPr>
            <a:normAutofit fontScale="90000"/>
          </a:bodyPr>
          <a:lstStyle/>
          <a:p>
            <a:r>
              <a:rPr lang="ru-RU" sz="3100" b="1" i="1" dirty="0">
                <a:latin typeface="Georgia" pitchFamily="18" charset="0"/>
              </a:rPr>
              <a:t>Последовательность приготовления</a:t>
            </a:r>
            <a:r>
              <a:rPr lang="ru-RU" sz="3100" b="1" i="1" dirty="0" smtClean="0">
                <a:latin typeface="Georgia" pitchFamily="18" charset="0"/>
              </a:rPr>
              <a:t>:</a:t>
            </a:r>
            <a:br>
              <a:rPr lang="ru-RU" sz="3100" b="1" i="1" dirty="0" smtClean="0">
                <a:latin typeface="Georgia" pitchFamily="18" charset="0"/>
              </a:rPr>
            </a:br>
            <a:r>
              <a:rPr lang="ru-RU" sz="2800" b="1" i="1" dirty="0" smtClean="0">
                <a:latin typeface="Georgia" pitchFamily="18" charset="0"/>
              </a:rPr>
              <a:t/>
            </a:r>
            <a:br>
              <a:rPr lang="ru-RU" sz="2800" b="1" i="1" dirty="0" smtClean="0">
                <a:latin typeface="Georgia" pitchFamily="18" charset="0"/>
              </a:rPr>
            </a:br>
            <a:r>
              <a:rPr lang="ru-RU" sz="2800" dirty="0" smtClean="0">
                <a:latin typeface="Georgia" pitchFamily="18" charset="0"/>
              </a:rPr>
              <a:t> </a:t>
            </a:r>
            <a:r>
              <a:rPr lang="ru-RU" sz="2800" dirty="0">
                <a:latin typeface="Georgia" pitchFamily="18" charset="0"/>
              </a:rPr>
              <a:t/>
            </a:r>
            <a:br>
              <a:rPr lang="ru-RU" sz="2800" dirty="0">
                <a:latin typeface="Georgia" pitchFamily="18" charset="0"/>
              </a:rPr>
            </a:br>
            <a:r>
              <a:rPr lang="ru-RU" sz="2800" b="1" i="1" dirty="0">
                <a:latin typeface="Georgia" pitchFamily="18" charset="0"/>
              </a:rPr>
              <a:t/>
            </a:r>
            <a:br>
              <a:rPr lang="ru-RU" sz="2800" b="1" i="1" dirty="0">
                <a:latin typeface="Georgia" pitchFamily="18" charset="0"/>
              </a:rPr>
            </a:br>
            <a:r>
              <a:rPr lang="ru-RU" sz="2800" b="1" i="1" dirty="0" smtClean="0">
                <a:latin typeface="Georgia" pitchFamily="18" charset="0"/>
              </a:rPr>
              <a:t/>
            </a:r>
            <a:br>
              <a:rPr lang="ru-RU" sz="2800" b="1" i="1" dirty="0" smtClean="0">
                <a:latin typeface="Georgia" pitchFamily="18" charset="0"/>
              </a:rPr>
            </a:br>
            <a:endParaRPr lang="ru-RU" sz="2800" b="1" dirty="0">
              <a:latin typeface="Georgi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04864"/>
            <a:ext cx="4038600" cy="3921299"/>
          </a:xfrm>
        </p:spPr>
        <p:txBody>
          <a:bodyPr>
            <a:noAutofit/>
          </a:bodyPr>
          <a:lstStyle/>
          <a:p>
            <a:r>
              <a:rPr lang="ru-RU" dirty="0">
                <a:latin typeface="Georgia" pitchFamily="18" charset="0"/>
              </a:rPr>
              <a:t>1. В миске смешать ветчину и сыр нарезанные кубиками, приправы (пряные травы, перец,…). Добавить муку, смешанную с разрыхлителем и солью.</a:t>
            </a:r>
          </a:p>
        </p:txBody>
      </p:sp>
      <p:pic>
        <p:nvPicPr>
          <p:cNvPr id="5" name="Содержимое 4" descr="C:\Documents and Settings\Admin\Рабочий стол\5а\20181120_115751.jpg"/>
          <p:cNvPicPr>
            <a:picLocks noGrp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44440" y="1682519"/>
            <a:ext cx="3246120" cy="4318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28800"/>
          </a:xfrm>
        </p:spPr>
        <p:txBody>
          <a:bodyPr>
            <a:noAutofit/>
          </a:bodyPr>
          <a:lstStyle/>
          <a:p>
            <a:r>
              <a:rPr lang="ru-RU" sz="3100" dirty="0" smtClean="0">
                <a:latin typeface="Georgia" pitchFamily="18" charset="0"/>
              </a:rPr>
              <a:t/>
            </a:r>
            <a:br>
              <a:rPr lang="ru-RU" sz="3100" dirty="0" smtClean="0">
                <a:latin typeface="Georgia" pitchFamily="18" charset="0"/>
              </a:rPr>
            </a:br>
            <a:r>
              <a:rPr lang="ru-RU" sz="3100" dirty="0">
                <a:latin typeface="Georgia" pitchFamily="18" charset="0"/>
              </a:rPr>
              <a:t/>
            </a:r>
            <a:br>
              <a:rPr lang="ru-RU" sz="3100" dirty="0">
                <a:latin typeface="Georgia" pitchFamily="18" charset="0"/>
              </a:rPr>
            </a:br>
            <a:r>
              <a:rPr lang="ru-RU" sz="3100" dirty="0" smtClean="0">
                <a:latin typeface="Georgia" pitchFamily="18" charset="0"/>
              </a:rPr>
              <a:t>2</a:t>
            </a:r>
            <a:r>
              <a:rPr lang="ru-RU" sz="3100" dirty="0">
                <a:latin typeface="Georgia" pitchFamily="18" charset="0"/>
              </a:rPr>
              <a:t>. В другой чашке смешать яйцо, кефир и масло</a:t>
            </a:r>
            <a:r>
              <a:rPr lang="ru-RU" dirty="0" smtClean="0"/>
              <a:t>. </a:t>
            </a:r>
            <a:r>
              <a:rPr lang="ru-RU" sz="3600" dirty="0" smtClean="0">
                <a:solidFill>
                  <a:srgbClr val="000000"/>
                </a:solidFill>
                <a:latin typeface="Georgia"/>
                <a:ea typeface="Calibri"/>
                <a:cs typeface="Arial"/>
              </a:rPr>
              <a:t> </a:t>
            </a:r>
            <a:r>
              <a:rPr lang="ru-RU" sz="3100" dirty="0" smtClean="0">
                <a:solidFill>
                  <a:srgbClr val="000000"/>
                </a:solidFill>
                <a:latin typeface="Georgia"/>
                <a:ea typeface="Calibri"/>
                <a:cs typeface="Arial"/>
              </a:rPr>
              <a:t>Соединить обе смеси.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6" name="Содержимое 5" descr="C:\Documents and Settings\Admin\Рабочий стол\5а\20181120_121510.jpg"/>
          <p:cNvPicPr>
            <a:picLocks noGrp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777240" y="1803169"/>
            <a:ext cx="3246120" cy="4318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Содержимое 6" descr="C:\Documents and Settings\Admin\Рабочий стол\5а\20181120_122010.jpg"/>
          <p:cNvPicPr>
            <a:picLocks noGrp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5196840" y="1803169"/>
            <a:ext cx="3246120" cy="4318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>
                <a:latin typeface="Georgia" pitchFamily="18" charset="0"/>
              </a:rPr>
              <a:t>3. Формочки смажьте маслом. В каждую положите немного теста. Они должны быть заполнены примерно на 2/3 объёма. </a:t>
            </a:r>
            <a:br>
              <a:rPr lang="ru-RU" dirty="0">
                <a:latin typeface="Georgia" pitchFamily="18" charset="0"/>
              </a:rPr>
            </a:br>
            <a:r>
              <a:rPr lang="ru-RU" dirty="0">
                <a:latin typeface="Georgia" pitchFamily="18" charset="0"/>
              </a:rPr>
              <a:t>Сверху можно присыпать кунжутом или кедровыми орешками.</a:t>
            </a:r>
          </a:p>
          <a:p>
            <a:endParaRPr lang="ru-RU" dirty="0"/>
          </a:p>
        </p:txBody>
      </p:sp>
      <p:pic>
        <p:nvPicPr>
          <p:cNvPr id="5" name="Содержимое 4" descr="C:\Documents and Settings\Admin\Рабочий стол\5а\20181120_123037.jpg"/>
          <p:cNvPicPr>
            <a:picLocks noGrp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5042690" y="1600200"/>
            <a:ext cx="3554419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236</TotalTime>
  <Words>135</Words>
  <Application>Microsoft Office PowerPoint</Application>
  <PresentationFormat>Экран (4:3)</PresentationFormat>
  <Paragraphs>32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21" baseType="lpstr">
      <vt:lpstr>Arial</vt:lpstr>
      <vt:lpstr>Calibri</vt:lpstr>
      <vt:lpstr>Constantia</vt:lpstr>
      <vt:lpstr>Franklin Gothic Book</vt:lpstr>
      <vt:lpstr>Franklin Gothic Medium</vt:lpstr>
      <vt:lpstr>Georgia</vt:lpstr>
      <vt:lpstr>Times New Roman</vt:lpstr>
      <vt:lpstr>Wingdings 2</vt:lpstr>
      <vt:lpstr>Трек</vt:lpstr>
      <vt:lpstr> Маффины</vt:lpstr>
      <vt:lpstr>В проекте принимали участие:</vt:lpstr>
      <vt:lpstr> Как люди изобрели маффины    Как и все хорошее в этом мире, эти пирожные своим появлением обязаны случаю. В богатых домах Туманного Альбиона кухарки собирали обрезки теста с «хозяйского стола» и пекли из них для себя маленькие лепешки, начиняя их всевозможными остатками вкусностей. Господа, прознав об этом, сняли пробу и были восхищены. Таким образом, маффин - это маленький хлебец с влажной начинкой – ягодами, персиком, тыквой. Делать его очень просто – весь процесс вместе с выпечкой займет чуть более получаса. А потому маффины быстро стали символом «инглиш-брэкфест», таким же неотъемлемым атрибутом, как и круассаны во французском «пти-де-женэ». С пятидесятых годов эту выпечку взял на вооружение и пищепром. В Америке и Британии появились в продаже сухие смеси для выпечки маффинов. А с шестидесятых открылись сетевые кафе-хаузы, где эту выпечку подавали на завтраки.     Читайте подробнее на FB.ru:  http://fb.ru/article/175669/maffin---eto-chto-takoe-klassicheskie-maffinyi-v-formochkah-retsept  </vt:lpstr>
      <vt:lpstr>Правила техники безопасности на кухне.   В ходе работы на кухне, чтобы избежать порезов рук,    ожогов и других травм, необходимо соблюдать следующие требования техники безопасности.        1. Содержать пол чистым и сухим, чтобы не поскользнуться.   2. Нельзя оставлять нагревательные приборы без   присмотра, так как  это может привести к пожару.   3. Нож - это острый предмет. Обращаться с ним надо осторожно. Во время нарезки применять безопасные приемы работы, использовать разделочную доску. Передавать колющие и режущие инструменты и приборы ручкой вперед.   4. Брать горячую посуду следует прихваткой</vt:lpstr>
      <vt:lpstr>Нетрадиционные маффины  Несладкие маффины, вообще-то, считаются неканоническими. Но, на наш вкус, отказываться от прекрасных (и, что важно, — здоровых!) соблазнов только потому, что они не хрестоматийны, — нелепо. Ну вот ещё послушайте: маффины с лисичками и курагой, маффины с моцареллой, со шпинатом, с вялеными томатами, с овсяными хлопьями, кабачком и морковью, творожные с кунжутом, кукурузные маффины — с кукурузной мукой и консервированными зёрнами, маффины с сыром и ароматными травами, с грибами и авокадо, тыквенные маффины… Давайте же выберем  что-нибудь.  Например,</vt:lpstr>
      <vt:lpstr>Маффины с ветчиной и сыром</vt:lpstr>
      <vt:lpstr>Последовательность приготовления:      </vt:lpstr>
      <vt:lpstr>  2. В другой чашке смешать яйцо, кефир и масло.  Соединить обе смеси.  </vt:lpstr>
      <vt:lpstr>Презентация PowerPoint</vt:lpstr>
      <vt:lpstr>4. Выпекайте при температуре 200–220°С около 25-35 минут.   Дать немного постоять и затем вынуть маффины из формочек. </vt:lpstr>
      <vt:lpstr> Вот что у нас получилось.   </vt:lpstr>
      <vt:lpstr>Что здесь ещё добавить? Разве что то, что происхождение слова muffin отсылают к старофранцузскому moufflet, что означает «мягкий». И эта мягкость в маффинах — самое главное.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Ирина</cp:lastModifiedBy>
  <cp:revision>19</cp:revision>
  <dcterms:created xsi:type="dcterms:W3CDTF">2018-12-24T07:49:20Z</dcterms:created>
  <dcterms:modified xsi:type="dcterms:W3CDTF">2018-12-31T03:26:06Z</dcterms:modified>
</cp:coreProperties>
</file>