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7" r:id="rId4"/>
    <p:sldId id="259" r:id="rId5"/>
    <p:sldId id="260" r:id="rId6"/>
    <p:sldId id="261" r:id="rId7"/>
    <p:sldId id="262" r:id="rId8"/>
    <p:sldId id="263" r:id="rId9"/>
    <p:sldId id="264" r:id="rId10"/>
    <p:sldId id="271" r:id="rId11"/>
    <p:sldId id="265" r:id="rId12"/>
    <p:sldId id="268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9" d="100"/>
          <a:sy n="89" d="100"/>
        </p:scale>
        <p:origin x="-120" y="-1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A9030-B70D-4235-A567-3743EC310969}" type="datetimeFigureOut">
              <a:rPr lang="ru-RU" smtClean="0"/>
              <a:pPr/>
              <a:t>09.12.2009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D382B-E570-4182-9203-3553BD57158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A9030-B70D-4235-A567-3743EC310969}" type="datetimeFigureOut">
              <a:rPr lang="ru-RU" smtClean="0"/>
              <a:pPr/>
              <a:t>09.12.2009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D382B-E570-4182-9203-3553BD5715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A9030-B70D-4235-A567-3743EC310969}" type="datetimeFigureOut">
              <a:rPr lang="ru-RU" smtClean="0"/>
              <a:pPr/>
              <a:t>09.12.2009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D382B-E570-4182-9203-3553BD5715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A9030-B70D-4235-A567-3743EC310969}" type="datetimeFigureOut">
              <a:rPr lang="ru-RU" smtClean="0"/>
              <a:pPr/>
              <a:t>09.12.2009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D382B-E570-4182-9203-3553BD5715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A9030-B70D-4235-A567-3743EC310969}" type="datetimeFigureOut">
              <a:rPr lang="ru-RU" smtClean="0"/>
              <a:pPr/>
              <a:t>09.12.2009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186D382B-E570-4182-9203-3553BD5715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A9030-B70D-4235-A567-3743EC310969}" type="datetimeFigureOut">
              <a:rPr lang="ru-RU" smtClean="0"/>
              <a:pPr/>
              <a:t>09.12.2009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D382B-E570-4182-9203-3553BD5715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A9030-B70D-4235-A567-3743EC310969}" type="datetimeFigureOut">
              <a:rPr lang="ru-RU" smtClean="0"/>
              <a:pPr/>
              <a:t>09.12.2009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D382B-E570-4182-9203-3553BD5715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A9030-B70D-4235-A567-3743EC310969}" type="datetimeFigureOut">
              <a:rPr lang="ru-RU" smtClean="0"/>
              <a:pPr/>
              <a:t>09.12.2009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D382B-E570-4182-9203-3553BD5715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A9030-B70D-4235-A567-3743EC310969}" type="datetimeFigureOut">
              <a:rPr lang="ru-RU" smtClean="0"/>
              <a:pPr/>
              <a:t>09.12.2009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D382B-E570-4182-9203-3553BD5715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A9030-B70D-4235-A567-3743EC310969}" type="datetimeFigureOut">
              <a:rPr lang="ru-RU" smtClean="0"/>
              <a:pPr/>
              <a:t>09.12.2009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D382B-E570-4182-9203-3553BD5715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A9030-B70D-4235-A567-3743EC310969}" type="datetimeFigureOut">
              <a:rPr lang="ru-RU" smtClean="0"/>
              <a:pPr/>
              <a:t>09.12.2009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D382B-E570-4182-9203-3553BD5715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88AA9030-B70D-4235-A567-3743EC310969}" type="datetimeFigureOut">
              <a:rPr lang="ru-RU" smtClean="0"/>
              <a:pPr/>
              <a:t>09.12.2009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186D382B-E570-4182-9203-3553BD57158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Самостоятельная работа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ШМО учителей русского языка и литературы </a:t>
            </a:r>
            <a:endParaRPr lang="ru-RU" sz="3200" dirty="0"/>
          </a:p>
        </p:txBody>
      </p:sp>
      <p:pic>
        <p:nvPicPr>
          <p:cNvPr id="6" name="Содержимое 5" descr="STA40459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648200" y="2348706"/>
            <a:ext cx="4038600" cy="3028950"/>
          </a:xfr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Работа со схемами, перфокартами</a:t>
            </a:r>
            <a:endParaRPr lang="ru-RU" dirty="0"/>
          </a:p>
        </p:txBody>
      </p:sp>
      <p:pic>
        <p:nvPicPr>
          <p:cNvPr id="6" name="Содержимое 5" descr="IMG_0169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214282" y="3829050"/>
            <a:ext cx="4038600" cy="3028950"/>
          </a:xfrm>
        </p:spPr>
      </p:pic>
      <p:pic>
        <p:nvPicPr>
          <p:cNvPr id="5" name="Содержимое 4" descr="STA40392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643438" y="1500174"/>
            <a:ext cx="4038600" cy="3028950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Восприятие материала учеником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Учитель сталкивается и с такой проблемой как неумение слушать. С этой целью можно предложить задания типа: составить план сообщения учителя, ученика, записать ключевые слова, вопросы; подготовить устное рецензирование.</a:t>
            </a:r>
          </a:p>
          <a:p>
            <a:endParaRPr lang="ru-RU" dirty="0"/>
          </a:p>
        </p:txBody>
      </p:sp>
      <p:pic>
        <p:nvPicPr>
          <p:cNvPr id="5" name="Содержимое 4" descr="STA40403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648200" y="2348706"/>
            <a:ext cx="4038600" cy="3028950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Работа с учебником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Очень важно обеспечить большую самостоятельность учеников при выполнении упражнений из учебника. Нужно видеть возможности для повышения самостоятельности, заложенные в упражнениях. Оценить эти возможности помогут такие критерии, как уровни самостоятельности и познавательной активности учащихся в упражнениях.</a:t>
            </a:r>
            <a:endParaRPr lang="ru-RU" dirty="0"/>
          </a:p>
        </p:txBody>
      </p:sp>
      <p:pic>
        <p:nvPicPr>
          <p:cNvPr id="5" name="Содержимое 4" descr="STA40401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643438" y="1785926"/>
            <a:ext cx="4038600" cy="3028950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1600200"/>
            <a:ext cx="8229600" cy="4708525"/>
          </a:xfrm>
        </p:spPr>
        <p:txBody>
          <a:bodyPr/>
          <a:lstStyle/>
          <a:p>
            <a:r>
              <a:rPr lang="ru-RU" dirty="0" smtClean="0"/>
              <a:t>Правильное организация самостоятельной работы позволяет развивать у детей интерес к изучению русского языка, формировать умение самостоятельно применять имеющиеся и приобретать новые знания и навыки, развивать творческую и познавательную активность учащихся. 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dirty="0" smtClean="0"/>
              <a:t>Самостоятельная работа на уроках русского языка и литературы</a:t>
            </a:r>
            <a:endParaRPr lang="ru-RU" sz="3200" dirty="0"/>
          </a:p>
        </p:txBody>
      </p:sp>
      <p:pic>
        <p:nvPicPr>
          <p:cNvPr id="1026" name="Picture 2" descr="H:\РАБОТА(ФОТКИ)\STA4023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8268"/>
          <a:stretch>
            <a:fillRect/>
          </a:stretch>
        </p:blipFill>
        <p:spPr bwMode="auto">
          <a:xfrm>
            <a:off x="0" y="3870000"/>
            <a:ext cx="3654493" cy="298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929058" y="1500174"/>
            <a:ext cx="4572000" cy="424731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Самостоятельной работе принадлежит особая роль как при изучении нового материала так и при повторении и обобщении изученного. Поэтому при организации самостоятельной работы важно не допускать перегрузки учащихся, стремиться к разнообразию их учебной деятельности, учитывать потребность в различных формах общения, а также индивидуальные особенности каждого ученика, уровень его подготовки, способности.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Организация самостоятельной работы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Самостоятельная работа учащихся – многообразные виды индивидуальной и коллективной учебной деятельности школьников, осуществляемой ими по заданиям, без непосредственного участия учителя. </a:t>
            </a:r>
          </a:p>
          <a:p>
            <a:r>
              <a:rPr lang="ru-RU" dirty="0" smtClean="0"/>
              <a:t>Выполнение этих заданий требует от учащихся активной мыслительной деятельности, самостоятельного решения различных познавательных задач, использование ранее усвоенных знаний.</a:t>
            </a:r>
          </a:p>
          <a:p>
            <a:r>
              <a:rPr lang="ru-RU" dirty="0" smtClean="0"/>
              <a:t>Целями повышения уровня познавательной активности учащихся и ускорения процесса усвоения знаний, умений и навыков должна быть хорошо организованная самостоятельная работа. </a:t>
            </a:r>
          </a:p>
          <a:p>
            <a:r>
              <a:rPr lang="ru-RU" dirty="0" smtClean="0"/>
              <a:t>Познавательная активность учащихся в процессе обучения зависит не только от количества учебного времени, выделяемого на самостоятельную работу, но и от характера этой работы, от того, на сколько она требует от учащихся самостоятельности в суждениях и практических действиях.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Вид особой деятельности учащихся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Самостоятельная работа, включающая использование различных форм самоконтроля и взаимоконтроля, интенсифицирует деятельность школьников еще и потому, что происходит активизация разнообразных форм общения (общение друг с другом в процессе работы в парах, в группах, общение с помощником учителя –консультантом, с учителем, общение с учебником, словарем, справочником).</a:t>
            </a:r>
          </a:p>
          <a:p>
            <a:endParaRPr lang="ru-RU" dirty="0"/>
          </a:p>
        </p:txBody>
      </p:sp>
      <p:pic>
        <p:nvPicPr>
          <p:cNvPr id="5" name="Содержимое 4" descr="IMG_0168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648200" y="2348706"/>
            <a:ext cx="4038600" cy="3028950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Работа в паре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 </a:t>
            </a:r>
            <a:r>
              <a:rPr lang="ru-RU" sz="1800" dirty="0" smtClean="0"/>
              <a:t>Принцип работы в паре основан на временной передаче учащимся функций, выполняемых учителем. Желательно, чтобы в паре один из учащихся должен быть сильнее. Применение коллективной формы обучения дает возможность трудиться всем ребятам. Учащиеся в процессе работы учатся оценивать свою работу, работу соседа, общаться, помогать друг другу.</a:t>
            </a:r>
          </a:p>
          <a:p>
            <a:r>
              <a:rPr lang="ru-RU" sz="1800" dirty="0" smtClean="0"/>
              <a:t>Целесообразно применять общение в паре на уроках систематизации и обобщения знаний, поскольку ученики уже имеют определенный запас знаний, можно и на уроках усвоения    новых знаний, на уроках контроля.</a:t>
            </a:r>
          </a:p>
          <a:p>
            <a:r>
              <a:rPr lang="ru-RU" sz="1800" dirty="0" smtClean="0"/>
              <a:t> </a:t>
            </a:r>
            <a:endParaRPr lang="ru-RU" sz="1800" dirty="0"/>
          </a:p>
        </p:txBody>
      </p:sp>
      <p:pic>
        <p:nvPicPr>
          <p:cNvPr id="5" name="Содержимое 4" descr="STA40387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648200" y="2348706"/>
            <a:ext cx="4038600" cy="3028950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4294967295"/>
          </p:nvPr>
        </p:nvSpPr>
        <p:spPr>
          <a:xfrm>
            <a:off x="0" y="1600200"/>
            <a:ext cx="4038600" cy="4525963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Часто на уроках используем словарные диктанты с взаимопроверкой. Ученики пишут, затем обмениваются в парах, проверяют, выставляют оценки. Критерии оценки выписываю  на доске.</a:t>
            </a:r>
          </a:p>
          <a:p>
            <a:r>
              <a:rPr lang="ru-RU" dirty="0" smtClean="0"/>
              <a:t>На уроке литературы можно поработать в парах над выразительным чтением стихов,   связными рассказами о писателях, о героях.</a:t>
            </a:r>
          </a:p>
          <a:p>
            <a:endParaRPr lang="ru-RU" dirty="0"/>
          </a:p>
        </p:txBody>
      </p:sp>
      <p:pic>
        <p:nvPicPr>
          <p:cNvPr id="6" name="Содержимое 5" descr="STA40402.JPG"/>
          <p:cNvPicPr>
            <a:picLocks noGrp="1" noChangeAspect="1"/>
          </p:cNvPicPr>
          <p:nvPr>
            <p:ph sz="half"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4071934" y="1572813"/>
            <a:ext cx="5072066" cy="3804050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Групповая работа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Результаты выполнения заданий могут оцениваться не только учителем, но и учеником-консультантом при проведении уроков-зачётов, уроков развития речи при составлении связных рассказов, на повторительно-обобщающих уроках.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5" name="Содержимое 4" descr="IMG_0149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357686" y="2143116"/>
            <a:ext cx="4324352" cy="3243264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Работа со словарями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/>
              <a:t>Повышению интереса к урокам русского языка способствует дополнительное самостоятельное общение со словарями, со справочниками. </a:t>
            </a:r>
            <a:endParaRPr lang="ru-RU" dirty="0"/>
          </a:p>
        </p:txBody>
      </p:sp>
      <p:pic>
        <p:nvPicPr>
          <p:cNvPr id="5" name="Содержимое 4" descr="STA40393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648200" y="2348706"/>
            <a:ext cx="4038600" cy="3028950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Работа с карточками, перфокартами, схемами.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/>
              <a:t>На уроках- зачетах, уроках-практикумах для активизации каждого ученика, его самостоятельности можно использовать графические диктанты, перфокарты, карточки, схемы.</a:t>
            </a:r>
          </a:p>
          <a:p>
            <a:endParaRPr lang="ru-RU" dirty="0"/>
          </a:p>
        </p:txBody>
      </p:sp>
      <p:pic>
        <p:nvPicPr>
          <p:cNvPr id="5" name="Содержимое 4" descr="STA40390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648200" y="2348706"/>
            <a:ext cx="4038600" cy="3028950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133</TotalTime>
  <Words>581</Words>
  <Application>Microsoft Office PowerPoint</Application>
  <PresentationFormat>Экран (4:3)</PresentationFormat>
  <Paragraphs>30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Апекс</vt:lpstr>
      <vt:lpstr>Самостоятельная работа</vt:lpstr>
      <vt:lpstr>Самостоятельная работа на уроках русского языка и литературы</vt:lpstr>
      <vt:lpstr>Организация самостоятельной работы</vt:lpstr>
      <vt:lpstr>Вид особой деятельности учащихся</vt:lpstr>
      <vt:lpstr>Работа в паре</vt:lpstr>
      <vt:lpstr>Слайд 6</vt:lpstr>
      <vt:lpstr>Групповая работа</vt:lpstr>
      <vt:lpstr>Работа со словарями</vt:lpstr>
      <vt:lpstr>Работа с карточками, перфокартами, схемами.</vt:lpstr>
      <vt:lpstr>Работа со схемами, перфокартами</vt:lpstr>
      <vt:lpstr>Восприятие материала учеником</vt:lpstr>
      <vt:lpstr>Работа с учебником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Самостоятельная работа</dc:title>
  <dc:creator>Мама</dc:creator>
  <cp:lastModifiedBy>Мама</cp:lastModifiedBy>
  <cp:revision>16</cp:revision>
  <dcterms:created xsi:type="dcterms:W3CDTF">2009-12-09T01:13:37Z</dcterms:created>
  <dcterms:modified xsi:type="dcterms:W3CDTF">2009-12-09T08:48:18Z</dcterms:modified>
</cp:coreProperties>
</file>