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D987CE-906E-4637-B432-C7281953C9BE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F6A5E6-66B0-4AFE-8B8D-8E5BC9F8F86B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Старшеклас</a:t>
          </a:r>
          <a:endParaRPr lang="ru-RU" sz="2000" b="1" dirty="0" smtClean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сники</a:t>
          </a:r>
          <a:endParaRPr lang="ru-RU" sz="20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02300FF-8AAD-4720-B4A1-5FDBC6ECC4F8}" type="parTrans" cxnId="{8BD37AA5-6295-4C4B-B8E1-F27C01DB1FC6}">
      <dgm:prSet/>
      <dgm:spPr/>
      <dgm:t>
        <a:bodyPr/>
        <a:lstStyle/>
        <a:p>
          <a:endParaRPr lang="ru-RU"/>
        </a:p>
      </dgm:t>
    </dgm:pt>
    <dgm:pt modelId="{C2E1C28A-E4FD-45D8-AD80-CFD0C64BD4B2}" type="sibTrans" cxnId="{8BD37AA5-6295-4C4B-B8E1-F27C01DB1FC6}">
      <dgm:prSet/>
      <dgm:spPr/>
      <dgm:t>
        <a:bodyPr/>
        <a:lstStyle/>
        <a:p>
          <a:endParaRPr lang="ru-RU"/>
        </a:p>
      </dgm:t>
    </dgm:pt>
    <dgm:pt modelId="{0E3C7277-24A7-4919-9EF2-D7EE951914C4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Классный руководитель</a:t>
          </a:r>
          <a:endParaRPr lang="ru-RU" sz="20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2801354-37A3-4A04-A42F-12B121190ADC}" type="parTrans" cxnId="{D96178BC-F192-4DAF-B853-D9C632FA9F67}">
      <dgm:prSet/>
      <dgm:spPr/>
      <dgm:t>
        <a:bodyPr/>
        <a:lstStyle/>
        <a:p>
          <a:endParaRPr lang="ru-RU"/>
        </a:p>
      </dgm:t>
    </dgm:pt>
    <dgm:pt modelId="{5BE669CF-C77A-4E5F-A340-DA9622BD9CE0}" type="sibTrans" cxnId="{D96178BC-F192-4DAF-B853-D9C632FA9F67}">
      <dgm:prSet/>
      <dgm:spPr/>
      <dgm:t>
        <a:bodyPr/>
        <a:lstStyle/>
        <a:p>
          <a:endParaRPr lang="ru-RU"/>
        </a:p>
      </dgm:t>
    </dgm:pt>
    <dgm:pt modelId="{03162AAE-4D49-4319-B113-2489A0ECBC21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соцпедагог</a:t>
          </a:r>
          <a:endParaRPr lang="ru-RU" sz="20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843D553-9B19-4622-B2BE-9733CEB5B9BD}" type="parTrans" cxnId="{FE1C2B70-B091-4BFC-BAB7-CCD9B639B4EF}">
      <dgm:prSet/>
      <dgm:spPr/>
      <dgm:t>
        <a:bodyPr/>
        <a:lstStyle/>
        <a:p>
          <a:endParaRPr lang="ru-RU"/>
        </a:p>
      </dgm:t>
    </dgm:pt>
    <dgm:pt modelId="{9AFCC87B-8F02-4C7F-8EC9-654850A5F403}" type="sibTrans" cxnId="{FE1C2B70-B091-4BFC-BAB7-CCD9B639B4EF}">
      <dgm:prSet/>
      <dgm:spPr/>
      <dgm:t>
        <a:bodyPr/>
        <a:lstStyle/>
        <a:p>
          <a:endParaRPr lang="ru-RU"/>
        </a:p>
      </dgm:t>
    </dgm:pt>
    <dgm:pt modelId="{CAF8AD5B-F343-4272-AF41-6EE636FC5D34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психолог</a:t>
          </a:r>
          <a:endParaRPr lang="ru-RU" sz="20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7705F69-64D0-4653-B894-03CD6E2B1919}" type="parTrans" cxnId="{E248D828-2E5B-42CB-B1D5-492D75399D83}">
      <dgm:prSet/>
      <dgm:spPr/>
      <dgm:t>
        <a:bodyPr/>
        <a:lstStyle/>
        <a:p>
          <a:endParaRPr lang="ru-RU"/>
        </a:p>
      </dgm:t>
    </dgm:pt>
    <dgm:pt modelId="{FABC6996-4421-47BA-9C7A-008C6B37B06B}" type="sibTrans" cxnId="{E248D828-2E5B-42CB-B1D5-492D75399D83}">
      <dgm:prSet/>
      <dgm:spPr/>
      <dgm:t>
        <a:bodyPr/>
        <a:lstStyle/>
        <a:p>
          <a:endParaRPr lang="ru-RU"/>
        </a:p>
      </dgm:t>
    </dgm:pt>
    <dgm:pt modelId="{FFA3EC18-A84D-4FAD-BF73-917D7B50C79D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Учителя предметники</a:t>
          </a:r>
          <a:endParaRPr lang="ru-RU" sz="20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35D6782-72DA-43A4-B99D-D1D794D092AD}" type="parTrans" cxnId="{2B34999E-9128-4DF4-BC72-D6C1E8AB8BDF}">
      <dgm:prSet/>
      <dgm:spPr/>
      <dgm:t>
        <a:bodyPr/>
        <a:lstStyle/>
        <a:p>
          <a:endParaRPr lang="ru-RU"/>
        </a:p>
      </dgm:t>
    </dgm:pt>
    <dgm:pt modelId="{F9E5C6C4-F8CC-4054-9E3B-D81572CD6E67}" type="sibTrans" cxnId="{2B34999E-9128-4DF4-BC72-D6C1E8AB8BDF}">
      <dgm:prSet/>
      <dgm:spPr/>
      <dgm:t>
        <a:bodyPr/>
        <a:lstStyle/>
        <a:p>
          <a:endParaRPr lang="ru-RU"/>
        </a:p>
      </dgm:t>
    </dgm:pt>
    <dgm:pt modelId="{46AFAD20-E06C-433E-BF32-049F06262E68}" type="pres">
      <dgm:prSet presAssocID="{AFD987CE-906E-4637-B432-C7281953C9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4C6C2E-BA5A-4DBA-B5A9-44C52F861715}" type="pres">
      <dgm:prSet presAssocID="{AFD987CE-906E-4637-B432-C7281953C9BE}" presName="cycle" presStyleCnt="0"/>
      <dgm:spPr/>
    </dgm:pt>
    <dgm:pt modelId="{ACF1EE72-92BA-4C72-9D99-2596B8E23C05}" type="pres">
      <dgm:prSet presAssocID="{F2F6A5E6-66B0-4AFE-8B8D-8E5BC9F8F86B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85242E-1030-4774-9D6E-9F8C4FE64C2B}" type="pres">
      <dgm:prSet presAssocID="{C2E1C28A-E4FD-45D8-AD80-CFD0C64BD4B2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4F63C690-D679-48EC-854E-2E1A4373353A}" type="pres">
      <dgm:prSet presAssocID="{0E3C7277-24A7-4919-9EF2-D7EE951914C4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95F1D6-0B63-486B-9C5B-569F07550F9E}" type="pres">
      <dgm:prSet presAssocID="{03162AAE-4D49-4319-B113-2489A0ECBC21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C4C244-2D96-4615-8854-A3D75523B8BC}" type="pres">
      <dgm:prSet presAssocID="{CAF8AD5B-F343-4272-AF41-6EE636FC5D34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447DE4-9961-4870-AE74-41C64D905082}" type="pres">
      <dgm:prSet presAssocID="{FFA3EC18-A84D-4FAD-BF73-917D7B50C79D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CA4654-CF32-4E92-B0EB-B6EFABB37BF4}" type="presOf" srcId="{C2E1C28A-E4FD-45D8-AD80-CFD0C64BD4B2}" destId="{AC85242E-1030-4774-9D6E-9F8C4FE64C2B}" srcOrd="0" destOrd="0" presId="urn:microsoft.com/office/officeart/2005/8/layout/cycle3"/>
    <dgm:cxn modelId="{0149CE69-65A4-4CE0-8D27-2FF5665507D5}" type="presOf" srcId="{0E3C7277-24A7-4919-9EF2-D7EE951914C4}" destId="{4F63C690-D679-48EC-854E-2E1A4373353A}" srcOrd="0" destOrd="0" presId="urn:microsoft.com/office/officeart/2005/8/layout/cycle3"/>
    <dgm:cxn modelId="{892B67EA-8833-414D-A8CD-DAFB370A576B}" type="presOf" srcId="{F2F6A5E6-66B0-4AFE-8B8D-8E5BC9F8F86B}" destId="{ACF1EE72-92BA-4C72-9D99-2596B8E23C05}" srcOrd="0" destOrd="0" presId="urn:microsoft.com/office/officeart/2005/8/layout/cycle3"/>
    <dgm:cxn modelId="{E248D828-2E5B-42CB-B1D5-492D75399D83}" srcId="{AFD987CE-906E-4637-B432-C7281953C9BE}" destId="{CAF8AD5B-F343-4272-AF41-6EE636FC5D34}" srcOrd="3" destOrd="0" parTransId="{97705F69-64D0-4653-B894-03CD6E2B1919}" sibTransId="{FABC6996-4421-47BA-9C7A-008C6B37B06B}"/>
    <dgm:cxn modelId="{639526E4-15EC-435E-9B80-CD34C3FC64DC}" type="presOf" srcId="{CAF8AD5B-F343-4272-AF41-6EE636FC5D34}" destId="{9EC4C244-2D96-4615-8854-A3D75523B8BC}" srcOrd="0" destOrd="0" presId="urn:microsoft.com/office/officeart/2005/8/layout/cycle3"/>
    <dgm:cxn modelId="{D96178BC-F192-4DAF-B853-D9C632FA9F67}" srcId="{AFD987CE-906E-4637-B432-C7281953C9BE}" destId="{0E3C7277-24A7-4919-9EF2-D7EE951914C4}" srcOrd="1" destOrd="0" parTransId="{A2801354-37A3-4A04-A42F-12B121190ADC}" sibTransId="{5BE669CF-C77A-4E5F-A340-DA9622BD9CE0}"/>
    <dgm:cxn modelId="{FE1C2B70-B091-4BFC-BAB7-CCD9B639B4EF}" srcId="{AFD987CE-906E-4637-B432-C7281953C9BE}" destId="{03162AAE-4D49-4319-B113-2489A0ECBC21}" srcOrd="2" destOrd="0" parTransId="{6843D553-9B19-4622-B2BE-9733CEB5B9BD}" sibTransId="{9AFCC87B-8F02-4C7F-8EC9-654850A5F403}"/>
    <dgm:cxn modelId="{2B34999E-9128-4DF4-BC72-D6C1E8AB8BDF}" srcId="{AFD987CE-906E-4637-B432-C7281953C9BE}" destId="{FFA3EC18-A84D-4FAD-BF73-917D7B50C79D}" srcOrd="4" destOrd="0" parTransId="{B35D6782-72DA-43A4-B99D-D1D794D092AD}" sibTransId="{F9E5C6C4-F8CC-4054-9E3B-D81572CD6E67}"/>
    <dgm:cxn modelId="{F03EBFE1-22A2-46D9-9B63-C5641A65C8F2}" type="presOf" srcId="{AFD987CE-906E-4637-B432-C7281953C9BE}" destId="{46AFAD20-E06C-433E-BF32-049F06262E68}" srcOrd="0" destOrd="0" presId="urn:microsoft.com/office/officeart/2005/8/layout/cycle3"/>
    <dgm:cxn modelId="{C9910F5E-E64E-4CA1-BB39-AF7FBE9B66C7}" type="presOf" srcId="{03162AAE-4D49-4319-B113-2489A0ECBC21}" destId="{CF95F1D6-0B63-486B-9C5B-569F07550F9E}" srcOrd="0" destOrd="0" presId="urn:microsoft.com/office/officeart/2005/8/layout/cycle3"/>
    <dgm:cxn modelId="{8BD37AA5-6295-4C4B-B8E1-F27C01DB1FC6}" srcId="{AFD987CE-906E-4637-B432-C7281953C9BE}" destId="{F2F6A5E6-66B0-4AFE-8B8D-8E5BC9F8F86B}" srcOrd="0" destOrd="0" parTransId="{902300FF-8AAD-4720-B4A1-5FDBC6ECC4F8}" sibTransId="{C2E1C28A-E4FD-45D8-AD80-CFD0C64BD4B2}"/>
    <dgm:cxn modelId="{2F2A4774-9AC5-4AB5-A167-3796D65531CB}" type="presOf" srcId="{FFA3EC18-A84D-4FAD-BF73-917D7B50C79D}" destId="{C4447DE4-9961-4870-AE74-41C64D905082}" srcOrd="0" destOrd="0" presId="urn:microsoft.com/office/officeart/2005/8/layout/cycle3"/>
    <dgm:cxn modelId="{819EC5B3-1290-491D-AA4F-A5D23A301366}" type="presParOf" srcId="{46AFAD20-E06C-433E-BF32-049F06262E68}" destId="{5F4C6C2E-BA5A-4DBA-B5A9-44C52F861715}" srcOrd="0" destOrd="0" presId="urn:microsoft.com/office/officeart/2005/8/layout/cycle3"/>
    <dgm:cxn modelId="{3193D0FE-38B6-4B8D-B15C-87C4014C9A7C}" type="presParOf" srcId="{5F4C6C2E-BA5A-4DBA-B5A9-44C52F861715}" destId="{ACF1EE72-92BA-4C72-9D99-2596B8E23C05}" srcOrd="0" destOrd="0" presId="urn:microsoft.com/office/officeart/2005/8/layout/cycle3"/>
    <dgm:cxn modelId="{0226D0E2-0E0D-461A-930B-2D73AEB56118}" type="presParOf" srcId="{5F4C6C2E-BA5A-4DBA-B5A9-44C52F861715}" destId="{AC85242E-1030-4774-9D6E-9F8C4FE64C2B}" srcOrd="1" destOrd="0" presId="urn:microsoft.com/office/officeart/2005/8/layout/cycle3"/>
    <dgm:cxn modelId="{2399D683-870E-46B1-A4BB-42397D23FC2A}" type="presParOf" srcId="{5F4C6C2E-BA5A-4DBA-B5A9-44C52F861715}" destId="{4F63C690-D679-48EC-854E-2E1A4373353A}" srcOrd="2" destOrd="0" presId="urn:microsoft.com/office/officeart/2005/8/layout/cycle3"/>
    <dgm:cxn modelId="{17B0EAE7-D511-4695-8607-8DCB671AD492}" type="presParOf" srcId="{5F4C6C2E-BA5A-4DBA-B5A9-44C52F861715}" destId="{CF95F1D6-0B63-486B-9C5B-569F07550F9E}" srcOrd="3" destOrd="0" presId="urn:microsoft.com/office/officeart/2005/8/layout/cycle3"/>
    <dgm:cxn modelId="{A3CDF9BD-7565-4364-A8E3-2969F57AF999}" type="presParOf" srcId="{5F4C6C2E-BA5A-4DBA-B5A9-44C52F861715}" destId="{9EC4C244-2D96-4615-8854-A3D75523B8BC}" srcOrd="4" destOrd="0" presId="urn:microsoft.com/office/officeart/2005/8/layout/cycle3"/>
    <dgm:cxn modelId="{0FDC537A-49A1-42C1-A183-9C2EBC6A2E8F}" type="presParOf" srcId="{5F4C6C2E-BA5A-4DBA-B5A9-44C52F861715}" destId="{C4447DE4-9961-4870-AE74-41C64D905082}" srcOrd="5" destOrd="0" presId="urn:microsoft.com/office/officeart/2005/8/layout/cycle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A485-6789-4F17-9D36-6A04977B7E2B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5C41-A570-4290-ACB2-65716B421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A485-6789-4F17-9D36-6A04977B7E2B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5C41-A570-4290-ACB2-65716B421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A485-6789-4F17-9D36-6A04977B7E2B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5C41-A570-4290-ACB2-65716B421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A485-6789-4F17-9D36-6A04977B7E2B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5C41-A570-4290-ACB2-65716B421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A485-6789-4F17-9D36-6A04977B7E2B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5C41-A570-4290-ACB2-65716B421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A485-6789-4F17-9D36-6A04977B7E2B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5C41-A570-4290-ACB2-65716B421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A485-6789-4F17-9D36-6A04977B7E2B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5C41-A570-4290-ACB2-65716B421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A485-6789-4F17-9D36-6A04977B7E2B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5C41-A570-4290-ACB2-65716B421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A485-6789-4F17-9D36-6A04977B7E2B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5C41-A570-4290-ACB2-65716B421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A485-6789-4F17-9D36-6A04977B7E2B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5C41-A570-4290-ACB2-65716B421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A485-6789-4F17-9D36-6A04977B7E2B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5C41-A570-4290-ACB2-65716B421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9A485-6789-4F17-9D36-6A04977B7E2B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C5C41-A570-4290-ACB2-65716B421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erspectiva-nn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5"/>
            <a:ext cx="5786478" cy="250033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 работы по профориентации старшеклассников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4643446"/>
            <a:ext cx="5214974" cy="99535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Учитель: Шишкина Н.Г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funlib.ru/cimg/2014/101421/23032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57166"/>
            <a:ext cx="3048021" cy="2286016"/>
          </a:xfrm>
          <a:prstGeom prst="rect">
            <a:avLst/>
          </a:prstGeom>
          <a:noFill/>
        </p:spPr>
      </p:pic>
      <p:pic>
        <p:nvPicPr>
          <p:cNvPr id="20484" name="Picture 4" descr="http://pro-e-contra.ucoz.org/Zharskaya/m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071810"/>
            <a:ext cx="2428892" cy="3011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</a:t>
            </a:r>
            <a:r>
              <a:rPr lang="ru-RU" b="1" dirty="0" smtClean="0"/>
              <a:t>Нижегородский  центр профессиональной подготовки</a:t>
            </a:r>
            <a:r>
              <a:rPr lang="ru-RU" b="1" dirty="0" smtClean="0"/>
              <a:t>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1"/>
            <a:ext cx="8229600" cy="3857652"/>
          </a:xfrm>
        </p:spPr>
        <p:txBody>
          <a:bodyPr/>
          <a:lstStyle/>
          <a:p>
            <a:r>
              <a:rPr lang="ru-RU" dirty="0" smtClean="0"/>
              <a:t>Прохождение компьютерного тестирования</a:t>
            </a:r>
          </a:p>
          <a:p>
            <a:r>
              <a:rPr lang="ru-RU" dirty="0" smtClean="0"/>
              <a:t>Обсуждение результатов</a:t>
            </a:r>
          </a:p>
          <a:p>
            <a:r>
              <a:rPr lang="ru-RU" dirty="0" smtClean="0"/>
              <a:t>Консультация психолога учеников и родителей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проведение </a:t>
            </a:r>
            <a:r>
              <a:rPr lang="ru-RU" dirty="0"/>
              <a:t>родительских собраний, </a:t>
            </a:r>
          </a:p>
          <a:p>
            <a:pPr lvl="0"/>
            <a:r>
              <a:rPr lang="ru-RU" dirty="0" smtClean="0"/>
              <a:t>индивидуальные </a:t>
            </a:r>
            <a:r>
              <a:rPr lang="ru-RU" dirty="0"/>
              <a:t>беседы педагогов с родителями школьников;</a:t>
            </a:r>
          </a:p>
          <a:p>
            <a:pPr lvl="0"/>
            <a:r>
              <a:rPr lang="ru-RU" dirty="0"/>
              <a:t>анкетирование </a:t>
            </a:r>
            <a:r>
              <a:rPr lang="ru-RU" dirty="0" smtClean="0"/>
              <a:t>родителей и </a:t>
            </a:r>
            <a:r>
              <a:rPr lang="ru-RU" dirty="0"/>
              <a:t>учащихся;</a:t>
            </a:r>
          </a:p>
          <a:p>
            <a:pPr lvl="0"/>
            <a:r>
              <a:rPr lang="ru-RU" dirty="0"/>
              <a:t>привлечение родителей школьников для выступлений перед учащимися с беседами;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Спасибо за внимание!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и задачи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r>
              <a:rPr lang="ru-RU" b="1" dirty="0"/>
              <a:t>О</a:t>
            </a:r>
            <a:r>
              <a:rPr lang="ru-RU" dirty="0" smtClean="0"/>
              <a:t>казания </a:t>
            </a:r>
            <a:r>
              <a:rPr lang="ru-RU" b="1" dirty="0" err="1"/>
              <a:t>п</a:t>
            </a:r>
            <a:r>
              <a:rPr lang="ru-RU" dirty="0" err="1"/>
              <a:t>рофориентационной</a:t>
            </a:r>
            <a:r>
              <a:rPr lang="ru-RU" dirty="0"/>
              <a:t> </a:t>
            </a:r>
            <a:r>
              <a:rPr lang="ru-RU" b="1" dirty="0"/>
              <a:t>п</a:t>
            </a:r>
            <a:r>
              <a:rPr lang="ru-RU" dirty="0"/>
              <a:t>оддержки </a:t>
            </a:r>
            <a:r>
              <a:rPr lang="ru-RU" b="1" dirty="0"/>
              <a:t>у</a:t>
            </a:r>
            <a:r>
              <a:rPr lang="ru-RU" dirty="0"/>
              <a:t>чащимся в </a:t>
            </a:r>
            <a:r>
              <a:rPr lang="ru-RU" b="1" dirty="0"/>
              <a:t>п</a:t>
            </a:r>
            <a:r>
              <a:rPr lang="ru-RU" dirty="0"/>
              <a:t>роцессе </a:t>
            </a:r>
            <a:r>
              <a:rPr lang="ru-RU" b="1" dirty="0"/>
              <a:t>в</a:t>
            </a:r>
            <a:r>
              <a:rPr lang="ru-RU" dirty="0"/>
              <a:t>ыбора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b="1" dirty="0">
                <a:solidFill>
                  <a:srgbClr val="FFC000"/>
                </a:solidFill>
              </a:rPr>
              <a:t>профиля обучения </a:t>
            </a:r>
            <a:r>
              <a:rPr lang="ru-RU" dirty="0"/>
              <a:t>и</a:t>
            </a:r>
            <a:r>
              <a:rPr lang="ru-RU" b="1" dirty="0"/>
              <a:t> </a:t>
            </a:r>
            <a:r>
              <a:rPr lang="ru-RU" b="1" dirty="0">
                <a:solidFill>
                  <a:srgbClr val="FFC000"/>
                </a:solidFill>
              </a:rPr>
              <a:t>с</a:t>
            </a:r>
            <a:r>
              <a:rPr lang="ru-RU" dirty="0">
                <a:solidFill>
                  <a:srgbClr val="FFC000"/>
                </a:solidFill>
              </a:rPr>
              <a:t>феры </a:t>
            </a:r>
            <a:r>
              <a:rPr lang="ru-RU" b="1" dirty="0">
                <a:solidFill>
                  <a:srgbClr val="FFC000"/>
                </a:solidFill>
              </a:rPr>
              <a:t>б</a:t>
            </a:r>
            <a:r>
              <a:rPr lang="ru-RU" dirty="0">
                <a:solidFill>
                  <a:srgbClr val="FFC000"/>
                </a:solidFill>
              </a:rPr>
              <a:t>удущей </a:t>
            </a:r>
            <a:r>
              <a:rPr lang="ru-RU" b="1" dirty="0">
                <a:solidFill>
                  <a:srgbClr val="FFC000"/>
                </a:solidFill>
              </a:rPr>
              <a:t>профессиональной деятельности.</a:t>
            </a:r>
          </a:p>
          <a:p>
            <a:r>
              <a:rPr lang="ru-RU" b="1" dirty="0"/>
              <a:t>П</a:t>
            </a:r>
            <a:r>
              <a:rPr lang="ru-RU" dirty="0" smtClean="0"/>
              <a:t>рофессиональное </a:t>
            </a:r>
            <a:r>
              <a:rPr lang="ru-RU" b="1" dirty="0"/>
              <a:t>с</a:t>
            </a:r>
            <a:r>
              <a:rPr lang="ru-RU" dirty="0"/>
              <a:t>амоопределение в </a:t>
            </a:r>
            <a:r>
              <a:rPr lang="ru-RU" b="1" dirty="0"/>
              <a:t>у</a:t>
            </a:r>
            <a:r>
              <a:rPr lang="ru-RU" dirty="0"/>
              <a:t>словиях </a:t>
            </a:r>
            <a:r>
              <a:rPr lang="ru-RU" b="1" dirty="0"/>
              <a:t>с</a:t>
            </a:r>
            <a:r>
              <a:rPr lang="ru-RU" dirty="0"/>
              <a:t>вободы </a:t>
            </a:r>
            <a:r>
              <a:rPr lang="ru-RU" b="1" dirty="0">
                <a:solidFill>
                  <a:srgbClr val="FFC000"/>
                </a:solidFill>
              </a:rPr>
              <a:t>выбора сферы деятельности </a:t>
            </a:r>
            <a:r>
              <a:rPr lang="ru-RU" dirty="0"/>
              <a:t>в соответствии со своими возможностями, способностями и с учетом требований рынка труда.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Структура согласованной работы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с учащимися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профдиагностических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мероприятий (занятий, бесед, классных часов, анкетирование,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тренингов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выбору будущей профессии)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Организация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проведение экскурсий (в учебные заведения, на предприятия)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Встречи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представителями предприятий, учебных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заведений.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Занятия по профориентации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Классный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час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«В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мире профессий»</a:t>
            </a:r>
          </a:p>
          <a:p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выпускника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Экскурсии и выходы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Ярмарка профессий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Медицинский колледж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«Перспектива»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Тестирование и консультации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«Нижегородском  центре профессиональной ной подготовки»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Ярмарка профессий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643314"/>
            <a:ext cx="8186766" cy="248284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Н. </a:t>
            </a:r>
            <a:r>
              <a:rPr lang="ru-RU" dirty="0" smtClean="0"/>
              <a:t>Н</a:t>
            </a:r>
            <a:r>
              <a:rPr lang="ru-RU" dirty="0" smtClean="0"/>
              <a:t>овгороде для учащихся 9-11 классов ежегодно проводится «Ярмарка профессий»</a:t>
            </a:r>
          </a:p>
          <a:p>
            <a:r>
              <a:rPr lang="ru-RU" dirty="0" smtClean="0"/>
              <a:t> Организаторы -  </a:t>
            </a:r>
            <a:r>
              <a:rPr lang="ru-RU" dirty="0" smtClean="0"/>
              <a:t>Нижегородская школа профориентации.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 smtClean="0"/>
              <a:t>посетителей ярмарки были организованы групповые консультации по </a:t>
            </a:r>
            <a:r>
              <a:rPr lang="ru-RU" dirty="0" smtClean="0"/>
              <a:t>вопросам поступления в различные  учебные заведения.</a:t>
            </a:r>
            <a:endParaRPr lang="ru-RU" dirty="0"/>
          </a:p>
        </p:txBody>
      </p:sp>
      <p:pic>
        <p:nvPicPr>
          <p:cNvPr id="4098" name="Picture 2" descr="http://www.ug.ru/uploads/images/news/15174/large/notitl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142984"/>
            <a:ext cx="3738811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Экскурсия в медицинский колледж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0570"/>
            <a:ext cx="8229600" cy="162559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Знакомство с учебным заведение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Посещение «Фестиваль массажа»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учащихся 11-12 классов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3" name="Picture 1" descr="C:\Users\Шишкина Н Г\Pictures\vtdXtzLDL7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4063985" cy="2285992"/>
          </a:xfrm>
          <a:prstGeom prst="rect">
            <a:avLst/>
          </a:prstGeom>
          <a:noFill/>
        </p:spPr>
      </p:pic>
      <p:pic>
        <p:nvPicPr>
          <p:cNvPr id="3074" name="Picture 2" descr="C:\Users\Шишкина Н Г\Pictures\qAUl_vcb4a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357298"/>
            <a:ext cx="3937026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Центр «Перспектива»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043377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Общественная организация </a:t>
            </a:r>
            <a:r>
              <a:rPr lang="ru-RU" dirty="0" smtClean="0"/>
              <a:t>Помощь родителям в воспитании, развитии и обучении ребенка с нарушением </a:t>
            </a:r>
            <a:r>
              <a:rPr lang="ru-RU" dirty="0" smtClean="0"/>
              <a:t>зрения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www.perspectiva-nn.ru/</a:t>
            </a:r>
            <a:endParaRPr lang="ru-RU" dirty="0" smtClean="0"/>
          </a:p>
          <a:p>
            <a:r>
              <a:rPr lang="ru-RU" dirty="0" smtClean="0"/>
              <a:t>Мастер класс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«</a:t>
            </a:r>
            <a:r>
              <a:rPr lang="ru-RU" b="1" dirty="0" err="1" smtClean="0">
                <a:solidFill>
                  <a:srgbClr val="FFC000"/>
                </a:solidFill>
              </a:rPr>
              <a:t>Мультимобильность</a:t>
            </a:r>
            <a:r>
              <a:rPr lang="ru-RU" b="1" dirty="0" smtClean="0">
                <a:solidFill>
                  <a:srgbClr val="FFC000"/>
                </a:solidFill>
              </a:rPr>
              <a:t> в трудоустройстве»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23554" name="Picture 2" descr="C:\Users\Шишкина Н Г\Pictures\0_1e7a17_c9c88174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428736"/>
            <a:ext cx="3071814" cy="4095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272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Система работы по профориентации старшеклассников</vt:lpstr>
      <vt:lpstr>Цели и задачи</vt:lpstr>
      <vt:lpstr>Структура согласованной работы</vt:lpstr>
      <vt:lpstr>Работа с учащимися</vt:lpstr>
      <vt:lpstr>Занятия по профориентации</vt:lpstr>
      <vt:lpstr>Экскурсии и выходы</vt:lpstr>
      <vt:lpstr>Ярмарка профессий</vt:lpstr>
      <vt:lpstr>Экскурсия в медицинский колледж</vt:lpstr>
      <vt:lpstr>Центр «Перспектива» </vt:lpstr>
      <vt:lpstr>«Нижегородский  центр профессиональной подготовки»</vt:lpstr>
      <vt:lpstr>Работа с родителями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по профориентации старшеклассников</dc:title>
  <dc:creator>пк</dc:creator>
  <cp:lastModifiedBy>Шишкина Н Г</cp:lastModifiedBy>
  <cp:revision>12</cp:revision>
  <dcterms:created xsi:type="dcterms:W3CDTF">2016-10-30T18:19:43Z</dcterms:created>
  <dcterms:modified xsi:type="dcterms:W3CDTF">2016-10-31T11:29:14Z</dcterms:modified>
</cp:coreProperties>
</file>