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66" r:id="rId4"/>
    <p:sldId id="262" r:id="rId5"/>
    <p:sldId id="267" r:id="rId6"/>
    <p:sldId id="268" r:id="rId7"/>
    <p:sldId id="269" r:id="rId8"/>
    <p:sldId id="270" r:id="rId9"/>
    <p:sldId id="271" r:id="rId10"/>
    <p:sldId id="263" r:id="rId11"/>
    <p:sldId id="274" r:id="rId12"/>
    <p:sldId id="275" r:id="rId13"/>
    <p:sldId id="265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D415A-0D31-483F-8FD5-5EC680B717E7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0B45F-3229-4DC2-B317-E8D2CED7835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942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77807-BBF5-495D-A0D8-477C4F6F257E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02ED6-A4D6-4CC6-9C0E-67BEE970A70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53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10D4B-AA3B-4598-8969-0A13E1AA5FB7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9154B-FE02-4098-B1EF-3288B10652F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22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FCABE-B6F6-419D-BC5E-23873107C45F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8010E-4176-4DD4-AEF8-0EA517829B4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284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AC267-7F83-4A71-8746-A766A4262F8B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AF995-7B47-4C9F-BA30-6B32050F6AA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508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A118B-1F38-4C6A-96A9-A44BF92643FD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89DF5-41DF-40B1-AE29-542541B9989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215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B0EDC-1A3B-4D07-93B8-D6EF7D6EFEF2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2600C-91D3-4D1D-A585-4CF044506B4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23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050FC-3660-472F-A776-B8373016D0E5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CD81C-A953-46F1-9EEE-468BA09D2B4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3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78E32-3DFC-462A-93E2-36A1CDD42668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BA20F-1D53-4A8B-A739-B10A384212F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204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8DB34-A211-4432-A0DA-A01707A1DB09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763D2-B5C3-413C-AAE4-66869095364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212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0912C-75A8-4402-A5BE-15F4D4EE8E87}" type="datetimeFigureOut">
              <a:rPr lang="ru-RU" altLang="ru-RU">
                <a:solidFill>
                  <a:srgbClr val="000000"/>
                </a:solidFill>
              </a:rPr>
              <a:pPr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1E922-3CD8-4981-AA45-26350C05090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52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linda6035.ucoz.ru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http://linda6035.ucoz.ru/</a:t>
            </a:r>
            <a:endParaRPr lang="ru-RU" sz="800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ADE644-13AA-4BFE-AE82-8D71BA527848}" type="datetimeFigureOut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01.01.2019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3CCA4E-D0F1-441B-BFE6-435C5BBE6588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25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ycast.ru/uploads/2013/10/16/6324381.png" TargetMode="External"/><Relationship Id="rId2" Type="http://schemas.openxmlformats.org/officeDocument/2006/relationships/hyperlink" Target="http://i01.fotocdn.net/s3/17/gallery_m/172/235226190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obrieskazki.ru/1september.htm" TargetMode="External"/><Relationship Id="rId5" Type="http://schemas.openxmlformats.org/officeDocument/2006/relationships/hyperlink" Target="http://planerka.by/Images/Photos/Knowledge6.png" TargetMode="External"/><Relationship Id="rId4" Type="http://schemas.openxmlformats.org/officeDocument/2006/relationships/hyperlink" Target="http://s4.pic4you.ru/y2014/08-13/12216/4544067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844823"/>
            <a:ext cx="8572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3960440"/>
          </a:xfrm>
        </p:spPr>
        <p:txBody>
          <a:bodyPr/>
          <a:lstStyle/>
          <a:p>
            <a:r>
              <a:rPr lang="ru-RU" alt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1 сентября</a:t>
            </a:r>
            <a:br>
              <a:rPr lang="ru-RU" altLang="ru-RU" sz="7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altLang="ru-RU" sz="7200" b="1" dirty="0" smtClean="0">
                <a:solidFill>
                  <a:srgbClr val="0070C0"/>
                </a:solidFill>
                <a:latin typeface="Monotype Corsiva" pitchFamily="66" charset="0"/>
              </a:rPr>
              <a:t>ПРАЗДНИК </a:t>
            </a:r>
            <a:r>
              <a:rPr lang="ru-RU" altLang="ru-RU" sz="7200" b="1" dirty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altLang="ru-RU" sz="7200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altLang="ru-RU" sz="7200" b="1" dirty="0">
                <a:solidFill>
                  <a:srgbClr val="0070C0"/>
                </a:solidFill>
                <a:latin typeface="Monotype Corsiva" pitchFamily="66" charset="0"/>
              </a:rPr>
              <a:t>«ДЕНЬ ЗНАНИЙ!</a:t>
            </a:r>
            <a:r>
              <a:rPr lang="ru-RU" altLang="ru-RU" sz="7200" b="1" dirty="0">
                <a:solidFill>
                  <a:srgbClr val="E42484"/>
                </a:solidFill>
                <a:latin typeface="Monotype Corsiva" pitchFamily="66" charset="0"/>
              </a:rPr>
              <a:t>»</a:t>
            </a:r>
            <a:br>
              <a:rPr lang="ru-RU" altLang="ru-RU" sz="7200" b="1" dirty="0">
                <a:solidFill>
                  <a:srgbClr val="E42484"/>
                </a:solidFill>
                <a:latin typeface="Monotype Corsiva" pitchFamily="66" charset="0"/>
              </a:rPr>
            </a:br>
            <a:endParaRPr lang="ru-RU" sz="7200" b="1" dirty="0">
              <a:latin typeface="Monotype Corsiva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03648" y="5877272"/>
            <a:ext cx="5312864" cy="625624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и провела: Пинюгина 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О.А., учитель начальной школы,МАОУ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СОШ26,г.Улан-Удэ.2018г.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Содержимое 3" descr="a95bbf2ba90a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438"/>
          <a:stretch>
            <a:fillRect/>
          </a:stretch>
        </p:blipFill>
        <p:spPr>
          <a:xfrm>
            <a:off x="-9525" y="0"/>
            <a:ext cx="916305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3059832" y="116632"/>
            <a:ext cx="4499992" cy="60016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FF0000"/>
                </a:solidFill>
                <a:latin typeface="Times New Roman" pitchFamily="18" charset="0"/>
              </a:rPr>
              <a:t>Праздник знаний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 встретил нас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И повел в любимый класс.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Мы за парты сели дружно,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Все на свете знать нам нужно.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Мы теперь хотим учиться,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Больше нам нельзя лениться,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Будем мы писать, считать,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На вопросы отвечать.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Будем книжки и тетрадки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Содержать весь год в порядке,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Станем много заниматься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И не будем отвлекаться.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В школе знанья получаем,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Дома знанья закрепляем.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Вовремя всегда и в сроки</a:t>
            </a:r>
          </a:p>
          <a:p>
            <a:pPr algn="ctr"/>
            <a:r>
              <a:rPr lang="ru-RU" altLang="ru-RU" sz="2400" dirty="0">
                <a:latin typeface="Times New Roman" pitchFamily="18" charset="0"/>
              </a:rPr>
              <a:t>Будем делать мы уроки.</a:t>
            </a:r>
          </a:p>
        </p:txBody>
      </p:sp>
    </p:spTree>
    <p:extLst>
      <p:ext uri="{BB962C8B-B14F-4D97-AF65-F5344CB8AC3E}">
        <p14:creationId xmlns:p14="http://schemas.microsoft.com/office/powerpoint/2010/main" val="236042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0"/>
            <a:ext cx="4860032" cy="681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4" name="Picture 2" descr="ÐÐ°ÑÑÐ¸Ð½ÐºÐ¸ Ð¿Ð¾ Ð·Ð°Ð¿ÑÐ¾ÑÑ ÑÐ¾ÑÐ¾ ÑÐµÐ¼ÑÑ Ð¸ ÑÐµÐ¼ÐµÐ¹Ð½ÑÐµ Ð¾ÑÐ½Ð¾ÑÐµÐ½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018418"/>
            <a:ext cx="7812360" cy="586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23258"/>
            <a:ext cx="7344816" cy="579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Наши родители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54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3" descr="2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9259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268760"/>
            <a:ext cx="7200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Информационные источники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источник шаблона: Фокина Лидия Петровнаучитель начальных классовМКОУ «СОШ ст. Евсино»Новосибирской области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http://i01.fotocdn.net/s3/17/gallery_m/172/2352261904.jpg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Деревья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playcast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uploads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/2013/10/16/6324381.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Школьница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4.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pic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4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you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y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2014/08-13/12216/4544067.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Надпись 1 сентября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planerka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by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Images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Photos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Knowledge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6.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Стихотворение: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www.dobrieskazki.ru/1september.htm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Фото- интернет ресурс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Текст - Википедия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7" name="Picture 11" descr="i?id=a2b35474b1d244435291374ab0936121&amp;n=33&amp;h=215&amp;w=1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84784"/>
            <a:ext cx="4176588" cy="518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3" descr="sm_ful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2858"/>
            <a:ext cx="4464422" cy="438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81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4216" y="-10006"/>
            <a:ext cx="4716016" cy="362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7" descr="constantine-york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006"/>
            <a:ext cx="4608512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Из истории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107504" y="3411508"/>
            <a:ext cx="4464496" cy="344649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altLang="ru-RU" dirty="0" smtClean="0">
                <a:latin typeface="Times New Roman" pitchFamily="18" charset="0"/>
              </a:rPr>
              <a:t>  </a:t>
            </a:r>
            <a:r>
              <a:rPr lang="ru-RU" altLang="ru-RU" sz="2800" dirty="0" smtClean="0">
                <a:latin typeface="Times New Roman" pitchFamily="18" charset="0"/>
              </a:rPr>
              <a:t>Римский император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Константин Великий</a:t>
            </a:r>
            <a:r>
              <a:rPr lang="ru-RU" altLang="ru-RU" sz="2800" dirty="0" smtClean="0">
                <a:latin typeface="Times New Roman" pitchFamily="18" charset="0"/>
              </a:rPr>
              <a:t>, созвал </a:t>
            </a:r>
            <a:r>
              <a:rPr lang="ru-RU" altLang="ru-RU" sz="2800" dirty="0">
                <a:latin typeface="Times New Roman" pitchFamily="18" charset="0"/>
              </a:rPr>
              <a:t>первый Вселенский собор, на котором, </a:t>
            </a:r>
            <a:r>
              <a:rPr lang="ru-RU" altLang="ru-RU" sz="2800" dirty="0" smtClean="0">
                <a:latin typeface="Times New Roman" pitchFamily="18" charset="0"/>
              </a:rPr>
              <a:t>было </a:t>
            </a:r>
            <a:r>
              <a:rPr lang="ru-RU" altLang="ru-RU" sz="2800" dirty="0">
                <a:latin typeface="Times New Roman" pitchFamily="18" charset="0"/>
              </a:rPr>
              <a:t>решено начинать 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новый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год с 1 сентября</a:t>
            </a:r>
            <a:r>
              <a:rPr lang="ru-RU" altLang="ru-RU" sz="2800" dirty="0">
                <a:latin typeface="Times New Roman" pitchFamily="18" charset="0"/>
              </a:rPr>
              <a:t>.</a:t>
            </a:r>
            <a:br>
              <a:rPr lang="ru-RU" altLang="ru-RU" sz="2800" dirty="0">
                <a:latin typeface="Times New Roman" pitchFamily="18" charset="0"/>
              </a:rPr>
            </a:br>
            <a:r>
              <a:rPr lang="ru-RU" altLang="ru-RU" sz="2800" b="1" dirty="0">
                <a:solidFill>
                  <a:srgbClr val="000099"/>
                </a:solidFill>
                <a:latin typeface="Times New Roman" pitchFamily="18" charset="0"/>
              </a:rPr>
              <a:t>4 век нашей эры 325 </a:t>
            </a:r>
            <a:r>
              <a:rPr lang="ru-RU" altLang="ru-RU" sz="2800" b="1" dirty="0" smtClean="0">
                <a:solidFill>
                  <a:srgbClr val="000099"/>
                </a:solidFill>
                <a:latin typeface="Times New Roman" pitchFamily="18" charset="0"/>
              </a:rPr>
              <a:t>г.</a:t>
            </a:r>
            <a:endParaRPr lang="ru-RU" sz="28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61675" y="3429000"/>
            <a:ext cx="4384388" cy="3429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указу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Иоанна III Великого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(Первого российского государя)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Русь начала отмечать начало нового года 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сентября 1492г.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9" descr="i?id=a05af287a5635765819e15e84929d783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0"/>
            <a:ext cx="4968875" cy="37226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406" y="3501008"/>
            <a:ext cx="9125594" cy="3356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l" eaLnBrk="1" hangingPunct="1">
              <a:defRPr/>
            </a:pPr>
            <a:r>
              <a:rPr lang="ru-RU" altLang="ru-RU" sz="3100" dirty="0" smtClean="0">
                <a:solidFill>
                  <a:schemeClr val="tx1"/>
                </a:solidFill>
                <a:latin typeface="Times New Roman" pitchFamily="18" charset="0"/>
              </a:rPr>
              <a:t>  В </a:t>
            </a:r>
            <a:r>
              <a:rPr lang="ru-RU" altLang="ru-RU" sz="3100" b="1" dirty="0" smtClean="0">
                <a:solidFill>
                  <a:srgbClr val="FA0E14"/>
                </a:solidFill>
                <a:latin typeface="Times New Roman" pitchFamily="18" charset="0"/>
              </a:rPr>
              <a:t>1699 году Петр Первый</a:t>
            </a:r>
            <a:r>
              <a:rPr lang="ru-RU" altLang="ru-RU" sz="3100" dirty="0" smtClean="0">
                <a:latin typeface="Times New Roman" pitchFamily="18" charset="0"/>
              </a:rPr>
              <a:t> издал указ о переносе Нового года на 1 января, чтобы не отличаться от Европы. </a:t>
            </a:r>
            <a:br>
              <a:rPr lang="ru-RU" altLang="ru-RU" sz="3100" dirty="0" smtClean="0">
                <a:latin typeface="Times New Roman" pitchFamily="18" charset="0"/>
              </a:rPr>
            </a:br>
            <a:r>
              <a:rPr lang="ru-RU" altLang="ru-RU" sz="3100" dirty="0" smtClean="0">
                <a:latin typeface="Times New Roman" pitchFamily="18" charset="0"/>
              </a:rPr>
              <a:t>Традицию начинать учебный год по старинке 1 сентября оставили нетронутой. </a:t>
            </a:r>
            <a:br>
              <a:rPr lang="ru-RU" altLang="ru-RU" sz="3100" dirty="0" smtClean="0">
                <a:latin typeface="Times New Roman" pitchFamily="18" charset="0"/>
              </a:rPr>
            </a:br>
            <a:r>
              <a:rPr lang="ru-RU" altLang="ru-RU" sz="3100" dirty="0" smtClean="0">
                <a:latin typeface="Times New Roman" pitchFamily="18" charset="0"/>
              </a:rPr>
              <a:t>  </a:t>
            </a:r>
            <a:r>
              <a:rPr lang="ru-RU" altLang="ru-RU" sz="3100" b="1" i="1" dirty="0" smtClean="0">
                <a:latin typeface="Times New Roman" pitchFamily="18" charset="0"/>
              </a:rPr>
              <a:t>Вот почему именно 1 сентября дети идут в школу – потому что раньше этот день был первым днем не только </a:t>
            </a:r>
            <a:r>
              <a:rPr lang="ru-RU" altLang="ru-RU" sz="3600" b="1" i="1" dirty="0" smtClean="0">
                <a:latin typeface="Times New Roman" pitchFamily="18" charset="0"/>
              </a:rPr>
              <a:t>учебного, но и календарного года!</a:t>
            </a:r>
            <a:r>
              <a:rPr lang="ru-RU" altLang="ru-RU" sz="2000" b="1" i="1" dirty="0" smtClean="0">
                <a:latin typeface="Times New Roman" pitchFamily="18" charset="0"/>
              </a:rPr>
              <a:t/>
            </a:r>
            <a:br>
              <a:rPr lang="ru-RU" altLang="ru-RU" sz="2000" b="1" i="1" dirty="0" smtClean="0">
                <a:latin typeface="Times New Roman" pitchFamily="18" charset="0"/>
              </a:rPr>
            </a:br>
            <a:r>
              <a:rPr lang="ru-RU" altLang="ru-RU" sz="2000" u="sng" dirty="0" smtClean="0">
                <a:latin typeface="Times New Roman" pitchFamily="18" charset="0"/>
              </a:rPr>
              <a:t/>
            </a:r>
            <a:br>
              <a:rPr lang="ru-RU" altLang="ru-RU" sz="2000" u="sng" dirty="0" smtClean="0">
                <a:latin typeface="Times New Roman" pitchFamily="18" charset="0"/>
              </a:rPr>
            </a:br>
            <a:endParaRPr lang="ru-RU" altLang="ru-RU" sz="2000" u="sng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31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506" y="4854420"/>
            <a:ext cx="9144000" cy="20376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eaLnBrk="1" hangingPunct="1"/>
            <a:r>
              <a:rPr lang="ru-RU" altLang="ru-RU" sz="3200" dirty="0" smtClean="0">
                <a:latin typeface="Times New Roman" pitchFamily="18" charset="0"/>
              </a:rPr>
              <a:t>В 1984 году Верховный Совет СССР учредил новый 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праздник– День Знаний. </a:t>
            </a:r>
            <a:r>
              <a:rPr lang="ru-RU" altLang="ru-RU" sz="3200" dirty="0" smtClean="0">
                <a:latin typeface="Times New Roman" pitchFamily="18" charset="0"/>
              </a:rPr>
              <a:t>Датой же праздника стал самый любимый день всех первоклашек </a:t>
            </a:r>
            <a:r>
              <a:rPr lang="ru-RU" altLang="ru-RU" sz="3200" dirty="0" smtClean="0">
                <a:solidFill>
                  <a:srgbClr val="C00000"/>
                </a:solidFill>
                <a:latin typeface="Times New Roman" pitchFamily="18" charset="0"/>
              </a:rPr>
              <a:t>– 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Первое сентября</a:t>
            </a:r>
            <a:r>
              <a:rPr lang="ru-RU" altLang="ru-RU" sz="3200" dirty="0" smtClean="0">
                <a:solidFill>
                  <a:srgbClr val="C00000"/>
                </a:solidFill>
                <a:latin typeface="Times New Roman" pitchFamily="18" charset="0"/>
              </a:rPr>
              <a:t>!</a:t>
            </a:r>
            <a:r>
              <a:rPr lang="ru-RU" altLang="ru-RU" sz="3200" dirty="0" smtClean="0">
                <a:latin typeface="Times New Roman" pitchFamily="18" charset="0"/>
              </a:rPr>
              <a:t/>
            </a:r>
            <a:br>
              <a:rPr lang="ru-RU" altLang="ru-RU" sz="3200" dirty="0" smtClean="0">
                <a:latin typeface="Times New Roman" pitchFamily="18" charset="0"/>
              </a:rPr>
            </a:br>
            <a:endParaRPr lang="ru-RU" altLang="ru-RU" sz="3200" dirty="0" smtClean="0">
              <a:latin typeface="Times New Roman" pitchFamily="18" charset="0"/>
            </a:endParaRPr>
          </a:p>
        </p:txBody>
      </p:sp>
      <p:sp>
        <p:nvSpPr>
          <p:cNvPr id="7171" name="AutoShape 10" descr="941977205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7172" name="Picture 12" descr="i?id=cb4db5d5084562f3ef714737cc6b4a86&amp;n=33&amp;h=215&amp;w=2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0"/>
            <a:ext cx="6408738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260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10" descr="Content-AP-Germany1%20%281%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583" y="544258"/>
            <a:ext cx="7328873" cy="3820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149725"/>
            <a:ext cx="8280400" cy="2879725"/>
          </a:xfrm>
          <a:prstGeom prst="rect">
            <a:avLst/>
          </a:prstGeom>
        </p:spPr>
        <p:txBody>
          <a:bodyPr anchor="t"/>
          <a:lstStyle/>
          <a:p>
            <a:pPr eaLnBrk="1" hangingPunct="1"/>
            <a:r>
              <a:rPr lang="ru-RU" altLang="ru-RU" sz="3200" b="1" dirty="0" smtClean="0">
                <a:solidFill>
                  <a:srgbClr val="0070C0"/>
                </a:solidFill>
                <a:latin typeface="Times New Roman" pitchFamily="18" charset="0"/>
              </a:rPr>
              <a:t>ЕВРОПА</a:t>
            </a:r>
            <a:r>
              <a:rPr lang="ru-RU" altLang="ru-RU" sz="2000" dirty="0" smtClean="0">
                <a:solidFill>
                  <a:srgbClr val="FA0E14"/>
                </a:solidFill>
                <a:latin typeface="Times New Roman" pitchFamily="18" charset="0"/>
              </a:rPr>
              <a:t/>
            </a:r>
            <a:br>
              <a:rPr lang="ru-RU" altLang="ru-RU" sz="2000" dirty="0" smtClean="0">
                <a:solidFill>
                  <a:srgbClr val="FA0E14"/>
                </a:solidFill>
                <a:latin typeface="Times New Roman" pitchFamily="18" charset="0"/>
              </a:rPr>
            </a:br>
            <a:r>
              <a:rPr lang="ru-RU" altLang="ru-RU" sz="1800" dirty="0" smtClean="0">
                <a:latin typeface="Times New Roman" pitchFamily="18" charset="0"/>
              </a:rPr>
              <a:t>Если не брать самых близких соседей, то 1-го сентября учебный год традиционно начинается в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Бельгии</a:t>
            </a:r>
            <a:r>
              <a:rPr lang="ru-RU" altLang="ru-RU" sz="1800" dirty="0" smtClean="0">
                <a:latin typeface="Times New Roman" pitchFamily="18" charset="0"/>
              </a:rPr>
              <a:t>, странах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Прибалтики</a:t>
            </a:r>
            <a:r>
              <a:rPr lang="ru-RU" altLang="ru-RU" sz="1800" dirty="0" smtClean="0">
                <a:latin typeface="Times New Roman" pitchFamily="18" charset="0"/>
              </a:rPr>
              <a:t>,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Венгрии</a:t>
            </a:r>
            <a:r>
              <a:rPr lang="ru-RU" altLang="ru-RU" sz="1800" dirty="0" smtClean="0">
                <a:latin typeface="Times New Roman" pitchFamily="18" charset="0"/>
              </a:rPr>
              <a:t>,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Македонии</a:t>
            </a:r>
            <a:r>
              <a:rPr lang="ru-RU" altLang="ru-RU" sz="1800" dirty="0" smtClean="0">
                <a:latin typeface="Times New Roman" pitchFamily="18" charset="0"/>
              </a:rPr>
              <a:t>,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Ирландии, Польше</a:t>
            </a:r>
            <a:r>
              <a:rPr lang="ru-RU" altLang="ru-RU" sz="1800" dirty="0" smtClean="0">
                <a:latin typeface="Times New Roman" pitchFamily="18" charset="0"/>
              </a:rPr>
              <a:t> и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Словении</a:t>
            </a:r>
            <a:r>
              <a:rPr lang="ru-RU" altLang="ru-RU" sz="1800" dirty="0" smtClean="0">
                <a:latin typeface="Times New Roman" pitchFamily="18" charset="0"/>
              </a:rPr>
              <a:t>. </a:t>
            </a:r>
            <a:br>
              <a:rPr lang="ru-RU" altLang="ru-RU" sz="1800" dirty="0" smtClean="0">
                <a:latin typeface="Times New Roman" pitchFamily="18" charset="0"/>
              </a:rPr>
            </a:br>
            <a:r>
              <a:rPr lang="ru-RU" altLang="ru-RU" sz="1800" dirty="0" smtClean="0">
                <a:latin typeface="Times New Roman" pitchFamily="18" charset="0"/>
              </a:rPr>
              <a:t>А вот у школьников 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Финляндии, Дании, Германии</a:t>
            </a:r>
            <a:r>
              <a:rPr lang="ru-RU" altLang="ru-RU" sz="1800" dirty="0" smtClean="0">
                <a:latin typeface="Times New Roman" pitchFamily="18" charset="0"/>
              </a:rPr>
              <a:t> и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Шотландии</a:t>
            </a:r>
            <a:r>
              <a:rPr lang="ru-RU" altLang="ru-RU" sz="1800" dirty="0" smtClean="0">
                <a:latin typeface="Times New Roman" pitchFamily="18" charset="0"/>
              </a:rPr>
              <a:t> учебный год начинается уже в августе. В </a:t>
            </a:r>
            <a:r>
              <a:rPr lang="ru-RU" altLang="ru-RU" sz="1800" b="1" dirty="0" smtClean="0">
                <a:solidFill>
                  <a:srgbClr val="FA0E14"/>
                </a:solidFill>
                <a:latin typeface="Times New Roman" pitchFamily="18" charset="0"/>
              </a:rPr>
              <a:t>Германии</a:t>
            </a:r>
            <a:r>
              <a:rPr lang="ru-RU" altLang="ru-RU" sz="1800" dirty="0" smtClean="0">
                <a:latin typeface="Times New Roman" pitchFamily="18" charset="0"/>
              </a:rPr>
              <a:t> все зависит от школы: иногда немецкие дети идут в школу в последнюю неделю августа, а иногда (в зависимости от расписания учебного заведения) и в начале сентября.</a:t>
            </a:r>
          </a:p>
        </p:txBody>
      </p:sp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3924300" y="3644900"/>
            <a:ext cx="5219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ru-RU" altLang="ru-RU" sz="2400" b="1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042988" y="95656"/>
            <a:ext cx="7589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Начало учебного года в других странах </a:t>
            </a:r>
          </a:p>
        </p:txBody>
      </p:sp>
    </p:spTree>
    <p:extLst>
      <p:ext uri="{BB962C8B-B14F-4D97-AF65-F5344CB8AC3E}">
        <p14:creationId xmlns:p14="http://schemas.microsoft.com/office/powerpoint/2010/main" val="79941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ÐÐ°ÑÑÐ¸Ð½ÐºÐ¸ Ð¿Ð¾ Ð·Ð°Ð¿ÑÐ¾ÑÑ ÑÐ¾ÑÐ¾ ÐºÐ¸ÑÐ°Ð¹ÑÐºÐ¸Ðµ ÑÐºÐ¾Ð»ÑÐ½Ð¸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48351"/>
            <a:ext cx="6120680" cy="450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31898" y="29315"/>
            <a:ext cx="7283450" cy="778098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АЗИЯ </a:t>
            </a:r>
            <a:r>
              <a:rPr lang="ru-RU" alt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4509120"/>
            <a:ext cx="8785225" cy="20882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000" dirty="0" smtClean="0">
                <a:latin typeface="Times New Roman" pitchFamily="18" charset="0"/>
              </a:rPr>
              <a:t>     В подавляющем большинстве азиатских стран начало занятий приходится, 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latin typeface="Times New Roman" pitchFamily="18" charset="0"/>
              </a:rPr>
              <a:t>как и у нас, на первое сентября, например, в </a:t>
            </a:r>
            <a:r>
              <a:rPr lang="ru-RU" altLang="ru-RU" sz="2000" b="1" dirty="0" smtClean="0">
                <a:latin typeface="Times New Roman" pitchFamily="18" charset="0"/>
              </a:rPr>
              <a:t>Китае, Гонконге, Лаосе,Тайване</a:t>
            </a:r>
            <a:r>
              <a:rPr lang="ru-RU" altLang="ru-RU" sz="2000" dirty="0">
                <a:latin typeface="Times New Roman" pitchFamily="18" charset="0"/>
              </a:rPr>
              <a:t> </a:t>
            </a:r>
            <a:endParaRPr lang="ru-RU" altLang="ru-RU" sz="2000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latin typeface="Times New Roman" pitchFamily="18" charset="0"/>
              </a:rPr>
              <a:t>и </a:t>
            </a:r>
            <a:r>
              <a:rPr lang="ru-RU" altLang="ru-RU" sz="2000" b="1" dirty="0" smtClean="0">
                <a:latin typeface="Times New Roman" pitchFamily="18" charset="0"/>
              </a:rPr>
              <a:t>Монголии</a:t>
            </a:r>
            <a:r>
              <a:rPr lang="ru-RU" altLang="ru-RU" sz="2000" dirty="0" smtClean="0">
                <a:latin typeface="Times New Roman" pitchFamily="18" charset="0"/>
              </a:rPr>
              <a:t>, а в</a:t>
            </a:r>
            <a:r>
              <a:rPr lang="ru-RU" altLang="ru-RU" sz="2000" b="1" dirty="0" smtClean="0">
                <a:latin typeface="Times New Roman" pitchFamily="18" charset="0"/>
              </a:rPr>
              <a:t> Мьянме </a:t>
            </a:r>
            <a:r>
              <a:rPr lang="ru-RU" altLang="ru-RU" sz="2000" dirty="0" smtClean="0">
                <a:latin typeface="Times New Roman" pitchFamily="18" charset="0"/>
              </a:rPr>
              <a:t>школы начинают работать во вторую среду 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latin typeface="Times New Roman" pitchFamily="18" charset="0"/>
              </a:rPr>
              <a:t>сентября. Впрочем, во многих странах Азии начало учебного года приходится и на весну. </a:t>
            </a:r>
          </a:p>
        </p:txBody>
      </p:sp>
      <p:sp>
        <p:nvSpPr>
          <p:cNvPr id="2" name="AutoShape 2" descr="ÐÐ°ÑÑÐ¸Ð½ÐºÐ¸ Ð¿Ð¾ Ð·Ð°Ð¿ÑÐ¾ÑÑ ÑÐ¾ÑÐ¾ ÐºÐ¸ÑÐ°Ð¹ÑÐºÐ¸Ðµ ÑÐºÐ¾Ð»ÑÐ½Ð¸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06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5" descr="Children-attend-a-ceremony-on-their-first-day-of-school-at-Shimiz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9139" y="28562"/>
            <a:ext cx="70596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0" y="4581128"/>
            <a:ext cx="9144000" cy="227687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dirty="0" smtClean="0">
                <a:latin typeface="Times New Roman" pitchFamily="18" charset="0"/>
              </a:rPr>
              <a:t> В </a:t>
            </a:r>
            <a:r>
              <a:rPr lang="ru-RU" altLang="ru-RU" sz="2400" b="1" dirty="0" smtClean="0">
                <a:solidFill>
                  <a:srgbClr val="FA0E14"/>
                </a:solidFill>
                <a:latin typeface="Times New Roman" pitchFamily="18" charset="0"/>
              </a:rPr>
              <a:t>Японии </a:t>
            </a:r>
            <a:r>
              <a:rPr lang="ru-RU" altLang="ru-RU" sz="2400" dirty="0" smtClean="0">
                <a:latin typeface="Times New Roman" pitchFamily="18" charset="0"/>
              </a:rPr>
              <a:t>учебные заведения начинают работу с первого апреля, в </a:t>
            </a:r>
          </a:p>
          <a:p>
            <a:pPr eaLnBrk="1" hangingPunct="1">
              <a:buFontTx/>
              <a:buNone/>
            </a:pPr>
            <a:r>
              <a:rPr lang="ru-RU" altLang="ru-RU" sz="2400" b="1" dirty="0" smtClean="0">
                <a:solidFill>
                  <a:srgbClr val="FA0E14"/>
                </a:solidFill>
                <a:latin typeface="Times New Roman" pitchFamily="18" charset="0"/>
              </a:rPr>
              <a:t>Таиланде</a:t>
            </a:r>
            <a:r>
              <a:rPr lang="ru-RU" altLang="ru-RU" sz="2400" dirty="0" smtClean="0">
                <a:latin typeface="Times New Roman" pitchFamily="18" charset="0"/>
              </a:rPr>
              <a:t> — в мае, после празднования тайского нового года (его </a:t>
            </a:r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latin typeface="Times New Roman" pitchFamily="18" charset="0"/>
              </a:rPr>
              <a:t>дата определяется каждый раз индивидуально, но обычно он</a:t>
            </a:r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latin typeface="Times New Roman" pitchFamily="18" charset="0"/>
              </a:rPr>
              <a:t>приходится на середину апреля), а на </a:t>
            </a:r>
            <a:r>
              <a:rPr lang="ru-RU" altLang="ru-RU" sz="2400" b="1" dirty="0" smtClean="0">
                <a:solidFill>
                  <a:srgbClr val="FA0E14"/>
                </a:solidFill>
                <a:latin typeface="Times New Roman" pitchFamily="18" charset="0"/>
              </a:rPr>
              <a:t>Филиппинах</a:t>
            </a:r>
            <a:r>
              <a:rPr lang="ru-RU" altLang="ru-RU" sz="2400" b="1" dirty="0" smtClean="0">
                <a:latin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</a:rPr>
              <a:t>школьники </a:t>
            </a:r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latin typeface="Times New Roman" pitchFamily="18" charset="0"/>
              </a:rPr>
              <a:t>отправляются за знаниями в первых числах июня. </a:t>
            </a:r>
          </a:p>
        </p:txBody>
      </p:sp>
    </p:spTree>
    <p:extLst>
      <p:ext uri="{BB962C8B-B14F-4D97-AF65-F5344CB8AC3E}">
        <p14:creationId xmlns:p14="http://schemas.microsoft.com/office/powerpoint/2010/main" val="251920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2534"/>
            <a:ext cx="4860033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-12024" y="3068960"/>
            <a:ext cx="4656032" cy="378904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В </a:t>
            </a:r>
            <a:r>
              <a:rPr lang="ru-RU" altLang="ru-RU" b="1" dirty="0">
                <a:solidFill>
                  <a:srgbClr val="FA0E14"/>
                </a:solidFill>
                <a:latin typeface="Times New Roman" pitchFamily="18" charset="0"/>
              </a:rPr>
              <a:t>Израиле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 начало занятий в школах, как правило, приходится на 1-ое сентября.В </a:t>
            </a:r>
            <a:r>
              <a:rPr lang="ru-RU" altLang="ru-RU" b="1" dirty="0">
                <a:solidFill>
                  <a:srgbClr val="FA0E14"/>
                </a:solidFill>
                <a:latin typeface="Times New Roman" pitchFamily="18" charset="0"/>
              </a:rPr>
              <a:t>Иране</a:t>
            </a:r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— 22 или 23 сентября, в </a:t>
            </a:r>
            <a:r>
              <a:rPr lang="ru-RU" altLang="ru-RU" b="1" dirty="0">
                <a:solidFill>
                  <a:srgbClr val="FA0E14"/>
                </a:solidFill>
                <a:latin typeface="Times New Roman" pitchFamily="18" charset="0"/>
              </a:rPr>
              <a:t>Катаре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 и </a:t>
            </a:r>
            <a:r>
              <a:rPr lang="ru-RU" altLang="ru-RU" b="1" dirty="0">
                <a:solidFill>
                  <a:srgbClr val="FA0E14"/>
                </a:solidFill>
                <a:latin typeface="Times New Roman" pitchFamily="18" charset="0"/>
              </a:rPr>
              <a:t>Объединенных Арабских Эмиратах</a:t>
            </a:r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</a:rPr>
              <a:t> —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15 сентября, в </a:t>
            </a:r>
            <a:r>
              <a:rPr lang="ru-RU" altLang="ru-RU" b="1" dirty="0">
                <a:solidFill>
                  <a:srgbClr val="FA0E14"/>
                </a:solidFill>
                <a:latin typeface="Times New Roman" pitchFamily="18" charset="0"/>
              </a:rPr>
              <a:t>Египте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 — с 15-го по 24-ое сентября, а в </a:t>
            </a:r>
            <a:r>
              <a:rPr lang="ru-RU" altLang="ru-RU" b="1" dirty="0">
                <a:solidFill>
                  <a:srgbClr val="FA0E14"/>
                </a:solidFill>
                <a:latin typeface="Times New Roman" pitchFamily="18" charset="0"/>
              </a:rPr>
              <a:t>Омане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</a:rPr>
              <a:t>и </a:t>
            </a:r>
            <a:r>
              <a:rPr lang="ru-RU" altLang="ru-RU" b="1" dirty="0" smtClean="0">
                <a:solidFill>
                  <a:srgbClr val="FA0E14"/>
                </a:solidFill>
                <a:latin typeface="Times New Roman" pitchFamily="18" charset="0"/>
              </a:rPr>
              <a:t>Саудовской Аравии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учебный год начинается в первую неделю сентября.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5004049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878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 rot="10800000" flipV="1">
            <a:off x="7092279" y="22557"/>
            <a:ext cx="1963729" cy="584775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chemeClr val="bg1"/>
                </a:solidFill>
                <a:latin typeface="Times New Roman" pitchFamily="18" charset="0"/>
              </a:rPr>
              <a:t>Африка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572000" y="3149293"/>
            <a:ext cx="4627211" cy="400109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</a:rPr>
              <a:t>    </a:t>
            </a:r>
            <a:r>
              <a:rPr lang="ru-RU" altLang="ru-RU" sz="2000" dirty="0" smtClean="0">
                <a:latin typeface="Times New Roman" pitchFamily="18" charset="0"/>
              </a:rPr>
              <a:t>Во </a:t>
            </a:r>
            <a:r>
              <a:rPr lang="ru-RU" altLang="ru-RU" sz="2000" dirty="0">
                <a:latin typeface="Times New Roman" pitchFamily="18" charset="0"/>
              </a:rPr>
              <a:t>многих странах</a:t>
            </a:r>
            <a:r>
              <a:rPr lang="ru-RU" altLang="ru-RU" sz="2000" b="1" dirty="0">
                <a:solidFill>
                  <a:srgbClr val="FA0E14"/>
                </a:solidFill>
                <a:latin typeface="Times New Roman" pitchFamily="18" charset="0"/>
              </a:rPr>
              <a:t> Африки</a:t>
            </a:r>
            <a:r>
              <a:rPr lang="ru-RU" altLang="ru-RU" sz="2000" dirty="0">
                <a:latin typeface="Times New Roman" pitchFamily="18" charset="0"/>
              </a:rPr>
              <a:t> дети тоже начинают ходить в школу первого сентября, например, в </a:t>
            </a:r>
            <a:r>
              <a:rPr lang="ru-RU" altLang="ru-RU" sz="2000" b="1" dirty="0">
                <a:solidFill>
                  <a:srgbClr val="FA0E14"/>
                </a:solidFill>
                <a:latin typeface="Times New Roman" pitchFamily="18" charset="0"/>
              </a:rPr>
              <a:t>Эфиопии</a:t>
            </a:r>
            <a:r>
              <a:rPr lang="ru-RU" altLang="ru-RU" sz="2000" dirty="0">
                <a:latin typeface="Times New Roman" pitchFamily="18" charset="0"/>
              </a:rPr>
              <a:t>, </a:t>
            </a:r>
            <a:r>
              <a:rPr lang="ru-RU" altLang="ru-RU" sz="2000" b="1" dirty="0">
                <a:solidFill>
                  <a:srgbClr val="FA0E14"/>
                </a:solidFill>
                <a:latin typeface="Times New Roman" pitchFamily="18" charset="0"/>
              </a:rPr>
              <a:t>Нигерии</a:t>
            </a:r>
            <a:r>
              <a:rPr lang="ru-RU" altLang="ru-RU" sz="2000" dirty="0">
                <a:latin typeface="Times New Roman" pitchFamily="18" charset="0"/>
              </a:rPr>
              <a:t> и </a:t>
            </a:r>
            <a:r>
              <a:rPr lang="ru-RU" altLang="ru-RU" sz="2000" b="1" dirty="0">
                <a:solidFill>
                  <a:srgbClr val="FA0E14"/>
                </a:solidFill>
                <a:latin typeface="Times New Roman" pitchFamily="18" charset="0"/>
              </a:rPr>
              <a:t>Сомали</a:t>
            </a:r>
            <a:r>
              <a:rPr lang="ru-RU" altLang="ru-RU" sz="2000" dirty="0">
                <a:latin typeface="Times New Roman" pitchFamily="18" charset="0"/>
              </a:rPr>
              <a:t>, а в </a:t>
            </a:r>
            <a:r>
              <a:rPr lang="ru-RU" altLang="ru-RU" sz="2000" b="1" dirty="0">
                <a:solidFill>
                  <a:srgbClr val="FA0E14"/>
                </a:solidFill>
                <a:latin typeface="Times New Roman" pitchFamily="18" charset="0"/>
              </a:rPr>
              <a:t>Алжире</a:t>
            </a:r>
            <a:r>
              <a:rPr lang="ru-RU" altLang="ru-RU" sz="2000" dirty="0">
                <a:latin typeface="Times New Roman" pitchFamily="18" charset="0"/>
              </a:rPr>
              <a:t> День Знаний традиционно отмечается в первое воскресенье сентября.</a:t>
            </a:r>
          </a:p>
          <a:p>
            <a:r>
              <a:rPr lang="ru-RU" altLang="ru-RU" sz="2000" dirty="0" smtClean="0">
                <a:latin typeface="Times New Roman" pitchFamily="18" charset="0"/>
              </a:rPr>
              <a:t>В </a:t>
            </a:r>
            <a:r>
              <a:rPr lang="ru-RU" altLang="ru-RU" sz="2000" b="1" dirty="0">
                <a:solidFill>
                  <a:srgbClr val="FA0E14"/>
                </a:solidFill>
                <a:latin typeface="Times New Roman" pitchFamily="18" charset="0"/>
              </a:rPr>
              <a:t>ЮАР</a:t>
            </a:r>
            <a:r>
              <a:rPr lang="ru-RU" altLang="ru-RU" sz="2000" b="1" dirty="0"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</a:rPr>
              <a:t>и </a:t>
            </a:r>
            <a:r>
              <a:rPr lang="ru-RU" altLang="ru-RU" sz="2000" b="1" dirty="0">
                <a:solidFill>
                  <a:srgbClr val="FA0E14"/>
                </a:solidFill>
                <a:latin typeface="Times New Roman" pitchFamily="18" charset="0"/>
              </a:rPr>
              <a:t>Танзани</a:t>
            </a:r>
            <a:r>
              <a:rPr lang="ru-RU" altLang="ru-RU" sz="2000" dirty="0">
                <a:latin typeface="Times New Roman" pitchFamily="18" charset="0"/>
              </a:rPr>
              <a:t>и начало учебного года приходится на середину января, а в </a:t>
            </a:r>
            <a:r>
              <a:rPr lang="ru-RU" altLang="ru-RU" sz="2000" b="1" dirty="0">
                <a:solidFill>
                  <a:srgbClr val="FA0E14"/>
                </a:solidFill>
                <a:latin typeface="Times New Roman" pitchFamily="18" charset="0"/>
              </a:rPr>
              <a:t>Южном Судане</a:t>
            </a:r>
            <a:r>
              <a:rPr lang="ru-RU" altLang="ru-RU" sz="2000" dirty="0">
                <a:latin typeface="Times New Roman" pitchFamily="18" charset="0"/>
              </a:rPr>
              <a:t> занятия в школах начинаются 20 марта.</a:t>
            </a:r>
          </a:p>
          <a:p>
            <a:pPr algn="ctr"/>
            <a:r>
              <a:rPr lang="ru-RU" altLang="ru-RU" dirty="0">
                <a:latin typeface="Times New Roman" pitchFamily="18" charset="0"/>
              </a:rPr>
              <a:t/>
            </a:r>
            <a:br>
              <a:rPr lang="ru-RU" altLang="ru-RU" dirty="0">
                <a:latin typeface="Times New Roman" pitchFamily="18" charset="0"/>
              </a:rPr>
            </a:br>
            <a:r>
              <a:rPr lang="ru-RU" altLang="ru-RU" dirty="0">
                <a:latin typeface="Times New Roman" pitchFamily="18" charset="0"/>
              </a:rPr>
              <a:t/>
            </a:r>
            <a:br>
              <a:rPr lang="ru-RU" altLang="ru-RU" dirty="0">
                <a:latin typeface="Times New Roman" pitchFamily="18" charset="0"/>
              </a:rPr>
            </a:br>
            <a:endParaRPr lang="ru-RU" altLang="ru-RU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462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1_Тема Office</vt:lpstr>
      <vt:lpstr>Оформление по умолчанию</vt:lpstr>
      <vt:lpstr>1 сентября ПРАЗДНИК  «ДЕНЬ ЗНАНИЙ!» </vt:lpstr>
      <vt:lpstr>Презентация PowerPoint</vt:lpstr>
      <vt:lpstr>Из истории</vt:lpstr>
      <vt:lpstr>  В 1699 году Петр Первый издал указ о переносе Нового года на 1 января, чтобы не отличаться от Европы.  Традицию начинать учебный год по старинке 1 сентября оставили нетронутой.    Вот почему именно 1 сентября дети идут в школу – потому что раньше этот день был первым днем не только учебного, но и календарного года!  </vt:lpstr>
      <vt:lpstr>В 1984 году Верховный Совет СССР учредил новый праздник– День Знаний. Датой же праздника стал самый любимый день всех первоклашек – Первое сентября! </vt:lpstr>
      <vt:lpstr>ЕВРОПА Если не брать самых близких соседей, то 1-го сентября учебный год традиционно начинается в Бельгии, странах Прибалтики, Венгрии, Македонии, Ирландии, Польше и Словении.  А вот у школьников  Финляндии, Дании, Германии и Шотландии учебный год начинается уже в августе. В Германии все зависит от школы: иногда немецкие дети идут в школу в последнюю неделю августа, а иногда (в зависимости от расписания учебного заведения) и в начале сентября.</vt:lpstr>
      <vt:lpstr>АЗИЯ  </vt:lpstr>
      <vt:lpstr>Презентация PowerPoint</vt:lpstr>
      <vt:lpstr>Презентация PowerPoint</vt:lpstr>
      <vt:lpstr>Презентация PowerPoint</vt:lpstr>
      <vt:lpstr>Наши родители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14</cp:revision>
  <dcterms:created xsi:type="dcterms:W3CDTF">2014-07-06T18:18:01Z</dcterms:created>
  <dcterms:modified xsi:type="dcterms:W3CDTF">2019-01-01T02:53:45Z</dcterms:modified>
</cp:coreProperties>
</file>