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71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84" autoAdjust="0"/>
  </p:normalViewPr>
  <p:slideViewPr>
    <p:cSldViewPr>
      <p:cViewPr varScale="1">
        <p:scale>
          <a:sx n="100" d="100"/>
          <a:sy n="100" d="100"/>
        </p:scale>
        <p:origin x="-28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59537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35678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13700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7571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79458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27561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78857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41267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03091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23483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5534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1225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355976" y="3429000"/>
            <a:ext cx="4104456" cy="147732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Выполнила: учитель-логопед Козлова Татьяна Николаевна</a:t>
            </a:r>
          </a:p>
          <a:p>
            <a:pPr algn="ctr"/>
            <a:r>
              <a:rPr lang="ru-RU" dirty="0" smtClean="0"/>
              <a:t>Логопедической разновозрастной группы с нарушением зрения МБДОУ ЦРР №4 «Ручеек».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843808" y="6021288"/>
            <a:ext cx="2520280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Лобня 2014 год.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35323" y="1121079"/>
            <a:ext cx="8695970" cy="1754326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extrusionH="57150" contourW="6350" prstMaterial="plastic">
              <a:bevelT w="20320" h="20320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600" b="1" cap="all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Презентация  по теме:</a:t>
            </a:r>
          </a:p>
          <a:p>
            <a:pPr algn="ctr"/>
            <a:r>
              <a:rPr lang="ru-RU" sz="3600" b="1" cap="all" spc="0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« Дифференциация глухих и звонких </a:t>
            </a:r>
          </a:p>
          <a:p>
            <a:pPr algn="ctr"/>
            <a:r>
              <a:rPr lang="ru-RU" sz="3600" b="1" cap="all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Звуков»</a:t>
            </a:r>
            <a:endParaRPr lang="ru-RU" sz="3600" b="1" cap="all" spc="0" dirty="0">
              <a:ln/>
              <a:solidFill>
                <a:srgbClr val="00206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1548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99556" y="116632"/>
            <a:ext cx="46085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« Логопедический тренинг»</a:t>
            </a:r>
            <a:endParaRPr lang="ru-RU" sz="3200" b="1" u="sng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908720"/>
            <a:ext cx="756084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r>
              <a:rPr lang="ru-RU" sz="2800" dirty="0" smtClean="0">
                <a:solidFill>
                  <a:srgbClr val="002060"/>
                </a:solidFill>
                <a:latin typeface="Monotype Corsiva" pitchFamily="66" charset="0"/>
              </a:rPr>
              <a:t>Используется как на индивидуальных, так и на фронтальных занятиях для развития связной речи. </a:t>
            </a:r>
          </a:p>
          <a:p>
            <a:endParaRPr lang="ru-RU" sz="2800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r>
              <a:rPr lang="ru-RU" sz="2800" dirty="0">
                <a:solidFill>
                  <a:srgbClr val="002060"/>
                </a:solidFill>
                <a:latin typeface="Monotype Corsiva" pitchFamily="66" charset="0"/>
              </a:rPr>
              <a:t>	</a:t>
            </a:r>
            <a:r>
              <a:rPr lang="ru-RU" sz="2800" dirty="0" smtClean="0">
                <a:solidFill>
                  <a:srgbClr val="002060"/>
                </a:solidFill>
                <a:latin typeface="Monotype Corsiva" pitchFamily="66" charset="0"/>
              </a:rPr>
              <a:t>Конкретно:  дети учатся составлять с помощью схем предложения с предлогами, союзами и без них. </a:t>
            </a:r>
          </a:p>
          <a:p>
            <a:endParaRPr lang="ru-RU" sz="2800" dirty="0">
              <a:solidFill>
                <a:srgbClr val="002060"/>
              </a:solidFill>
              <a:latin typeface="Monotype Corsiva" pitchFamily="66" charset="0"/>
            </a:endParaRPr>
          </a:p>
          <a:p>
            <a:r>
              <a:rPr lang="ru-RU" sz="2800" dirty="0" smtClean="0">
                <a:solidFill>
                  <a:srgbClr val="002060"/>
                </a:solidFill>
                <a:latin typeface="Monotype Corsiva" pitchFamily="66" charset="0"/>
              </a:rPr>
              <a:t>	Сначала применяются схемы с опорными картинками </a:t>
            </a: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(1)</a:t>
            </a:r>
            <a:r>
              <a:rPr lang="ru-RU" sz="2800" dirty="0" smtClean="0">
                <a:solidFill>
                  <a:srgbClr val="002060"/>
                </a:solidFill>
                <a:latin typeface="Monotype Corsiva" pitchFamily="66" charset="0"/>
              </a:rPr>
              <a:t>, далее даются схемы более сложные, без использования опорных картинок </a:t>
            </a: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(2)</a:t>
            </a:r>
            <a:r>
              <a:rPr lang="ru-RU" sz="2800" dirty="0" smtClean="0">
                <a:solidFill>
                  <a:srgbClr val="002060"/>
                </a:solidFill>
                <a:latin typeface="Monotype Corsiva" pitchFamily="66" charset="0"/>
              </a:rPr>
              <a:t>. </a:t>
            </a:r>
          </a:p>
          <a:p>
            <a:endParaRPr lang="ru-RU" sz="2800" dirty="0">
              <a:solidFill>
                <a:srgbClr val="002060"/>
              </a:solidFill>
              <a:latin typeface="Monotype Corsiva" pitchFamily="66" charset="0"/>
            </a:endParaRPr>
          </a:p>
          <a:p>
            <a:r>
              <a:rPr lang="ru-RU" sz="2800" dirty="0" smtClean="0">
                <a:solidFill>
                  <a:srgbClr val="002060"/>
                </a:solidFill>
                <a:latin typeface="Monotype Corsiva" pitchFamily="66" charset="0"/>
              </a:rPr>
              <a:t>	Дети самостоятельно применяя накопленные знания и умения составляют предложения по схеме.</a:t>
            </a:r>
            <a:endParaRPr lang="ru-RU" sz="2800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9428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911752" cy="51838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611560" y="476672"/>
            <a:ext cx="5645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(1)</a:t>
            </a:r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0649" y="2036515"/>
            <a:ext cx="7343351" cy="48245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2490312" y="2557627"/>
            <a:ext cx="5629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(2)</a:t>
            </a:r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1554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37903" y="188892"/>
            <a:ext cx="70567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Развивающая игра: «Звонкий и глухой».</a:t>
            </a:r>
            <a:endParaRPr lang="ru-RU" sz="3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1110" y="764704"/>
            <a:ext cx="8030369" cy="60227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96324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8028384" cy="6021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572" y="548680"/>
            <a:ext cx="8412427" cy="6309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9421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93082" y="0"/>
            <a:ext cx="45365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Играем с глаголами</a:t>
            </a:r>
            <a:endParaRPr lang="ru-RU" sz="4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573485"/>
            <a:ext cx="8412427" cy="61678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899592" y="980728"/>
            <a:ext cx="70567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Составление предложений по картинкам и определение лишней картинки, ориентируясь на глаголы. Например: «Все </a:t>
            </a:r>
            <a:r>
              <a:rPr lang="ru-RU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летят</a:t>
            </a:r>
            <a:r>
              <a:rPr lang="ru-RU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, а змея </a:t>
            </a:r>
            <a:r>
              <a:rPr lang="ru-RU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ползет</a:t>
            </a:r>
            <a:r>
              <a:rPr lang="ru-RU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». В глаголах определяем первый звук (глухой или звонкий). </a:t>
            </a:r>
            <a:endParaRPr lang="ru-RU" sz="2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6090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453569" y="2636912"/>
            <a:ext cx="10051149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isometricOffAxis1Righ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6600" b="1" cap="all" spc="0" dirty="0" smtClean="0">
                <a:ln/>
                <a:solidFill>
                  <a:schemeClr val="accent1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60000" endA="900" endPos="58000" dir="5400000" sy="-100000" algn="bl" rotWithShape="0"/>
                </a:effectLst>
                <a:latin typeface="Monotype Corsiva" pitchFamily="66" charset="0"/>
              </a:rPr>
              <a:t>Спасибо За внимание </a:t>
            </a:r>
            <a:r>
              <a:rPr lang="ru-RU" sz="6600" b="1" cap="all" spc="0" dirty="0" smtClean="0">
                <a:ln/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0000" stA="55000" endPos="48000" dist="500" dir="5400000" sy="-100000" algn="bl" rotWithShape="0"/>
                </a:effectLst>
                <a:latin typeface="Monotype Corsiva" pitchFamily="66" charset="0"/>
              </a:rPr>
              <a:t>!</a:t>
            </a:r>
            <a:endParaRPr lang="ru-RU" sz="6600" b="1" cap="all" spc="0" dirty="0">
              <a:ln/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0000" stA="55000" endPos="48000" dist="500" dir="5400000" sy="-100000" algn="bl" rotWithShape="0"/>
              </a:effectLst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5111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8" y="30485"/>
            <a:ext cx="6708237" cy="50311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1760" y="1772816"/>
            <a:ext cx="6696744" cy="50225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40696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274836"/>
            <a:ext cx="80648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«Определение звука в слове с использованием </a:t>
            </a:r>
            <a:endParaRPr lang="en-US" sz="2800" b="1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позиционных карт» </a:t>
            </a:r>
            <a:endParaRPr lang="ru-RU" sz="28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1109378"/>
            <a:ext cx="7632848" cy="57246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40696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22937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7" y="44624"/>
            <a:ext cx="7333790" cy="53294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395933" y="5290324"/>
            <a:ext cx="82809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err="1" smtClean="0">
                <a:solidFill>
                  <a:srgbClr val="002060"/>
                </a:solidFill>
                <a:latin typeface="Monotype Corsiva" pitchFamily="66" charset="0"/>
              </a:rPr>
              <a:t>Ко</a:t>
            </a:r>
            <a:r>
              <a:rPr lang="ru-RU" sz="3200" b="1" dirty="0" err="1" smtClean="0">
                <a:solidFill>
                  <a:srgbClr val="FF0000"/>
                </a:solidFill>
                <a:latin typeface="Monotype Corsiva" pitchFamily="66" charset="0"/>
              </a:rPr>
              <a:t>З</a:t>
            </a:r>
            <a:r>
              <a:rPr lang="ru-RU" sz="3200" dirty="0" err="1" smtClean="0">
                <a:solidFill>
                  <a:srgbClr val="002060"/>
                </a:solidFill>
                <a:latin typeface="Monotype Corsiva" pitchFamily="66" charset="0"/>
              </a:rPr>
              <a:t>а</a:t>
            </a:r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 – </a:t>
            </a:r>
            <a:r>
              <a:rPr lang="ru-RU" sz="3200" dirty="0" err="1" smtClean="0">
                <a:solidFill>
                  <a:srgbClr val="002060"/>
                </a:solidFill>
                <a:latin typeface="Monotype Corsiva" pitchFamily="66" charset="0"/>
              </a:rPr>
              <a:t>Ко</a:t>
            </a:r>
            <a:r>
              <a:rPr lang="ru-RU" sz="3200" b="1" dirty="0" err="1" smtClean="0">
                <a:solidFill>
                  <a:srgbClr val="FF0000"/>
                </a:solidFill>
                <a:latin typeface="Monotype Corsiva" pitchFamily="66" charset="0"/>
              </a:rPr>
              <a:t>С</a:t>
            </a:r>
            <a:r>
              <a:rPr lang="ru-RU" sz="3200" dirty="0" err="1" smtClean="0">
                <a:solidFill>
                  <a:srgbClr val="002060"/>
                </a:solidFill>
                <a:latin typeface="Monotype Corsiva" pitchFamily="66" charset="0"/>
              </a:rPr>
              <a:t>а</a:t>
            </a:r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, определить место положение звука </a:t>
            </a:r>
            <a:r>
              <a:rPr lang="ru-RU" sz="3200" b="1" dirty="0" smtClean="0">
                <a:solidFill>
                  <a:srgbClr val="FF0000"/>
                </a:solidFill>
                <a:latin typeface="Monotype Corsiva" pitchFamily="66" charset="0"/>
              </a:rPr>
              <a:t>З </a:t>
            </a:r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в слове </a:t>
            </a:r>
            <a:r>
              <a:rPr lang="ru-RU" sz="3200" dirty="0" err="1" smtClean="0">
                <a:solidFill>
                  <a:srgbClr val="002060"/>
                </a:solidFill>
                <a:latin typeface="Monotype Corsiva" pitchFamily="66" charset="0"/>
              </a:rPr>
              <a:t>ко</a:t>
            </a:r>
            <a:r>
              <a:rPr lang="ru-RU" sz="3200" b="1" dirty="0" err="1" smtClean="0">
                <a:solidFill>
                  <a:srgbClr val="FF0000"/>
                </a:solidFill>
                <a:latin typeface="Monotype Corsiva" pitchFamily="66" charset="0"/>
              </a:rPr>
              <a:t>З</a:t>
            </a:r>
            <a:r>
              <a:rPr lang="ru-RU" sz="3200" dirty="0" err="1" smtClean="0">
                <a:solidFill>
                  <a:srgbClr val="002060"/>
                </a:solidFill>
                <a:latin typeface="Monotype Corsiva" pitchFamily="66" charset="0"/>
              </a:rPr>
              <a:t>а</a:t>
            </a:r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, заменить его на парный глухой </a:t>
            </a:r>
            <a:r>
              <a:rPr lang="ru-RU" sz="3200" b="1" dirty="0" smtClean="0">
                <a:solidFill>
                  <a:srgbClr val="FF0000"/>
                </a:solidFill>
                <a:latin typeface="Monotype Corsiva" pitchFamily="66" charset="0"/>
              </a:rPr>
              <a:t>С </a:t>
            </a:r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в </a:t>
            </a:r>
            <a:r>
              <a:rPr lang="ru-RU" sz="3200" dirty="0" err="1" smtClean="0">
                <a:solidFill>
                  <a:srgbClr val="002060"/>
                </a:solidFill>
                <a:latin typeface="Monotype Corsiva" pitchFamily="66" charset="0"/>
              </a:rPr>
              <a:t>ед.ч</a:t>
            </a:r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 и </a:t>
            </a:r>
            <a:r>
              <a:rPr lang="ru-RU" sz="3200" dirty="0" err="1" smtClean="0">
                <a:solidFill>
                  <a:srgbClr val="002060"/>
                </a:solidFill>
                <a:latin typeface="Monotype Corsiva" pitchFamily="66" charset="0"/>
              </a:rPr>
              <a:t>мн.ч</a:t>
            </a:r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.</a:t>
            </a:r>
            <a:endParaRPr lang="ru-RU" sz="3200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0696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68599" y="37346"/>
            <a:ext cx="7128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Monotype Corsiva" pitchFamily="66" charset="0"/>
              </a:rPr>
              <a:t>Упражнение: «Составь Слово»</a:t>
            </a:r>
            <a:endParaRPr lang="ru-RU" sz="36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369" y="683677"/>
            <a:ext cx="6444740" cy="48335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15275" y="1961456"/>
            <a:ext cx="6528725" cy="48965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40696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57" b="-980"/>
          <a:stretch/>
        </p:blipFill>
        <p:spPr>
          <a:xfrm>
            <a:off x="613858" y="727827"/>
            <a:ext cx="7643067" cy="57975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640548" y="81498"/>
            <a:ext cx="78488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Monotype Corsiva" pitchFamily="66" charset="0"/>
              </a:rPr>
              <a:t>Выбрать по памяти схему к слову ВАЗЫ</a:t>
            </a:r>
            <a:endParaRPr lang="ru-RU" sz="36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0696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91505" y="5657671"/>
            <a:ext cx="87129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Используется на фронтальных, подгрупповых и индивидуальных занятиях. Способствует развитию фонематического слуха, зрительного восприятия, памяти и связной речи.</a:t>
            </a:r>
            <a:endParaRPr lang="ru-RU" sz="24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75656" y="31165"/>
            <a:ext cx="61206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  <a:latin typeface="Monotype Corsiva" pitchFamily="66" charset="0"/>
              </a:rPr>
              <a:t>Игра: «Согласные звонкие и глухие»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7853" y="476672"/>
            <a:ext cx="7020272" cy="52652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72921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2239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683568" y="404664"/>
            <a:ext cx="59618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Используется для графических диктантов</a:t>
            </a:r>
            <a:endParaRPr lang="ru-RU" sz="28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246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186</TotalTime>
  <Words>173</Words>
  <Application>Microsoft Office PowerPoint</Application>
  <PresentationFormat>Экран (4:3)</PresentationFormat>
  <Paragraphs>28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Эд</dc:creator>
  <cp:lastModifiedBy>RePack by Diakov</cp:lastModifiedBy>
  <cp:revision>23</cp:revision>
  <dcterms:modified xsi:type="dcterms:W3CDTF">2019-01-01T18:32:53Z</dcterms:modified>
</cp:coreProperties>
</file>