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3828" r:id="rId2"/>
    <p:sldMasterId id="2147483852" r:id="rId3"/>
    <p:sldMasterId id="2147483864" r:id="rId4"/>
    <p:sldMasterId id="2147483876" r:id="rId5"/>
  </p:sldMasterIdLst>
  <p:notesMasterIdLst>
    <p:notesMasterId r:id="rId24"/>
  </p:notesMasterIdLst>
  <p:sldIdLst>
    <p:sldId id="257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7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5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3DFF22-AD8F-4F9F-B271-0DB4D0A8336D}" type="datetimeFigureOut">
              <a:rPr lang="ru-RU" smtClean="0"/>
              <a:t>18.05.2016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801C0-6CC3-4EF6-9D70-CA96832E6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250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E9335-499C-4376-9CB3-A3D487A95F8A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8303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0695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3482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1895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653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8302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327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2167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4876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0780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5912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2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A086EBD-3483-4C44-AA08-5FB126BF8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18.05.2016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E93AF1D-ADAB-4F8A-B0BC-094A4A8B42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94898" y="5840397"/>
            <a:ext cx="45921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начальных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классов,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Пинюгина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МАОУ «СОШ №26», 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Улан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Удэ.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8229600" cy="1728192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Викторина </a:t>
            </a:r>
            <a:b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«Умники и умницы»</a:t>
            </a:r>
            <a:endParaRPr lang="ru-RU" sz="53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30" name="Picture 10" descr="http://im8-tub-ru.yandex.net/i?id=350220440-42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116632"/>
            <a:ext cx="2332087" cy="22193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5998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67744" y="1268760"/>
            <a:ext cx="4690708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1. Чайка</a:t>
            </a:r>
          </a:p>
          <a:p>
            <a:r>
              <a:rPr lang="ru-RU" sz="6000" b="1" i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2. Дятел</a:t>
            </a:r>
          </a:p>
          <a:p>
            <a:r>
              <a:rPr lang="ru-RU" sz="6000" b="1" i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3. Альбатрос</a:t>
            </a:r>
          </a:p>
          <a:p>
            <a:r>
              <a:rPr lang="ru-RU" sz="6000" b="1" i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4. Гагара</a:t>
            </a:r>
            <a:endParaRPr lang="ru-RU" sz="6000" b="1" i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79712" y="836712"/>
            <a:ext cx="469070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1. Чайка</a:t>
            </a:r>
          </a:p>
          <a:p>
            <a:r>
              <a:rPr lang="ru-RU" sz="6000" b="1" i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6000" b="1" i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Альбатрос</a:t>
            </a:r>
            <a:endParaRPr lang="ru-RU" sz="6000" b="1" i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b="1" i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6000" b="1" i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Гагара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802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9712" y="1174304"/>
            <a:ext cx="5472608" cy="3785652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marL="914400" indent="-914400">
              <a:buFontTx/>
              <a:buAutoNum type="arabicPeriod"/>
            </a:pPr>
            <a:r>
              <a:rPr lang="ru-RU" sz="60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Малина</a:t>
            </a:r>
          </a:p>
          <a:p>
            <a:pPr marL="914400" indent="-914400">
              <a:buFontTx/>
              <a:buAutoNum type="arabicPeriod"/>
            </a:pPr>
            <a:r>
              <a:rPr lang="ru-RU" sz="60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Тополь</a:t>
            </a:r>
          </a:p>
          <a:p>
            <a:pPr marL="914400" indent="-914400">
              <a:buFontTx/>
              <a:buAutoNum type="arabicPeriod"/>
            </a:pPr>
            <a:r>
              <a:rPr lang="ru-RU" sz="60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Береза</a:t>
            </a:r>
          </a:p>
          <a:p>
            <a:pPr marL="914400" indent="-914400">
              <a:buFontTx/>
              <a:buAutoNum type="arabicPeriod"/>
            </a:pPr>
            <a:r>
              <a:rPr lang="ru-RU" sz="60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Рябина </a:t>
            </a:r>
            <a:endParaRPr lang="ru-RU" sz="6000" b="1" i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99792" y="692696"/>
            <a:ext cx="323203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60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Тополь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60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Береза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60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Рябина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89609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0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262192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Конкурс «Спортивный»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78993" y="6415695"/>
            <a:ext cx="12381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футбол)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1780619"/>
            <a:ext cx="64200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Самые престижные (главные) соревнования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94978" y="1957482"/>
            <a:ext cx="264668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(олимпийские игры).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79771" y="2482041"/>
            <a:ext cx="38742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Родина  Олимпийских игр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76215" y="2482041"/>
            <a:ext cx="11928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(Греция)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81812" y="3301263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Она может быть художественная, спортивная, ритмическая, оздоровительная, утренняя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56712" y="3716761"/>
            <a:ext cx="18221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Гимнастика</a:t>
            </a:r>
            <a:r>
              <a:rPr lang="ru-RU" sz="2000" b="1" dirty="0">
                <a:solidFill>
                  <a:srgbClr val="FF0000"/>
                </a:solidFill>
              </a:rPr>
              <a:t>).</a:t>
            </a:r>
          </a:p>
          <a:p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4293096"/>
            <a:ext cx="6237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Как часто проводятся Олимпийские игры?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35085" y="4289055"/>
            <a:ext cx="201112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  Раз в 4 года).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1879" y="4940934"/>
            <a:ext cx="67680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Какой из игровых видов спорта можно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назвать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зимним, и летним видом?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0" y="5287000"/>
            <a:ext cx="121526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(хоккей).</a:t>
            </a:r>
          </a:p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879" y="6027003"/>
            <a:ext cx="81864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Название этой игры произошло от двух английских слов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нога» и «мяч»</a:t>
            </a:r>
          </a:p>
        </p:txBody>
      </p:sp>
    </p:spTree>
    <p:extLst>
      <p:ext uri="{BB962C8B-B14F-4D97-AF65-F5344CB8AC3E}">
        <p14:creationId xmlns:p14="http://schemas.microsoft.com/office/powerpoint/2010/main" val="1953760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Конкурс «</a:t>
            </a:r>
            <a:r>
              <a:rPr lang="ru-RU" b="1" dirty="0" smtClean="0"/>
              <a:t>Знаете </a:t>
            </a:r>
            <a:r>
              <a:rPr lang="ru-RU" b="1" dirty="0" smtClean="0"/>
              <a:t>ли  </a:t>
            </a:r>
            <a:r>
              <a:rPr lang="ru-RU" b="1" dirty="0" smtClean="0"/>
              <a:t>вы сказки</a:t>
            </a:r>
            <a:r>
              <a:rPr lang="ru-RU" b="1" dirty="0" smtClean="0"/>
              <a:t>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5170" y="1371546"/>
            <a:ext cx="39233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Кто написал «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»?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503305" y="1340768"/>
            <a:ext cx="36084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Корней Иванович Чуковский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1994801"/>
            <a:ext cx="481426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Какое яйцо снесла курочка Ряба? </a:t>
            </a:r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927836" y="1950676"/>
            <a:ext cx="108215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простое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7504" y="2636912"/>
            <a:ext cx="79535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Кто из сказочных персонажей уверял, что он красивый,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меру упитанный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мужчина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76056" y="3035642"/>
            <a:ext cx="116551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Карлсон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07504" y="3343418"/>
            <a:ext cx="754937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Кто торговал пиявками в сказке «Золотой ключик»?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524328" y="3608383"/>
            <a:ext cx="1324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Дуремар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6" y="4342386"/>
            <a:ext cx="669593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Кто доставил Айболита в Африку к больным? </a:t>
            </a:r>
            <a:endParaRPr lang="ru-RU" sz="24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7109829" y="4603996"/>
            <a:ext cx="12265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орел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75609" y="5333087"/>
            <a:ext cx="8455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Какое хлебобулочное изделие ушло от бабушки и дедушки?</a:t>
            </a:r>
            <a:endParaRPr lang="ru-RU" sz="2400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7665584" y="5749739"/>
            <a:ext cx="115576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Колобок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9058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84386" y="-609"/>
            <a:ext cx="6042102" cy="723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/>
                <a:ea typeface="SimSun"/>
              </a:rPr>
              <a:t>Конкурс «</a:t>
            </a:r>
            <a:r>
              <a:rPr lang="ru-RU" b="1" dirty="0" smtClean="0">
                <a:solidFill>
                  <a:schemeClr val="tx1"/>
                </a:solidFill>
                <a:latin typeface="Times New Roman"/>
                <a:ea typeface="SimSun"/>
              </a:rPr>
              <a:t>Мыслителей </a:t>
            </a:r>
            <a:r>
              <a:rPr lang="ru-RU" b="1" dirty="0" smtClean="0">
                <a:solidFill>
                  <a:schemeClr val="tx1"/>
                </a:solidFill>
                <a:latin typeface="Times New Roman"/>
                <a:ea typeface="SimSun"/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92696"/>
            <a:ext cx="8579296" cy="61653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/>
              <a:t>1.В </a:t>
            </a:r>
            <a:r>
              <a:rPr lang="ru-RU" sz="2000" b="1" dirty="0"/>
              <a:t>какую посуду нельзя налить воды? </a:t>
            </a: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2</a:t>
            </a:r>
            <a:r>
              <a:rPr lang="ru-RU" sz="2000" b="1" dirty="0"/>
              <a:t>. Что с земли легко поднимешь, но далеко не закинешь? </a:t>
            </a: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3</a:t>
            </a:r>
            <a:r>
              <a:rPr lang="ru-RU" sz="2000" b="1" dirty="0"/>
              <a:t>. Кто говорит на всех языках? </a:t>
            </a: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4</a:t>
            </a:r>
            <a:r>
              <a:rPr lang="ru-RU" sz="2000" b="1" dirty="0"/>
              <a:t>. На какое дерево садится ворона после проливного дождя? </a:t>
            </a: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5</a:t>
            </a:r>
            <a:r>
              <a:rPr lang="ru-RU" sz="2000" b="1" dirty="0"/>
              <a:t>. Что сделается с красным шелковым платком, если его опустить на 5 минут на дно моря? </a:t>
            </a: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6</a:t>
            </a:r>
            <a:r>
              <a:rPr lang="ru-RU" sz="2000" b="1" dirty="0"/>
              <a:t>.  Сколько на березе яблок, если 8 сучков, на каждом сучке по 5 яблок? </a:t>
            </a:r>
          </a:p>
          <a:p>
            <a:pPr marL="0" indent="0">
              <a:buNone/>
            </a:pPr>
            <a:r>
              <a:rPr lang="ru-RU" sz="2000" b="1" dirty="0"/>
              <a:t>7. Где сухого камня не найдешь? </a:t>
            </a: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8</a:t>
            </a:r>
            <a:r>
              <a:rPr lang="ru-RU" sz="2000" b="1" dirty="0"/>
              <a:t>. Петух снес яйцо. Кому достанется оно? </a:t>
            </a: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9</a:t>
            </a:r>
            <a:r>
              <a:rPr lang="ru-RU" sz="2000" b="1" dirty="0"/>
              <a:t>. Когда черной кошке легче всего пробраться в дом</a:t>
            </a:r>
            <a:r>
              <a:rPr lang="ru-RU" sz="2000" b="1" dirty="0" smtClean="0"/>
              <a:t>?</a:t>
            </a:r>
          </a:p>
          <a:p>
            <a:pPr marL="0" indent="0">
              <a:buNone/>
            </a:pPr>
            <a:r>
              <a:rPr lang="ru-RU" sz="2000" b="1" dirty="0" smtClean="0"/>
              <a:t> 10</a:t>
            </a:r>
            <a:r>
              <a:rPr lang="ru-RU" sz="2000" b="1" dirty="0"/>
              <a:t>. Летели 3 страуса. Охотник одного убил. Сколько страусов осталось? </a:t>
            </a:r>
          </a:p>
          <a:p>
            <a:pPr marL="0" indent="0">
              <a:buNone/>
            </a:pPr>
            <a:r>
              <a:rPr lang="ru-RU" sz="2000" b="1" dirty="0"/>
              <a:t>11. Рабочее место короля? </a:t>
            </a: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12</a:t>
            </a:r>
            <a:r>
              <a:rPr lang="ru-RU" sz="2000" b="1" dirty="0"/>
              <a:t>. За что ученика выгнали из класса? </a:t>
            </a: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13</a:t>
            </a:r>
            <a:r>
              <a:rPr lang="ru-RU" sz="2000" b="1" dirty="0"/>
              <a:t>. Кто быстрее плавает – цыпленок или утенок? </a:t>
            </a: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14</a:t>
            </a:r>
            <a:r>
              <a:rPr lang="ru-RU" sz="2000" b="1" dirty="0"/>
              <a:t>. Как звали кошку </a:t>
            </a:r>
            <a:r>
              <a:rPr lang="ru-RU" sz="2000" b="1" dirty="0" err="1" smtClean="0"/>
              <a:t>домоучительницы</a:t>
            </a:r>
            <a:r>
              <a:rPr lang="ru-RU" sz="2000" b="1" dirty="0" smtClean="0"/>
              <a:t> </a:t>
            </a:r>
            <a:r>
              <a:rPr lang="ru-RU" sz="2000" b="1" dirty="0"/>
              <a:t>из мультфильма «Малыш и </a:t>
            </a:r>
            <a:r>
              <a:rPr lang="ru-RU" sz="2000" b="1" dirty="0" err="1"/>
              <a:t>Карлсон</a:t>
            </a:r>
            <a:r>
              <a:rPr lang="ru-RU" sz="2000" b="1" dirty="0"/>
              <a:t>»?   </a:t>
            </a: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15.День </a:t>
            </a:r>
            <a:r>
              <a:rPr lang="ru-RU" sz="2000" b="1" dirty="0"/>
              <a:t>между субботой и </a:t>
            </a:r>
            <a:r>
              <a:rPr lang="ru-RU" sz="2000" b="1" dirty="0" smtClean="0"/>
              <a:t>понедельником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15932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6264696"/>
          </a:xfrm>
        </p:spPr>
        <p:txBody>
          <a:bodyPr>
            <a:normAutofit/>
          </a:bodyPr>
          <a:lstStyle/>
          <a:p>
            <a:pPr marL="594360" indent="-457200">
              <a:spcBef>
                <a:spcPts val="0"/>
              </a:spcBef>
              <a:buFont typeface="+mj-lt"/>
              <a:buAutoNum type="arabicPeriod"/>
            </a:pPr>
            <a:r>
              <a:rPr lang="ru-RU" sz="2400" b="1" dirty="0" smtClean="0"/>
              <a:t>в </a:t>
            </a:r>
            <a:r>
              <a:rPr lang="ru-RU" sz="2400" b="1" dirty="0"/>
              <a:t>полную/ в </a:t>
            </a:r>
            <a:r>
              <a:rPr lang="ru-RU" sz="2400" b="1" dirty="0" smtClean="0"/>
              <a:t>пустую</a:t>
            </a:r>
            <a:endParaRPr lang="ru-RU" sz="2400" b="1" dirty="0"/>
          </a:p>
          <a:p>
            <a:pPr marL="594360" indent="-457200">
              <a:spcBef>
                <a:spcPts val="0"/>
              </a:spcBef>
              <a:buFont typeface="+mj-lt"/>
              <a:buAutoNum type="arabicPeriod"/>
            </a:pPr>
            <a:r>
              <a:rPr lang="ru-RU" sz="2400" b="1" dirty="0" smtClean="0"/>
              <a:t>пух</a:t>
            </a:r>
            <a:r>
              <a:rPr lang="ru-RU" sz="2400" b="1" dirty="0"/>
              <a:t>/ </a:t>
            </a:r>
            <a:r>
              <a:rPr lang="ru-RU" sz="2400" b="1" dirty="0" smtClean="0"/>
              <a:t>камень</a:t>
            </a:r>
            <a:endParaRPr lang="ru-RU" sz="2400" b="1" dirty="0"/>
          </a:p>
          <a:p>
            <a:pPr marL="594360" indent="-457200">
              <a:spcBef>
                <a:spcPts val="0"/>
              </a:spcBef>
              <a:buFont typeface="+mj-lt"/>
              <a:buAutoNum type="arabicPeriod"/>
            </a:pPr>
            <a:r>
              <a:rPr lang="ru-RU" sz="2400" b="1" dirty="0" smtClean="0"/>
              <a:t>Эхо/переводчик</a:t>
            </a:r>
            <a:endParaRPr lang="ru-RU" sz="2400" b="1" dirty="0"/>
          </a:p>
          <a:p>
            <a:pPr marL="594360" indent="-457200">
              <a:spcBef>
                <a:spcPts val="0"/>
              </a:spcBef>
              <a:buFont typeface="+mj-lt"/>
              <a:buAutoNum type="arabicPeriod"/>
            </a:pPr>
            <a:r>
              <a:rPr lang="ru-RU" sz="2400" b="1" dirty="0" smtClean="0"/>
              <a:t>на </a:t>
            </a:r>
            <a:r>
              <a:rPr lang="ru-RU" sz="2400" b="1" dirty="0"/>
              <a:t>мокрое/ на </a:t>
            </a:r>
            <a:r>
              <a:rPr lang="ru-RU" sz="2400" b="1" dirty="0" smtClean="0"/>
              <a:t>высокое</a:t>
            </a:r>
            <a:endParaRPr lang="ru-RU" sz="2400" b="1" dirty="0"/>
          </a:p>
          <a:p>
            <a:pPr marL="594360" indent="-457200">
              <a:spcBef>
                <a:spcPts val="0"/>
              </a:spcBef>
              <a:buFont typeface="+mj-lt"/>
              <a:buAutoNum type="arabicPeriod"/>
            </a:pPr>
            <a:r>
              <a:rPr lang="ru-RU" sz="2400" b="1" dirty="0" smtClean="0"/>
              <a:t>будет </a:t>
            </a:r>
            <a:r>
              <a:rPr lang="ru-RU" sz="2400" b="1" dirty="0"/>
              <a:t>мокрым/ будет синим</a:t>
            </a:r>
          </a:p>
          <a:p>
            <a:pPr marL="594360" indent="-457200">
              <a:spcBef>
                <a:spcPts val="0"/>
              </a:spcBef>
              <a:buFont typeface="+mj-lt"/>
              <a:buAutoNum type="arabicPeriod"/>
            </a:pPr>
            <a:r>
              <a:rPr lang="ru-RU" sz="2400" b="1" dirty="0"/>
              <a:t>на березе яблоки не растут/ </a:t>
            </a:r>
            <a:r>
              <a:rPr lang="ru-RU" sz="2400" b="1" dirty="0" smtClean="0"/>
              <a:t>40</a:t>
            </a:r>
          </a:p>
          <a:p>
            <a:pPr marL="594360" indent="-457200">
              <a:spcBef>
                <a:spcPts val="0"/>
              </a:spcBef>
              <a:buFont typeface="+mj-lt"/>
              <a:buAutoNum type="arabicPeriod"/>
            </a:pPr>
            <a:r>
              <a:rPr lang="ru-RU" sz="2400" b="1" dirty="0" smtClean="0"/>
              <a:t>в воде/в лесу</a:t>
            </a:r>
          </a:p>
          <a:p>
            <a:pPr marL="594360" indent="-457200">
              <a:spcBef>
                <a:spcPts val="0"/>
              </a:spcBef>
              <a:buFont typeface="+mj-lt"/>
              <a:buAutoNum type="arabicPeriod"/>
            </a:pPr>
            <a:r>
              <a:rPr lang="ru-RU" sz="2400" b="1" dirty="0" smtClean="0"/>
              <a:t>петухи </a:t>
            </a:r>
            <a:r>
              <a:rPr lang="ru-RU" sz="2400" b="1" dirty="0"/>
              <a:t>яйца не </a:t>
            </a:r>
            <a:r>
              <a:rPr lang="ru-RU" sz="2400" b="1" dirty="0" smtClean="0"/>
              <a:t>несут/хозяину</a:t>
            </a:r>
            <a:endParaRPr lang="ru-RU" sz="2400" b="1" dirty="0"/>
          </a:p>
          <a:p>
            <a:pPr marL="594360" indent="-457200">
              <a:spcBef>
                <a:spcPts val="0"/>
              </a:spcBef>
              <a:buFont typeface="+mj-lt"/>
              <a:buAutoNum type="arabicPeriod"/>
            </a:pPr>
            <a:r>
              <a:rPr lang="ru-RU" sz="2400" b="1" dirty="0" smtClean="0"/>
              <a:t>когда </a:t>
            </a:r>
            <a:r>
              <a:rPr lang="ru-RU" sz="2400" b="1" dirty="0"/>
              <a:t>открыта </a:t>
            </a:r>
            <a:r>
              <a:rPr lang="ru-RU" sz="2400" b="1" dirty="0" smtClean="0"/>
              <a:t>дверь/ночью</a:t>
            </a:r>
            <a:endParaRPr lang="ru-RU" sz="2400" b="1" dirty="0"/>
          </a:p>
          <a:p>
            <a:pPr marL="594360" indent="-457200">
              <a:spcBef>
                <a:spcPts val="0"/>
              </a:spcBef>
              <a:buFont typeface="+mj-lt"/>
              <a:buAutoNum type="arabicPeriod"/>
            </a:pPr>
            <a:r>
              <a:rPr lang="ru-RU" sz="2400" b="1" dirty="0" smtClean="0"/>
              <a:t>С</a:t>
            </a:r>
            <a:r>
              <a:rPr lang="ru-RU" sz="2400" b="1" dirty="0"/>
              <a:t>траусы не летают/2</a:t>
            </a:r>
          </a:p>
          <a:p>
            <a:pPr marL="594360" indent="-457200">
              <a:spcBef>
                <a:spcPts val="0"/>
              </a:spcBef>
              <a:buFont typeface="+mj-lt"/>
              <a:buAutoNum type="arabicPeriod"/>
            </a:pPr>
            <a:r>
              <a:rPr lang="ru-RU" sz="2400" b="1" dirty="0" smtClean="0"/>
              <a:t>Трон/кресло</a:t>
            </a:r>
          </a:p>
          <a:p>
            <a:pPr marL="594360" indent="-457200">
              <a:spcBef>
                <a:spcPts val="0"/>
              </a:spcBef>
              <a:buFont typeface="+mj-lt"/>
              <a:buAutoNum type="arabicPeriod"/>
            </a:pPr>
            <a:r>
              <a:rPr lang="ru-RU" sz="2400" b="1" dirty="0" smtClean="0"/>
              <a:t>за </a:t>
            </a:r>
            <a:r>
              <a:rPr lang="ru-RU" sz="2400" b="1" dirty="0"/>
              <a:t>дверь/за </a:t>
            </a:r>
            <a:r>
              <a:rPr lang="ru-RU" sz="2400" b="1" dirty="0" smtClean="0"/>
              <a:t>поведение</a:t>
            </a:r>
            <a:endParaRPr lang="ru-RU" sz="2400" b="1" dirty="0"/>
          </a:p>
          <a:p>
            <a:pPr marL="594360" indent="-457200">
              <a:spcBef>
                <a:spcPts val="0"/>
              </a:spcBef>
              <a:buFont typeface="+mj-lt"/>
              <a:buAutoNum type="arabicPeriod"/>
            </a:pPr>
            <a:r>
              <a:rPr lang="ru-RU" sz="2400" b="1" dirty="0" smtClean="0"/>
              <a:t>цыплята </a:t>
            </a:r>
            <a:r>
              <a:rPr lang="ru-RU" sz="2400" b="1" dirty="0"/>
              <a:t>не умеют </a:t>
            </a:r>
            <a:r>
              <a:rPr lang="ru-RU" sz="2400" b="1" dirty="0" smtClean="0"/>
              <a:t>плавать/утенок</a:t>
            </a:r>
            <a:endParaRPr lang="ru-RU" sz="2400" b="1" dirty="0"/>
          </a:p>
          <a:p>
            <a:pPr marL="594360" indent="-457200">
              <a:buFont typeface="+mj-lt"/>
              <a:buAutoNum type="arabicPeriod"/>
            </a:pPr>
            <a:r>
              <a:rPr lang="ru-RU" sz="2400" dirty="0" smtClean="0"/>
              <a:t>Матильда</a:t>
            </a:r>
            <a:endParaRPr lang="ru-RU" sz="2400" dirty="0"/>
          </a:p>
          <a:p>
            <a:pPr marL="594360" indent="-457200">
              <a:buFont typeface="+mj-lt"/>
              <a:buAutoNum type="arabicPeriod"/>
            </a:pPr>
            <a:r>
              <a:rPr lang="ru-RU" sz="2400" dirty="0" smtClean="0"/>
              <a:t>воскресенье</a:t>
            </a:r>
            <a:endParaRPr lang="ru-RU" sz="2400" dirty="0"/>
          </a:p>
          <a:p>
            <a:pPr marL="13716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8292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Конкурс «Математический»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Вам необходимо зачеркнуть все буквы, встречающиеся более одного раза, а оставшиеся буквы соединить. Какое число получится?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648072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ДВА ТРИ СТО СОДА РУЛЬ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ИВА.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ВОСЕМЬ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ДВА ТРИ СЕМЬ ПАН ТРАП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ДЕВЯТЬ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ПЯТЬ РЕПА ЯР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СОРОК ОДИН ДНО КОД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ПЯТНО НОЛЬ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МИР МЫС МЯЧ КИРКА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020272" y="1711841"/>
            <a:ext cx="788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нуль)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73006" y="2926583"/>
            <a:ext cx="8111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(один)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065158" y="3718773"/>
            <a:ext cx="664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(два)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112637" y="4365104"/>
            <a:ext cx="681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(три)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072680" y="4940222"/>
            <a:ext cx="774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(пять)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969169" y="5586553"/>
            <a:ext cx="1015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(тысяча</a:t>
            </a:r>
            <a:r>
              <a:rPr lang="ru-RU" dirty="0"/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748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95736" y="260648"/>
            <a:ext cx="6512511" cy="11430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«Мир вокруг нас».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124744"/>
            <a:ext cx="7848872" cy="4968552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ru-RU" dirty="0" smtClean="0"/>
              <a:t>1.Назовите </a:t>
            </a:r>
            <a:r>
              <a:rPr lang="ru-RU" dirty="0"/>
              <a:t>столицу </a:t>
            </a:r>
            <a:r>
              <a:rPr lang="ru-RU" dirty="0" smtClean="0"/>
              <a:t>России</a:t>
            </a:r>
          </a:p>
          <a:p>
            <a:pPr marL="0" lvl="0" indent="0">
              <a:buNone/>
            </a:pPr>
            <a:r>
              <a:rPr lang="ru-RU" dirty="0" smtClean="0"/>
              <a:t> </a:t>
            </a:r>
            <a:r>
              <a:rPr lang="ru-RU" dirty="0"/>
              <a:t>(Москва)</a:t>
            </a:r>
          </a:p>
          <a:p>
            <a:pPr marL="0" lvl="0" indent="0">
              <a:buNone/>
            </a:pPr>
            <a:r>
              <a:rPr lang="ru-RU" dirty="0" smtClean="0"/>
              <a:t>2.Как </a:t>
            </a:r>
            <a:r>
              <a:rPr lang="ru-RU" dirty="0"/>
              <a:t>называется главная песня страны</a:t>
            </a:r>
            <a:r>
              <a:rPr lang="ru-RU" dirty="0" smtClean="0"/>
              <a:t>?</a:t>
            </a:r>
          </a:p>
          <a:p>
            <a:pPr marL="0" lvl="0" indent="0">
              <a:buNone/>
            </a:pPr>
            <a:r>
              <a:rPr lang="ru-RU" dirty="0" smtClean="0"/>
              <a:t> </a:t>
            </a:r>
            <a:r>
              <a:rPr lang="ru-RU" dirty="0"/>
              <a:t>(Гимн)</a:t>
            </a:r>
          </a:p>
          <a:p>
            <a:pPr marL="0" lvl="0" indent="0">
              <a:buNone/>
            </a:pPr>
            <a:r>
              <a:rPr lang="ru-RU" dirty="0" smtClean="0"/>
              <a:t>3.Назовите </a:t>
            </a:r>
            <a:r>
              <a:rPr lang="ru-RU" dirty="0"/>
              <a:t>самое глубокое озеро России? </a:t>
            </a:r>
            <a:endParaRPr lang="ru-RU" dirty="0"/>
          </a:p>
          <a:p>
            <a:pPr marL="0" lvl="0" indent="0">
              <a:buNone/>
            </a:pPr>
            <a:r>
              <a:rPr lang="ru-RU" dirty="0" smtClean="0"/>
              <a:t>(</a:t>
            </a:r>
            <a:r>
              <a:rPr lang="ru-RU" dirty="0"/>
              <a:t>Байкал)</a:t>
            </a:r>
          </a:p>
          <a:p>
            <a:pPr marL="0" indent="0" fontAlgn="base">
              <a:buNone/>
            </a:pPr>
            <a:r>
              <a:rPr lang="ru-RU" dirty="0" smtClean="0"/>
              <a:t>4.Назовите </a:t>
            </a:r>
            <a:r>
              <a:rPr lang="ru-RU" dirty="0"/>
              <a:t>национальное дерево </a:t>
            </a:r>
            <a:r>
              <a:rPr lang="ru-RU" dirty="0" smtClean="0"/>
              <a:t>России</a:t>
            </a:r>
          </a:p>
          <a:p>
            <a:pPr marL="0" indent="0" fontAlgn="base">
              <a:buNone/>
            </a:pPr>
            <a:r>
              <a:rPr lang="ru-RU" dirty="0" smtClean="0"/>
              <a:t>( </a:t>
            </a:r>
            <a:r>
              <a:rPr lang="ru-RU" dirty="0"/>
              <a:t>Береза) </a:t>
            </a:r>
          </a:p>
          <a:p>
            <a:pPr marL="0" indent="0" eaLnBrk="0" fontAlgn="base" hangingPunct="0">
              <a:buNone/>
            </a:pPr>
            <a:r>
              <a:rPr lang="ru-RU" dirty="0"/>
              <a:t>5.Назовите полюбившийся всему миру сувенир русской земли</a:t>
            </a:r>
          </a:p>
          <a:p>
            <a:pPr marL="0" indent="0" eaLnBrk="0" fontAlgn="base" hangingPunct="0">
              <a:buNone/>
            </a:pPr>
            <a:r>
              <a:rPr lang="ru-RU" dirty="0"/>
              <a:t> (Матрешка) </a:t>
            </a:r>
          </a:p>
          <a:p>
            <a:pPr marL="0" indent="0" eaLnBrk="0" fontAlgn="base" hangingPunct="0">
              <a:buNone/>
            </a:pPr>
            <a:r>
              <a:rPr lang="ru-RU" dirty="0"/>
              <a:t> </a:t>
            </a:r>
            <a:r>
              <a:rPr lang="ru-RU" dirty="0" smtClean="0"/>
              <a:t>6.Какую </a:t>
            </a:r>
            <a:r>
              <a:rPr lang="ru-RU" dirty="0"/>
              <a:t>обувь носил русский крестьянин</a:t>
            </a:r>
            <a:r>
              <a:rPr lang="ru-RU" dirty="0" smtClean="0"/>
              <a:t>?</a:t>
            </a:r>
          </a:p>
          <a:p>
            <a:pPr marL="0" indent="0" eaLnBrk="0" fontAlgn="base" hangingPunct="0">
              <a:buNone/>
            </a:pPr>
            <a:r>
              <a:rPr lang="ru-RU" dirty="0" smtClean="0"/>
              <a:t> (Лапти</a:t>
            </a:r>
            <a:r>
              <a:rPr lang="ru-RU" dirty="0"/>
              <a:t>) </a:t>
            </a:r>
          </a:p>
          <a:p>
            <a:pPr marL="0" indent="0" eaLnBrk="0" fontAlgn="base" hangingPunct="0">
              <a:buNone/>
            </a:pPr>
            <a:r>
              <a:rPr lang="ru-RU" dirty="0"/>
              <a:t>7.Как называется праздник проводов зимы?</a:t>
            </a:r>
          </a:p>
          <a:p>
            <a:pPr marL="0" indent="0" eaLnBrk="0" fontAlgn="base" hangingPunct="0">
              <a:buNone/>
            </a:pPr>
            <a:r>
              <a:rPr lang="ru-RU" dirty="0"/>
              <a:t> (Масленица) </a:t>
            </a:r>
          </a:p>
          <a:p>
            <a:pPr marL="0" indent="0" eaLnBrk="0" fontAlgn="base" hangingPunct="0">
              <a:buNone/>
            </a:pPr>
            <a:r>
              <a:rPr lang="ru-RU" dirty="0"/>
              <a:t>8.Какое угощение обязательно на Масленице? </a:t>
            </a:r>
          </a:p>
          <a:p>
            <a:pPr marL="0" indent="0" eaLnBrk="0" fontAlgn="base" hangingPunct="0">
              <a:buNone/>
            </a:pPr>
            <a:r>
              <a:rPr lang="ru-RU" dirty="0"/>
              <a:t>(Блины)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8854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Знатоки  «Русского языка»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052736"/>
            <a:ext cx="8784976" cy="5472608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Найди слова, в которых спрятались другие слова: </a:t>
            </a:r>
            <a:r>
              <a:rPr lang="ru-RU" b="1" dirty="0"/>
              <a:t>хлев, столб, щель, полк, укол, зубр, коса, мрак</a:t>
            </a:r>
            <a:endParaRPr lang="ru-RU" dirty="0"/>
          </a:p>
          <a:p>
            <a:pPr lvl="0"/>
            <a:r>
              <a:rPr lang="ru-RU" dirty="0"/>
              <a:t>Составь как можно больше сочетаний со словом </a:t>
            </a:r>
            <a:r>
              <a:rPr lang="ru-RU" b="1" i="1" dirty="0"/>
              <a:t>«ключ</a:t>
            </a:r>
            <a:r>
              <a:rPr lang="ru-RU" dirty="0"/>
              <a:t>», чтобы это слово имело разные смысловые значения</a:t>
            </a:r>
          </a:p>
          <a:p>
            <a:pPr lvl="0"/>
            <a:r>
              <a:rPr lang="ru-RU" u="sng" dirty="0"/>
              <a:t>Буриме</a:t>
            </a:r>
          </a:p>
          <a:p>
            <a:pPr marL="45720" indent="0">
              <a:buNone/>
            </a:pPr>
            <a:r>
              <a:rPr lang="ru-RU" b="1" dirty="0"/>
              <a:t>_________ кружка</a:t>
            </a:r>
            <a:endParaRPr lang="ru-RU" dirty="0"/>
          </a:p>
          <a:p>
            <a:pPr marL="45720" indent="0">
              <a:buNone/>
            </a:pPr>
            <a:r>
              <a:rPr lang="ru-RU" b="1" dirty="0"/>
              <a:t>_________ подружка</a:t>
            </a:r>
            <a:endParaRPr lang="ru-RU" dirty="0"/>
          </a:p>
          <a:p>
            <a:pPr marL="45720" indent="0">
              <a:buNone/>
            </a:pPr>
            <a:r>
              <a:rPr lang="ru-RU" b="1" dirty="0"/>
              <a:t>_________ лягушка</a:t>
            </a:r>
            <a:endParaRPr lang="ru-RU" dirty="0"/>
          </a:p>
          <a:p>
            <a:pPr marL="45720" indent="0">
              <a:buNone/>
            </a:pPr>
            <a:r>
              <a:rPr lang="ru-RU" b="1" dirty="0"/>
              <a:t>_________ частушка</a:t>
            </a:r>
            <a:endParaRPr lang="ru-RU" dirty="0"/>
          </a:p>
          <a:p>
            <a:pPr lvl="0"/>
            <a:r>
              <a:rPr lang="ru-RU" dirty="0"/>
              <a:t>Расставь буквы так, чтобы получилось слово: </a:t>
            </a:r>
            <a:endParaRPr lang="ru-RU" dirty="0" smtClean="0"/>
          </a:p>
          <a:p>
            <a:pPr marL="45720" lvl="0" indent="0">
              <a:buNone/>
            </a:pPr>
            <a:r>
              <a:rPr lang="ru-RU" b="1" dirty="0" err="1" smtClean="0"/>
              <a:t>мабуга</a:t>
            </a:r>
            <a:r>
              <a:rPr lang="ru-RU" b="1" dirty="0"/>
              <a:t>, </a:t>
            </a:r>
            <a:r>
              <a:rPr lang="ru-RU" b="1" dirty="0" err="1"/>
              <a:t>традеть</a:t>
            </a:r>
            <a:r>
              <a:rPr lang="ru-RU" b="1" dirty="0"/>
              <a:t>, </a:t>
            </a:r>
            <a:r>
              <a:rPr lang="ru-RU" b="1" dirty="0" err="1"/>
              <a:t>еникуч</a:t>
            </a:r>
            <a:r>
              <a:rPr lang="ru-RU" b="1" dirty="0"/>
              <a:t>, </a:t>
            </a:r>
            <a:r>
              <a:rPr lang="ru-RU" b="1" dirty="0" err="1"/>
              <a:t>аручк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6415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33534" y="1693529"/>
            <a:ext cx="78752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1.Цветы и ягоды этого растения ядовиты.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2280344"/>
            <a:ext cx="7858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2.Это растение до Петра</a:t>
            </a:r>
            <a:r>
              <a:rPr lang="en-US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ru-RU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называли «чертово  яблоко»</a:t>
            </a:r>
            <a:endParaRPr lang="ru-RU" sz="3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3357562"/>
            <a:ext cx="7715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3.Из него добывают крахмал, патоку, глюкозу, спирт, клей.</a:t>
            </a:r>
            <a:endParaRPr lang="ru-RU" sz="3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4524854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4.В народе его называют вторым хлебом.</a:t>
            </a:r>
            <a:endParaRPr lang="ru-RU" sz="3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лнце 9">
            <a:hlinkClick r:id="rId2" action="ppaction://hlinksldjump"/>
          </p:cNvPr>
          <p:cNvSpPr/>
          <p:nvPr/>
        </p:nvSpPr>
        <p:spPr>
          <a:xfrm>
            <a:off x="7572396" y="5572140"/>
            <a:ext cx="914400" cy="914400"/>
          </a:xfrm>
          <a:prstGeom prst="sun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688222" y="0"/>
            <a:ext cx="8136904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 «Хитрые подсказки»</a:t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6371"/>
            <a:ext cx="2146300" cy="178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71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m6-tub-ru.yandex.net/i?id=409108494-27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04664"/>
            <a:ext cx="3854232" cy="3729596"/>
          </a:xfrm>
          <a:prstGeom prst="ellipse">
            <a:avLst/>
          </a:prstGeom>
          <a:noFill/>
        </p:spPr>
      </p:pic>
      <p:pic>
        <p:nvPicPr>
          <p:cNvPr id="26628" name="Picture 4" descr="http://im7-tub-ru.yandex.net/i?id=542533151-36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63848" y="2852936"/>
            <a:ext cx="4662438" cy="4005064"/>
          </a:xfrm>
          <a:prstGeom prst="ellipse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20072" y="696147"/>
            <a:ext cx="3048021" cy="76944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Картофель</a:t>
            </a:r>
            <a:endParaRPr lang="ru-RU" sz="4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69363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7" y="1916832"/>
            <a:ext cx="81439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1.Этих животных используют как цирковых и лабораторных.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0019" y="2870939"/>
            <a:ext cx="82751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2.Эти животные кормят своих детёнышей молоком.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5989" y="3394159"/>
            <a:ext cx="82868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3.Эти животные плавают почти со скоростью поездов.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8594" y="4348266"/>
            <a:ext cx="77798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4.Эти животные обладают очень тонким слухом. </a:t>
            </a:r>
          </a:p>
          <a:p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Они могут услышать ультразвук.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лнце 6">
            <a:hlinkClick r:id="rId2" action="ppaction://hlinksldjump"/>
          </p:cNvPr>
          <p:cNvSpPr/>
          <p:nvPr/>
        </p:nvSpPr>
        <p:spPr>
          <a:xfrm>
            <a:off x="7886720" y="5805264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8" y="0"/>
            <a:ext cx="2146300" cy="178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5931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im2-tub-ru.yandex.net/i?id=120513198-3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141" y="188639"/>
            <a:ext cx="3820803" cy="3017857"/>
          </a:xfrm>
          <a:prstGeom prst="ellipse">
            <a:avLst/>
          </a:prstGeom>
          <a:noFill/>
        </p:spPr>
      </p:pic>
      <p:pic>
        <p:nvPicPr>
          <p:cNvPr id="35846" name="Picture 6" descr="http://im2-tub-ru.yandex.net/i?id=389376774-47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056" y="188638"/>
            <a:ext cx="3806202" cy="3240361"/>
          </a:xfrm>
          <a:prstGeom prst="ellipse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31840" y="2996952"/>
            <a:ext cx="3017496" cy="769441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Дельфин</a:t>
            </a:r>
            <a:endParaRPr lang="ru-RU" sz="44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70" y="4005064"/>
            <a:ext cx="3939598" cy="2852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1" y="4005064"/>
            <a:ext cx="3851920" cy="2852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144068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51380" y="404664"/>
            <a:ext cx="7748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1.Это животное в Египте считалось священным</a:t>
            </a:r>
            <a:r>
              <a:rPr lang="ru-RU" sz="2800" dirty="0" smtClean="0">
                <a:solidFill>
                  <a:prstClr val="black"/>
                </a:solidFill>
              </a:rPr>
              <a:t>.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51380" y="1046820"/>
            <a:ext cx="79296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2.В средневековой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вропе к этим животным</a:t>
            </a:r>
          </a:p>
          <a:p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относились с недоверием, полагая, что в них заключены потусторонние силы.</a:t>
            </a:r>
          </a:p>
          <a:p>
            <a:r>
              <a:rPr lang="ru-RU" sz="2800" dirty="0" smtClean="0">
                <a:solidFill>
                  <a:prstClr val="black"/>
                </a:solidFill>
              </a:rPr>
              <a:t> 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1380" y="2492896"/>
            <a:ext cx="79296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3.Эти животные предчувствуют катастрофы,</a:t>
            </a:r>
          </a:p>
          <a:p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землетрясения, пожары.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3573016"/>
            <a:ext cx="79296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4.Эти животные обладают великолепной зрительной памятью.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лнце 6">
            <a:hlinkClick r:id="rId2" action="ppaction://hlinksldjump"/>
          </p:cNvPr>
          <p:cNvSpPr/>
          <p:nvPr/>
        </p:nvSpPr>
        <p:spPr>
          <a:xfrm>
            <a:off x="7760625" y="5815719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749168"/>
            <a:ext cx="2146300" cy="198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2927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0" name="Picture 6" descr="http://im7-tub-ru.yandex.net/i?id=398004383-4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128" y="37998"/>
            <a:ext cx="3419872" cy="2672252"/>
          </a:xfrm>
          <a:prstGeom prst="ellipse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603374" y="2996952"/>
            <a:ext cx="2214578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Кошка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Смешные и просто красивые фотографии кошек (136 фото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56" y="-26054"/>
            <a:ext cx="3648405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Смешные и просто красивые фотографии кошек (136 фото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101" y="3066256"/>
            <a:ext cx="2843808" cy="3791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6256"/>
            <a:ext cx="2915816" cy="3791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4351206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692696"/>
            <a:ext cx="8501123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 «Кто лишний…»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im7-tub-ru.yandex.net/i?id=21319517-25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808" y="1793709"/>
            <a:ext cx="4235932" cy="37444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1193985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9712" y="1052736"/>
            <a:ext cx="56886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6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Сельдь</a:t>
            </a:r>
          </a:p>
          <a:p>
            <a:pPr marL="342900" indent="-342900">
              <a:buFontTx/>
              <a:buAutoNum type="arabicPeriod"/>
            </a:pPr>
            <a:r>
              <a:rPr lang="ru-RU" sz="6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Камбала</a:t>
            </a:r>
          </a:p>
          <a:p>
            <a:pPr marL="342900" indent="-342900">
              <a:buFontTx/>
              <a:buAutoNum type="arabicPeriod"/>
            </a:pPr>
            <a:r>
              <a:rPr lang="ru-RU" sz="6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Сельдерей</a:t>
            </a:r>
          </a:p>
          <a:p>
            <a:pPr marL="342900" indent="-342900">
              <a:buFontTx/>
              <a:buAutoNum type="arabicPeriod"/>
            </a:pPr>
            <a:r>
              <a:rPr lang="ru-RU" sz="6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Окунь</a:t>
            </a:r>
            <a:endParaRPr lang="ru-RU" sz="6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67744" y="1052736"/>
            <a:ext cx="374493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6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Сельдь</a:t>
            </a:r>
          </a:p>
          <a:p>
            <a:pPr marL="342900" indent="-342900">
              <a:buFontTx/>
              <a:buAutoNum type="arabicPeriod"/>
            </a:pPr>
            <a:r>
              <a:rPr lang="ru-RU" sz="6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Камбала</a:t>
            </a:r>
          </a:p>
          <a:p>
            <a:r>
              <a:rPr lang="ru-RU" sz="6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3.Окунь</a:t>
            </a:r>
            <a:endParaRPr lang="ru-RU" sz="6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3073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xit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2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2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Воздушный поток">
  <a:themeElements>
    <a:clrScheme name="Другая 7">
      <a:dk1>
        <a:sysClr val="windowText" lastClr="000000"/>
      </a:dk1>
      <a:lt1>
        <a:srgbClr val="00B050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Бумаж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</TotalTime>
  <Words>656</Words>
  <Application>Microsoft Office PowerPoint</Application>
  <PresentationFormat>Экран (4:3)</PresentationFormat>
  <Paragraphs>149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Воздушный поток</vt:lpstr>
      <vt:lpstr>Апекс</vt:lpstr>
      <vt:lpstr>Тема Office</vt:lpstr>
      <vt:lpstr>Бумажная</vt:lpstr>
      <vt:lpstr>1_Воздушный поток</vt:lpstr>
      <vt:lpstr>Викторина  «Умники и умницы»</vt:lpstr>
      <vt:lpstr>Конкурс «Хитрые подсказки»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Конкурс «Спортивный» </vt:lpstr>
      <vt:lpstr>Конкурс «Знаете ли  вы сказки»</vt:lpstr>
      <vt:lpstr>Конкурс «Мыслителей »</vt:lpstr>
      <vt:lpstr>Презентация PowerPoint</vt:lpstr>
      <vt:lpstr>Конкурс «Математический» Вам необходимо зачеркнуть все буквы, встречающиеся более одного раза, а оставшиеся буквы соединить. Какое число получится? </vt:lpstr>
      <vt:lpstr>«Мир вокруг нас».  </vt:lpstr>
      <vt:lpstr>Знатоки  «Русского языка»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 «Умники и умницы»</dc:title>
  <dc:creator>Master</dc:creator>
  <cp:lastModifiedBy>Master</cp:lastModifiedBy>
  <cp:revision>14</cp:revision>
  <dcterms:created xsi:type="dcterms:W3CDTF">2016-05-16T12:33:24Z</dcterms:created>
  <dcterms:modified xsi:type="dcterms:W3CDTF">2016-05-18T02:06:05Z</dcterms:modified>
</cp:coreProperties>
</file>