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9942513" cy="6761163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434" cy="33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745" y="0"/>
            <a:ext cx="4309434" cy="33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302EB-1663-4054-8900-85899E4C0881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22188"/>
            <a:ext cx="4309434" cy="3378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745" y="6422188"/>
            <a:ext cx="4309434" cy="3378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4B6A7-5081-4E4A-90AA-6F574532B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1790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96549-4ADF-46BE-A70F-2C2E7C7065F4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8000"/>
            <a:ext cx="3379787" cy="2533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252" y="3211553"/>
            <a:ext cx="7954010" cy="3042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1790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774D9-969D-47B8-B37E-CC403D9A7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20484" name="Kopfzeilenplatzhalter 3"/>
          <p:cNvSpPr>
            <a:spLocks noGrp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dirty="0" err="1" smtClean="0">
                <a:latin typeface="Arial" pitchFamily="34" charset="0"/>
                <a:ea typeface="MS PGothic" pitchFamily="34" charset="-128"/>
              </a:rPr>
              <a:t>Kazakhstan</a:t>
            </a:r>
            <a:r>
              <a:rPr lang="de-DE" dirty="0" smtClean="0">
                <a:latin typeface="Arial" pitchFamily="34" charset="0"/>
                <a:ea typeface="MS PGothic" pitchFamily="34" charset="-128"/>
              </a:rPr>
              <a:t> 2018</a:t>
            </a:r>
          </a:p>
        </p:txBody>
      </p:sp>
      <p:sp>
        <p:nvSpPr>
          <p:cNvPr id="20485" name="Datumsplatzhalter 4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a-DK" dirty="0" smtClean="0">
                <a:latin typeface="Arial" pitchFamily="34" charset="0"/>
                <a:ea typeface="MS PGothic" pitchFamily="34" charset="-128"/>
              </a:rPr>
              <a:t>Workshop on Educare</a:t>
            </a:r>
            <a:endParaRPr lang="de-DE" dirty="0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0486" name="Fußzeilenplatzhalter 5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dirty="0" smtClean="0">
                <a:latin typeface="Arial" pitchFamily="34" charset="0"/>
                <a:ea typeface="MS PGothic" pitchFamily="34" charset="-128"/>
              </a:rPr>
              <a:t>Copyright ESSE Institute</a:t>
            </a:r>
          </a:p>
        </p:txBody>
      </p:sp>
      <p:sp>
        <p:nvSpPr>
          <p:cNvPr id="20487" name="Foliennummernplatzhalter 6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9580ADD-C9EA-4589-8CC9-32117C6ABDA7}" type="slidenum">
              <a:rPr lang="el-GR" smtClean="0"/>
              <a:pPr/>
              <a:t>5</a:t>
            </a:fld>
            <a:endParaRPr lang="el-G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E19BBE-4043-460B-A8A1-B9DD76B4CE1B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B3408-AA5E-40C0-8FED-A5736825A7ED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B1EC6-F150-48BA-BB56-F208CE741D74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3F8542-0F54-4BBC-915C-C541E243A825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2B9EB5-50BE-4A23-B9AD-2A126E104D4D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6F66E-3454-4B54-89BA-55EF7452EB01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D338C-E1FA-4A06-971C-B484EAB2D1F4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B29A7-9CBB-44A1-B8C0-702E621CF54B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7A640-0A1A-4089-AE64-DBA06BC15F30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0F7D7C0-B112-4E5D-A5FB-141853F095C9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0289F0-C2E2-493A-97A9-F1DCDE000A8A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CE8D93-E366-4DE8-B518-BBC2EF7179E0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70;&#1083;&#1080;&#1103;\&#1050;&#1083;&#1091;&#1073;%20&#1059;&#1095;&#1080;&#1090;&#1077;&#1083;&#1100;%20&#1043;&#1086;&#1076;&#1072;%20&#1056;&#1044;\&#1058;&#1080;&#1084;&#1091;&#1088;%20&#1044;&#1086;&#1088;&#1086;&#1075;&#1086;&#1081;%20-%20&#1044;&#1091;&#1096;&#1072;%20&#1074;&#1083;&#1102;&#1073;&#1083;&#1105;&#1085;&#1085;&#1072;&#1103;%20&#1074;%20&#1041;&#1086;&#1073;&#1077;&#1082;_(x-Minusovka.ru)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Международный семинар «Концепция </a:t>
            </a:r>
            <a:r>
              <a:rPr lang="en-US" dirty="0" smtClean="0"/>
              <a:t>C</a:t>
            </a:r>
            <a:r>
              <a:rPr lang="ru-RU" dirty="0" err="1" smtClean="0"/>
              <a:t>амопознания</a:t>
            </a:r>
            <a:r>
              <a:rPr lang="ru-RU" dirty="0" smtClean="0"/>
              <a:t> на основе общечеловеческих ценностей»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30 октября-2 ноября 2018 г.,</a:t>
            </a:r>
          </a:p>
          <a:p>
            <a:r>
              <a:rPr lang="ru-RU" dirty="0" smtClean="0"/>
              <a:t>ННПООЦ «</a:t>
            </a:r>
            <a:r>
              <a:rPr lang="ru-RU" dirty="0" err="1" smtClean="0"/>
              <a:t>Бобек</a:t>
            </a:r>
            <a:r>
              <a:rPr lang="ru-RU" dirty="0" smtClean="0"/>
              <a:t>» (г. </a:t>
            </a:r>
            <a:r>
              <a:rPr lang="ru-RU" dirty="0" err="1" smtClean="0"/>
              <a:t>Алматы</a:t>
            </a:r>
            <a:r>
              <a:rPr lang="ru-RU" dirty="0" smtClean="0"/>
              <a:t>, Казахстан)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D54E4-5451-4433-A9FB-F70CDE8BFEF8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семинара: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304800" y="1444294"/>
            <a:ext cx="4192588" cy="419450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«Мы все – братья и сёстры, мы все – дети одной матери-Земли... Мы – едины... В единстве – наша сила...»</a:t>
            </a:r>
          </a:p>
          <a:p>
            <a:endParaRPr lang="ru-RU" dirty="0" smtClean="0"/>
          </a:p>
          <a:p>
            <a:r>
              <a:rPr lang="ru-RU" dirty="0" smtClean="0"/>
              <a:t>Осознание Единства всего сущего – главный принцип Самопознания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F:\Фото_Казахстан_2018\ОТКР ЭССЕ 1- ДЕНЬ\_MG_003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3276600"/>
            <a:ext cx="4041775" cy="2694517"/>
          </a:xfrm>
          <a:prstGeom prst="rect">
            <a:avLst/>
          </a:prstGeom>
          <a:noFill/>
        </p:spPr>
      </p:pic>
      <p:pic>
        <p:nvPicPr>
          <p:cNvPr id="1028" name="Picture 4" descr="F:\Фото_Казахстан_2018\ОТКР ЭССЕ 1- ДЕНЬ\_MG_0088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04800"/>
            <a:ext cx="4191000" cy="2795364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000-3BBD-4729-8A3E-E1F21A780C20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Международный семинар «Концепция </a:t>
            </a:r>
            <a:r>
              <a:rPr lang="en-US" sz="2800" dirty="0" smtClean="0"/>
              <a:t>C</a:t>
            </a:r>
            <a:r>
              <a:rPr lang="ru-RU" sz="2800" dirty="0" err="1" smtClean="0"/>
              <a:t>амопознания</a:t>
            </a:r>
            <a:r>
              <a:rPr lang="ru-RU" sz="2800" dirty="0" smtClean="0"/>
              <a:t> на основе общечеловеческих ценностей»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876800"/>
            <a:ext cx="8305800" cy="1219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открытии Семинара было зачитано приветственное Письмо Первой Леди Казахстана в адрес команды учителей из Дании, Германии, России, Австрии и Азербайджана</a:t>
            </a:r>
            <a:endParaRPr lang="ru-RU" dirty="0"/>
          </a:p>
        </p:txBody>
      </p:sp>
      <p:pic>
        <p:nvPicPr>
          <p:cNvPr id="2050" name="Picture 2" descr="F:\Фото_Казахстан_2018\ОТКР ЭССЕ 1- ДЕНЬ\_MG_0057 - коп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041775" cy="2695832"/>
          </a:xfrm>
          <a:prstGeom prst="rect">
            <a:avLst/>
          </a:prstGeom>
          <a:noFill/>
        </p:spPr>
      </p:pic>
      <p:pic>
        <p:nvPicPr>
          <p:cNvPr id="2051" name="Picture 3" descr="F:\Фото_Казахстан_2018\ОТКР ЭССЕ 1- ДЕНЬ\_MG_0044 - коп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4040188" cy="2693459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D979-E077-4803-888D-DD1A29D67780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400" dirty="0" smtClean="0"/>
              <a:t>Концепция </a:t>
            </a:r>
            <a:r>
              <a:rPr lang="en-US" sz="3400" dirty="0" smtClean="0"/>
              <a:t>C</a:t>
            </a:r>
            <a:r>
              <a:rPr lang="ru-RU" sz="3400" dirty="0" err="1" smtClean="0"/>
              <a:t>амопознания</a:t>
            </a:r>
            <a:r>
              <a:rPr lang="ru-RU" sz="3400" dirty="0" smtClean="0"/>
              <a:t> на основе общечеловеческих ценностей</a:t>
            </a:r>
            <a:endParaRPr lang="ru-RU" sz="3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077200" cy="76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Философия Любви и Единства, педагогика интегрального образования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u="sng" dirty="0" smtClean="0"/>
              <a:t>5 общечеловеческих ценностей</a:t>
            </a:r>
          </a:p>
          <a:p>
            <a:endParaRPr lang="ru-RU" dirty="0" smtClean="0"/>
          </a:p>
          <a:p>
            <a:r>
              <a:rPr lang="ru-RU" dirty="0" smtClean="0"/>
              <a:t>Истина</a:t>
            </a:r>
          </a:p>
          <a:p>
            <a:r>
              <a:rPr lang="ru-RU" dirty="0" smtClean="0"/>
              <a:t>Праведное поведение</a:t>
            </a:r>
          </a:p>
          <a:p>
            <a:r>
              <a:rPr lang="ru-RU" dirty="0" smtClean="0"/>
              <a:t>Мир </a:t>
            </a:r>
          </a:p>
          <a:p>
            <a:r>
              <a:rPr lang="ru-RU" dirty="0" smtClean="0"/>
              <a:t>Любовь</a:t>
            </a:r>
          </a:p>
          <a:p>
            <a:r>
              <a:rPr lang="ru-RU" dirty="0" smtClean="0"/>
              <a:t>Ненасилие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u="sng" dirty="0" smtClean="0"/>
              <a:t>5 методов обучения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Сидение в молчании</a:t>
            </a:r>
          </a:p>
          <a:p>
            <a:r>
              <a:rPr lang="ru-RU" dirty="0" smtClean="0"/>
              <a:t>Групповое пение</a:t>
            </a:r>
          </a:p>
          <a:p>
            <a:r>
              <a:rPr lang="ru-RU" dirty="0" smtClean="0"/>
              <a:t>Групповая деятельность</a:t>
            </a:r>
          </a:p>
          <a:p>
            <a:r>
              <a:rPr lang="ru-RU" dirty="0" smtClean="0"/>
              <a:t>Рассказывание историй</a:t>
            </a:r>
          </a:p>
          <a:p>
            <a:r>
              <a:rPr lang="ru-RU" dirty="0" smtClean="0"/>
              <a:t>Цитаты, изречения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3F12-4AD3-407C-976D-AB1ECCDD2AAD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0" descr="tree-roots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12950"/>
            <a:ext cx="2517775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1200" dirty="0" err="1" smtClean="0">
                <a:latin typeface="Tahoma" pitchFamily="34" charset="0"/>
                <a:ea typeface="MS PGothic" pitchFamily="34" charset="-128"/>
              </a:rPr>
              <a:t>Семендуева</a:t>
            </a:r>
            <a:r>
              <a:rPr lang="ru-RU" sz="1200" dirty="0" smtClean="0">
                <a:latin typeface="Tahoma" pitchFamily="34" charset="0"/>
                <a:ea typeface="MS PGothic" pitchFamily="34" charset="-128"/>
              </a:rPr>
              <a:t> Ю.П. ОАНО "</a:t>
            </a:r>
            <a:r>
              <a:rPr lang="ru-RU" sz="1200" dirty="0" err="1" smtClean="0">
                <a:latin typeface="Tahoma" pitchFamily="34" charset="0"/>
                <a:ea typeface="MS PGothic" pitchFamily="34" charset="-128"/>
              </a:rPr>
              <a:t>Сафинат</a:t>
            </a:r>
            <a:r>
              <a:rPr lang="ru-RU" sz="1200" dirty="0" smtClean="0">
                <a:latin typeface="Tahoma" pitchFamily="34" charset="0"/>
                <a:ea typeface="MS PGothic" pitchFamily="34" charset="-128"/>
              </a:rPr>
              <a:t>" (г.Махачкала, Дагестан, Россия)</a:t>
            </a:r>
            <a:endParaRPr lang="en-US" sz="1200" dirty="0" smtClean="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7" name="Abschrägung 6"/>
          <p:cNvSpPr>
            <a:spLocks noChangeArrowheads="1"/>
          </p:cNvSpPr>
          <p:nvPr/>
        </p:nvSpPr>
        <p:spPr bwMode="auto">
          <a:xfrm>
            <a:off x="762000" y="4724400"/>
            <a:ext cx="7620000" cy="10429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Интегрирование общечеловеческих ценностей в предмет обучения</a:t>
            </a:r>
            <a:endParaRPr lang="en-GB" sz="2400" b="1" i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pic>
        <p:nvPicPr>
          <p:cNvPr id="4100" name="Picture 11" descr="tree-roots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989138"/>
            <a:ext cx="2514600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2" descr="tree-roots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7825" y="2012950"/>
            <a:ext cx="2517775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 descr="tree-roots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625" y="2012950"/>
            <a:ext cx="2517775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4"/>
          <p:cNvSpPr txBox="1"/>
          <p:nvPr/>
        </p:nvSpPr>
        <p:spPr>
          <a:xfrm>
            <a:off x="762000" y="1720850"/>
            <a:ext cx="1073150" cy="3698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ru-RU" sz="1800" b="1" dirty="0" smtClean="0">
                <a:solidFill>
                  <a:srgbClr val="404040"/>
                </a:solidFill>
                <a:latin typeface="Arial" charset="0"/>
                <a:cs typeface="Arial" charset="0"/>
              </a:rPr>
              <a:t>Истина</a:t>
            </a:r>
            <a:endParaRPr lang="en-US" sz="1800" b="1" dirty="0" smtClean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2057400" y="1717675"/>
            <a:ext cx="2438400" cy="64611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ru-RU" sz="1800" b="1" dirty="0" smtClean="0">
                <a:solidFill>
                  <a:srgbClr val="404040"/>
                </a:solidFill>
                <a:latin typeface="Arial" charset="0"/>
                <a:cs typeface="Arial" charset="0"/>
              </a:rPr>
              <a:t>Праведное поведение</a:t>
            </a:r>
            <a:endParaRPr lang="en-US" sz="1800" b="1" dirty="0" smtClean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4641850" y="1720850"/>
            <a:ext cx="1073150" cy="3698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ru-RU" sz="1800" b="1" dirty="0" smtClean="0">
                <a:solidFill>
                  <a:srgbClr val="404040"/>
                </a:solidFill>
                <a:latin typeface="Arial" charset="0"/>
                <a:cs typeface="Arial" charset="0"/>
              </a:rPr>
              <a:t>Мир</a:t>
            </a:r>
            <a:endParaRPr lang="en-US" sz="1800" b="1" dirty="0" smtClean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008688" y="1720850"/>
            <a:ext cx="2449512" cy="3698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ru-RU" sz="1800" b="1" dirty="0" smtClean="0">
                <a:solidFill>
                  <a:srgbClr val="404040"/>
                </a:solidFill>
                <a:latin typeface="Arial" charset="0"/>
                <a:cs typeface="Arial" charset="0"/>
              </a:rPr>
              <a:t>Ненасилие</a:t>
            </a:r>
            <a:endParaRPr lang="en-US" sz="1800" b="1" dirty="0" smtClean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Rectangle 6"/>
          <p:cNvSpPr/>
          <p:nvPr/>
        </p:nvSpPr>
        <p:spPr>
          <a:xfrm>
            <a:off x="808272" y="3121739"/>
            <a:ext cx="7345128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66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 Black" pitchFamily="34" charset="0"/>
              </a:rPr>
              <a:t>ЛЮБОВЬ</a:t>
            </a:r>
            <a:endParaRPr lang="cs-CZ" sz="6600" b="1" cap="all" dirty="0">
              <a:ln w="0"/>
              <a:solidFill>
                <a:srgbClr val="FF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22" name="Gleichschenkliges Dreieck 21"/>
          <p:cNvSpPr>
            <a:spLocks noChangeArrowheads="1"/>
          </p:cNvSpPr>
          <p:nvPr/>
        </p:nvSpPr>
        <p:spPr bwMode="auto">
          <a:xfrm>
            <a:off x="609600" y="152400"/>
            <a:ext cx="8077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4000" b="1">
              <a:solidFill>
                <a:srgbClr val="3C3E4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10" name="Foliennummernplatzhalter 2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9C5ECC-B0EF-4431-AB52-0AE5C45F26FF}" type="slidenum">
              <a:rPr lang="en-US" sz="1600" smtClean="0">
                <a:latin typeface="Tahoma" pitchFamily="34" charset="0"/>
              </a:rPr>
              <a:pPr/>
              <a:t>5</a:t>
            </a:fld>
            <a:endParaRPr lang="en-US" sz="1600" dirty="0" smtClean="0">
              <a:latin typeface="Tahoma" pitchFamily="34" charset="0"/>
            </a:endParaRPr>
          </a:p>
        </p:txBody>
      </p:sp>
      <p:sp>
        <p:nvSpPr>
          <p:cNvPr id="4111" name="Textfeld 22"/>
          <p:cNvSpPr txBox="1">
            <a:spLocks noChangeArrowheads="1"/>
          </p:cNvSpPr>
          <p:nvPr/>
        </p:nvSpPr>
        <p:spPr bwMode="auto">
          <a:xfrm>
            <a:off x="3419475" y="533400"/>
            <a:ext cx="41052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3C3E42"/>
                </a:solidFill>
                <a:latin typeface="Arial" pitchFamily="34" charset="0"/>
              </a:rPr>
              <a:t>Образование </a:t>
            </a:r>
          </a:p>
          <a:p>
            <a:r>
              <a:rPr lang="ru-RU" sz="2800" b="1">
                <a:solidFill>
                  <a:srgbClr val="3C3E42"/>
                </a:solidFill>
                <a:latin typeface="Arial" pitchFamily="34" charset="0"/>
              </a:rPr>
              <a:t>на основе ОЧЦ</a:t>
            </a:r>
            <a:endParaRPr lang="en-GB" sz="2800" b="1">
              <a:solidFill>
                <a:srgbClr val="3C3E42"/>
              </a:solidFill>
              <a:latin typeface="Arial" pitchFamily="34" charset="0"/>
            </a:endParaRPr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415AC-6286-442C-83D0-B019383E2C13}" type="datetime1">
              <a:rPr lang="en-US" smtClean="0"/>
              <a:pPr/>
              <a:t>12/28/2018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 методов обучения – </a:t>
            </a:r>
            <a:br>
              <a:rPr lang="ru-RU" dirty="0" smtClean="0"/>
            </a:br>
            <a:r>
              <a:rPr lang="ru-RU" dirty="0" smtClean="0"/>
              <a:t>5 сфер личности ребёнка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876800"/>
            <a:ext cx="8077200" cy="1295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Гармоничное развитие всех сфер личности ребёнка – это единство головы, сердца и рук на основе Любви, т.е. </a:t>
            </a:r>
            <a:r>
              <a:rPr lang="ru-RU" b="1" u="sng" dirty="0" smtClean="0"/>
              <a:t>развитие  духовно-нравственного характера.</a:t>
            </a:r>
            <a:endParaRPr lang="ru-RU" b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Сидение в молчании</a:t>
            </a:r>
          </a:p>
          <a:p>
            <a:r>
              <a:rPr lang="ru-RU" dirty="0" smtClean="0"/>
              <a:t>Цитаты, изречения</a:t>
            </a:r>
          </a:p>
          <a:p>
            <a:r>
              <a:rPr lang="ru-RU" dirty="0" smtClean="0"/>
              <a:t>Рассказывание историй</a:t>
            </a:r>
          </a:p>
          <a:p>
            <a:r>
              <a:rPr lang="ru-RU" dirty="0" smtClean="0"/>
              <a:t>Групповое пение</a:t>
            </a:r>
          </a:p>
          <a:p>
            <a:r>
              <a:rPr lang="ru-RU" dirty="0" smtClean="0"/>
              <a:t>Групповая деятельность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041775" cy="39417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Духовная сфера</a:t>
            </a:r>
          </a:p>
          <a:p>
            <a:r>
              <a:rPr lang="ru-RU" dirty="0" smtClean="0"/>
              <a:t>Сфера духовного разума</a:t>
            </a:r>
          </a:p>
          <a:p>
            <a:r>
              <a:rPr lang="ru-RU" dirty="0" smtClean="0"/>
              <a:t>Сфера ума</a:t>
            </a:r>
          </a:p>
          <a:p>
            <a:r>
              <a:rPr lang="ru-RU" dirty="0" smtClean="0"/>
              <a:t>Сфера чувств и эмоций</a:t>
            </a:r>
          </a:p>
          <a:p>
            <a:r>
              <a:rPr lang="ru-RU" dirty="0" smtClean="0"/>
              <a:t>Физическая сфера</a:t>
            </a:r>
          </a:p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61E9-10D9-4BD1-9439-957AD4C1705B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Параллели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5105400"/>
            <a:ext cx="4192588" cy="1066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Познай самого себя, и ты познаешь весь мир. </a:t>
            </a:r>
          </a:p>
          <a:p>
            <a:r>
              <a:rPr lang="ru-RU" dirty="0" smtClean="0"/>
              <a:t>                              - Сократ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5105400"/>
            <a:ext cx="4194174" cy="1066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TEAM</a:t>
            </a:r>
            <a:r>
              <a:rPr lang="en-US" dirty="0" smtClean="0"/>
              <a:t>: </a:t>
            </a:r>
            <a:r>
              <a:rPr lang="en-US" b="1" dirty="0" smtClean="0"/>
              <a:t>T</a:t>
            </a:r>
            <a:r>
              <a:rPr lang="en-US" dirty="0" smtClean="0"/>
              <a:t>ogether </a:t>
            </a:r>
            <a:r>
              <a:rPr lang="en-US" b="1" dirty="0" smtClean="0"/>
              <a:t>E</a:t>
            </a:r>
            <a:r>
              <a:rPr lang="en-US" dirty="0" smtClean="0"/>
              <a:t>veryone </a:t>
            </a:r>
            <a:r>
              <a:rPr lang="en-US" b="1" dirty="0" smtClean="0"/>
              <a:t>A</a:t>
            </a:r>
            <a:r>
              <a:rPr lang="en-US" dirty="0" smtClean="0"/>
              <a:t>chieves </a:t>
            </a:r>
            <a:r>
              <a:rPr lang="en-US" b="1" dirty="0" smtClean="0"/>
              <a:t>M</a:t>
            </a:r>
            <a:r>
              <a:rPr lang="en-US" dirty="0" smtClean="0"/>
              <a:t>ore (</a:t>
            </a:r>
            <a:r>
              <a:rPr lang="ru-RU" dirty="0" smtClean="0"/>
              <a:t>вместе каждый достигает большего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43000"/>
            <a:ext cx="4040188" cy="39417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Самопознание – </a:t>
            </a:r>
            <a:r>
              <a:rPr lang="ru-RU" b="1" u="sng" dirty="0" err="1" smtClean="0"/>
              <a:t>метапредмет</a:t>
            </a:r>
            <a:r>
              <a:rPr lang="ru-RU" b="1" u="sng" dirty="0" smtClean="0"/>
              <a:t> </a:t>
            </a:r>
          </a:p>
          <a:p>
            <a:r>
              <a:rPr lang="ru-RU" dirty="0" smtClean="0"/>
              <a:t>иноязычная приставка "мета", синонимичная русским «за», «над» и придающая этим понятиям значение «всеобщее», «интегрирующее», «универсальное». </a:t>
            </a:r>
          </a:p>
          <a:p>
            <a:r>
              <a:rPr lang="ru-RU" b="1" u="sng" dirty="0" smtClean="0"/>
              <a:t>Базовые национальные ценности </a:t>
            </a:r>
            <a:r>
              <a:rPr lang="ru-RU" dirty="0" smtClean="0"/>
              <a:t>– общечеловеческие ценности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1143000"/>
            <a:ext cx="4041775" cy="3941763"/>
          </a:xfrm>
        </p:spPr>
        <p:txBody>
          <a:bodyPr>
            <a:normAutofit fontScale="85000" lnSpcReduction="10000"/>
          </a:bodyPr>
          <a:lstStyle/>
          <a:p>
            <a:r>
              <a:rPr lang="ru-RU" b="1" u="sng" dirty="0" smtClean="0"/>
              <a:t>Интерактивные принципы, </a:t>
            </a:r>
            <a:r>
              <a:rPr lang="ru-RU" dirty="0" smtClean="0"/>
              <a:t>используемые в программе «Самопознание»:</a:t>
            </a:r>
          </a:p>
          <a:p>
            <a:r>
              <a:rPr lang="ru-RU" dirty="0" smtClean="0"/>
              <a:t>Коммуникация (общение), </a:t>
            </a:r>
            <a:r>
              <a:rPr lang="ru-RU" dirty="0" err="1" smtClean="0"/>
              <a:t>коллаборация</a:t>
            </a:r>
            <a:r>
              <a:rPr lang="ru-RU" dirty="0" smtClean="0"/>
              <a:t> (сотрудничество), </a:t>
            </a:r>
            <a:r>
              <a:rPr lang="ru-RU" dirty="0" err="1" smtClean="0"/>
              <a:t>креативность</a:t>
            </a:r>
            <a:r>
              <a:rPr lang="ru-RU" dirty="0" smtClean="0"/>
              <a:t> (творчество); групповая динамика и  построение команды; лидерские навыки;</a:t>
            </a:r>
          </a:p>
          <a:p>
            <a:r>
              <a:rPr lang="ru-RU" b="1" u="sng" dirty="0" smtClean="0"/>
              <a:t>Методы: </a:t>
            </a:r>
            <a:r>
              <a:rPr lang="ru-RU" dirty="0" smtClean="0"/>
              <a:t>ролевая игра, ментальная </a:t>
            </a:r>
            <a:r>
              <a:rPr lang="ru-RU" dirty="0" err="1" smtClean="0"/>
              <a:t>план-карта</a:t>
            </a:r>
            <a:r>
              <a:rPr lang="ru-RU" dirty="0" smtClean="0"/>
              <a:t>, метод «кафе» и др. 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7F86-BD39-4D61-8DEB-12FFE3D35726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dirty="0" smtClean="0"/>
              <a:t>…Душа, влюблённая в «</a:t>
            </a:r>
            <a:r>
              <a:rPr lang="ru-RU" dirty="0" err="1" smtClean="0"/>
              <a:t>Бобек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800600"/>
            <a:ext cx="8229600" cy="1295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«Если главной ценностью является человек, то человечность этого человека исходит от хорошего учителя».</a:t>
            </a:r>
          </a:p>
          <a:p>
            <a:pPr algn="r"/>
            <a:r>
              <a:rPr lang="ru-RU" dirty="0" smtClean="0"/>
              <a:t> - Абай </a:t>
            </a:r>
            <a:endParaRPr lang="ru-RU" dirty="0"/>
          </a:p>
        </p:txBody>
      </p:sp>
      <p:pic>
        <p:nvPicPr>
          <p:cNvPr id="3074" name="Picture 2" descr="F:\Фото_Казахстан_2018\ЭССЕ ЗАКР 02 11 18\_MG_0021 - коп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4040188" cy="2694774"/>
          </a:xfrm>
          <a:prstGeom prst="rect">
            <a:avLst/>
          </a:prstGeom>
          <a:noFill/>
        </p:spPr>
      </p:pic>
      <p:pic>
        <p:nvPicPr>
          <p:cNvPr id="3075" name="Picture 3" descr="F:\Фото_Казахстан_2018\ЭССЕ ЗАКР 02 11 18\099A3575 - коп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676400"/>
            <a:ext cx="4041775" cy="2695832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7C54D-D4F1-45C4-993D-12CB2A527446}" type="datetime1">
              <a:rPr lang="en-US" smtClean="0"/>
              <a:pPr/>
              <a:t>12/28/2018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Семендуева Ю.П. ОАНО "Сафинат" (г.Махачкала, Дагестан, Россия)</a:t>
            </a:r>
            <a:endParaRPr lang="en-US"/>
          </a:p>
        </p:txBody>
      </p:sp>
      <p:pic>
        <p:nvPicPr>
          <p:cNvPr id="9" name="Тимур Дорогой - Душа влюблённая в Бобек_(x-Minusovka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1910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479</Words>
  <Application>Microsoft Office PowerPoint</Application>
  <PresentationFormat>Экран (4:3)</PresentationFormat>
  <Paragraphs>89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Международный семинар «Концепция Cамопознания на основе общечеловеческих ценностей»</vt:lpstr>
      <vt:lpstr>Девиз семинара:</vt:lpstr>
      <vt:lpstr>Международный семинар «Концепция Cамопознания на основе общечеловеческих ценностей»</vt:lpstr>
      <vt:lpstr>Концепция Cамопознания на основе общечеловеческих ценностей</vt:lpstr>
      <vt:lpstr>Слайд 5</vt:lpstr>
      <vt:lpstr>5 методов обучения –  5 сфер личности ребёнка</vt:lpstr>
      <vt:lpstr>Параллели </vt:lpstr>
      <vt:lpstr>…Душа, влюблённая в «Бобек»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семинар «Концепция Cамопознания на основе общечеловеческих ценностей»</dc:title>
  <dc:creator>111</dc:creator>
  <cp:lastModifiedBy>Юлия</cp:lastModifiedBy>
  <cp:revision>21</cp:revision>
  <dcterms:created xsi:type="dcterms:W3CDTF">2018-12-28T09:25:58Z</dcterms:created>
  <dcterms:modified xsi:type="dcterms:W3CDTF">2018-12-28T19:13:25Z</dcterms:modified>
</cp:coreProperties>
</file>