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2"/>
  </p:handoutMasterIdLst>
  <p:sldIdLst>
    <p:sldId id="326" r:id="rId2"/>
    <p:sldId id="288" r:id="rId3"/>
    <p:sldId id="291" r:id="rId4"/>
    <p:sldId id="308" r:id="rId5"/>
    <p:sldId id="307" r:id="rId6"/>
    <p:sldId id="334" r:id="rId7"/>
    <p:sldId id="335" r:id="rId8"/>
    <p:sldId id="336" r:id="rId9"/>
    <p:sldId id="337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FEF7DA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08" autoAdjust="0"/>
    <p:restoredTop sz="94671" autoAdjust="0"/>
  </p:normalViewPr>
  <p:slideViewPr>
    <p:cSldViewPr>
      <p:cViewPr>
        <p:scale>
          <a:sx n="80" d="100"/>
          <a:sy n="80" d="100"/>
        </p:scale>
        <p:origin x="-2628" y="-8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862626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113542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206881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684559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80170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422328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585285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032167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95825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74196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86848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50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/>
          <a:lstStyle/>
          <a:p>
            <a:pPr lvl="0"/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ru-RU" sz="1600" b="1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1600" b="1" dirty="0" smtClean="0">
                <a:latin typeface="Constantia" pitchFamily="18" charset="0"/>
                <a:cs typeface="Arial" pitchFamily="34" charset="0"/>
              </a:rPr>
            </a:b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lang="ru-RU" sz="1600" b="1" dirty="0" err="1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вида № 39 «Золотой ключик»</a:t>
            </a:r>
            <a:r>
              <a:rPr lang="ru-RU" sz="1600" b="1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1600" b="1" dirty="0" smtClean="0">
                <a:latin typeface="Constantia" pitchFamily="18" charset="0"/>
                <a:cs typeface="Arial" pitchFamily="34" charset="0"/>
              </a:rPr>
            </a:b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п. </a:t>
            </a:r>
            <a:r>
              <a:rPr lang="ru-RU" sz="1600" b="1" dirty="0" err="1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Новошахтинский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Михайловского  муниципального района </a:t>
            </a:r>
            <a:b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Приморского края</a:t>
            </a:r>
            <a:r>
              <a:rPr lang="ru-RU" sz="1600" b="1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1600" b="1" dirty="0" smtClean="0">
                <a:latin typeface="Constantia" pitchFamily="18" charset="0"/>
                <a:cs typeface="Arial" pitchFamily="34" charset="0"/>
              </a:rPr>
            </a:br>
            <a:endParaRPr lang="ru-RU" sz="1600" dirty="0"/>
          </a:p>
        </p:txBody>
      </p:sp>
      <p:pic>
        <p:nvPicPr>
          <p:cNvPr id="79874" name="Picture 2" descr="D:\НОВОЕ\Новый год 2018\IMG_3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16832"/>
            <a:ext cx="3254976" cy="47451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916832"/>
            <a:ext cx="4104456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latin typeface="Constantia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3200" dirty="0">
              <a:solidFill>
                <a:srgbClr val="FF0000"/>
              </a:solidFill>
              <a:latin typeface="Constantia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6872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воспитателя</a:t>
            </a:r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Фальчук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Юлии Николаевны</a:t>
            </a:r>
            <a:endParaRPr lang="en-US" sz="3600" b="1" i="1" dirty="0" smtClean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697416" y="3356991"/>
            <a:ext cx="8127355" cy="181588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002060"/>
                </a:solidFill>
                <a:latin typeface="Constantia" pitchFamily="18" charset="0"/>
              </a:rPr>
              <a:t>Спасибо за внимание!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57337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180123" y="1772816"/>
            <a:ext cx="8767244" cy="496855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onstantia" pitchFamily="18" charset="0"/>
                <a:ea typeface="Batang" panose="02030600000101010101" pitchFamily="18" charset="-127"/>
              </a:rPr>
              <a:t>Фальчук Юлия Николаевна</a:t>
            </a:r>
          </a:p>
          <a:p>
            <a:pPr algn="ctr"/>
            <a:endParaRPr lang="ru-RU" sz="1600" b="1" dirty="0" smtClean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Constantia" pitchFamily="18" charset="0"/>
                <a:ea typeface="Times New Roman"/>
              </a:rPr>
              <a:t>Информационная карта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7504" y="411909"/>
            <a:ext cx="9036496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1D1B11"/>
              </a:solidFill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1D1B11"/>
              </a:solidFill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Georgia" pitchFamily="18" charset="0"/>
              <a:ea typeface="Andale Sans UI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Должность: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воспитатель,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I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квалификационная категория.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Место работы: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Муниципальное дошкольное  образовательное бюджетное учреждение детский сад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общеразвивающего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вида №39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Золотой ключик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п.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Новошахтинский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Михайловского муниципального района.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Год рождения: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23.10.1987г.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Образование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:  высшее: Уссурийский государственный педагогический институт,  2009 г.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Специальность: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Социальный педагог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Общий трудовой стаж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:  9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Стаж педагогической работы: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9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В данной должности: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9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В данном учреждении: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6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Освоила программу повышения квалификации: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 29.02.2016-26.12.2016г.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Педагогика и методика дошкольного образования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, 26.02.2016г.-28.12.2016г.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Менеджмент а образовании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. АНОДО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Сибирский институт непрерывного дополнительного образования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Calibri"/>
                <a:ea typeface="Andale Sans UI"/>
                <a:cs typeface="Times New Roman" pitchFamily="18" charset="0"/>
              </a:rPr>
              <a:t>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D1B11"/>
                </a:solidFill>
                <a:latin typeface="Georgia" pitchFamily="18" charset="0"/>
                <a:ea typeface="Andale Sans UI"/>
                <a:cs typeface="Times New Roman" pitchFamily="18" charset="0"/>
              </a:rPr>
              <a:t>Личный сайт: </a:t>
            </a:r>
            <a:r>
              <a:rPr lang="en-US" b="1" dirty="0" smtClean="0">
                <a:latin typeface="Constantia" pitchFamily="18" charset="0"/>
              </a:rPr>
              <a:t>https://nsportal.ru/falchuk-yuliya-nikolaevna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Georgia" pitchFamily="18" charset="0"/>
                <a:ea typeface="Andale Sans UI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D1B11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D1B11"/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74692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07504" y="-27384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Constantia" pitchFamily="18" charset="0"/>
              </a:rPr>
              <a:t>Мои достижения и успехи:</a:t>
            </a:r>
            <a:endParaRPr lang="ru-RU" sz="3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97637070"/>
              </p:ext>
            </p:extLst>
          </p:nvPr>
        </p:nvGraphicFramePr>
        <p:xfrm>
          <a:off x="0" y="1988840"/>
          <a:ext cx="9144000" cy="506800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88060"/>
                <a:gridCol w="8555940"/>
              </a:tblGrid>
              <a:tr h="253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награды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effectLst/>
                          <a:latin typeface="Constantia" pitchFamily="18" charset="0"/>
                        </a:rPr>
                        <a:t>Благодарность</a:t>
                      </a:r>
                      <a:r>
                        <a:rPr lang="ru-RU" sz="1200" kern="1200" baseline="0" dirty="0" smtClean="0">
                          <a:effectLst/>
                          <a:latin typeface="Constantia" pitchFamily="18" charset="0"/>
                        </a:rPr>
                        <a:t> Управления по вопросам образования администрации Михайловского муниципального района за активное участие в подготовке ДОУ к новому учебному году.</a:t>
                      </a:r>
                      <a:endParaRPr lang="ru-RU" sz="1200" dirty="0" smtClean="0">
                        <a:effectLst/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  <a:tr h="2324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Грамота</a:t>
                      </a:r>
                      <a:r>
                        <a:rPr lang="ru-RU" sz="1200" kern="120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Михайловская районная профсоюзная организация работников образования и науки РФ за активное участие в районной профсоюзной Спартакиаде.</a:t>
                      </a:r>
                      <a:endParaRPr lang="ru-RU" sz="12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Грамота </a:t>
                      </a:r>
                      <a:r>
                        <a:rPr lang="ru-RU" sz="1200" kern="1200" baseline="0" dirty="0" smtClean="0">
                          <a:effectLst/>
                          <a:latin typeface="Constantia" pitchFamily="18" charset="0"/>
                        </a:rPr>
                        <a:t>Управления по вопросам образования администрации Михайловского муниципального района  за значительные успехи в организации и совершенствовании учебно-воспитательного процесса.</a:t>
                      </a:r>
                      <a:endParaRPr lang="ru-RU" sz="12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Почетная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 грамота Администрации </a:t>
                      </a:r>
                      <a:r>
                        <a:rPr lang="ru-RU" sz="1200" baseline="0" dirty="0" err="1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Новошахтинского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 городского поселения Михайловского муниципального района Приморского края за многолетний труд, добросовестное отношение к своим должностным обязанностям.</a:t>
                      </a:r>
                      <a:endParaRPr lang="ru-RU" sz="12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Благодарность администрации МДОБУ </a:t>
                      </a:r>
                      <a:r>
                        <a:rPr lang="ru-RU" sz="1200" dirty="0" err="1" smtClean="0">
                          <a:effectLst/>
                          <a:latin typeface="Constantia" pitchFamily="18" charset="0"/>
                        </a:rPr>
                        <a:t>д</a:t>
                      </a: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/с №39 </a:t>
                      </a:r>
                      <a:r>
                        <a:rPr lang="ru-RU" sz="1200" dirty="0" err="1" smtClean="0">
                          <a:effectLst/>
                          <a:latin typeface="Constantia" pitchFamily="18" charset="0"/>
                        </a:rPr>
                        <a:t>п.Новошахтинский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</a:rPr>
                        <a:t> за верность выбранной профессии, добросовестный труд и любовь к детям.</a:t>
                      </a:r>
                      <a:endParaRPr lang="ru-RU" sz="12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Благодарственное письмо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</a:rPr>
                        <a:t> редакции международного журнала «Педагог» за активное участие в работе издания, за личный вклад по внедрению информационных технологий в образовательный процесс.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  <a:tr h="532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Диплом департамента образования и науки Приморского края за участие во </a:t>
                      </a:r>
                      <a:r>
                        <a:rPr lang="en-US" sz="1200" dirty="0" smtClean="0">
                          <a:effectLst/>
                          <a:latin typeface="Constantia" pitchFamily="18" charset="0"/>
                        </a:rPr>
                        <a:t>II</a:t>
                      </a: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 Региональном фестивале инновационных площадок «Инновационные образовательные практики».</a:t>
                      </a:r>
                    </a:p>
                  </a:txBody>
                  <a:tcPr marL="68580" marR="68580" marT="0" marB="0"/>
                </a:tc>
              </a:tr>
              <a:tr h="409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Диплом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 победителя всероссийского </a:t>
                      </a:r>
                      <a:r>
                        <a:rPr lang="ru-RU" sz="1200" baseline="0" dirty="0" err="1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интернет-конкурса</a:t>
                      </a:r>
                      <a:r>
                        <a:rPr lang="ru-RU" sz="12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 лучшая научно-исследовательская работа : Экологический проект «Берегите птиц»</a:t>
                      </a:r>
                      <a:endParaRPr lang="ru-RU" sz="1200" dirty="0" smtClean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Constantia" pitchFamily="18" charset="0"/>
                        </a:rPr>
                        <a:t>Диплом  </a:t>
                      </a:r>
                      <a:r>
                        <a:rPr lang="ru-RU" sz="11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победителя всероссийского </a:t>
                      </a:r>
                      <a:r>
                        <a:rPr lang="ru-RU" sz="1100" baseline="0" dirty="0" err="1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интернет-конкурса</a:t>
                      </a:r>
                      <a:r>
                        <a:rPr lang="ru-RU" sz="1100" baseline="0" dirty="0" smtClean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 лучшая авторская методическая разработка «Безопасная дорога».</a:t>
                      </a:r>
                      <a:endParaRPr lang="ru-RU" sz="1100" dirty="0" smtClean="0">
                        <a:effectLst/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Constantia" pitchFamily="18" charset="0"/>
                        </a:rPr>
                        <a:t>Грамота </a:t>
                      </a:r>
                      <a:r>
                        <a:rPr lang="ru-RU" sz="1200" kern="1200" baseline="0" dirty="0" smtClean="0">
                          <a:effectLst/>
                          <a:latin typeface="Constantia" pitchFamily="18" charset="0"/>
                        </a:rPr>
                        <a:t>Управления по вопросам образования администрации Михайловского муниципального района  за активную результативную профессиональную деятельность, преданное служение педагогическому делу.</a:t>
                      </a:r>
                      <a:endParaRPr lang="ru-RU" sz="1200" dirty="0" smtClean="0">
                        <a:effectLst/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Constantia" pitchFamily="18" charset="0"/>
                        </a:rPr>
                        <a:t>Сертификат </a:t>
                      </a:r>
                      <a:r>
                        <a:rPr lang="ru-RU" sz="1200" kern="1200" baseline="0" dirty="0" smtClean="0">
                          <a:effectLst/>
                          <a:latin typeface="Constantia" pitchFamily="18" charset="0"/>
                        </a:rPr>
                        <a:t>Управления по вопросам образования администрации Михайловского муниципального района  участия в марафоне предприимчивости «Семейная мастерская» на базе реализации межрегионального проекта «Новые образовательные технологии: от детсада к школе».</a:t>
                      </a:r>
                      <a:endParaRPr lang="ru-RU" sz="1200" dirty="0" smtClean="0"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  <a:tr h="409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Constantia" pitchFamily="18" charset="0"/>
                        </a:rPr>
                        <a:t>Благодарность Ассоциации волонтерских организаций «Поиск пропавших детей» за плодотворное сотрудничество в проведении профилактических мероприятий</a:t>
                      </a:r>
                      <a:r>
                        <a:rPr lang="ru-RU" sz="1200" baseline="0" dirty="0" smtClean="0">
                          <a:latin typeface="Constantia" pitchFamily="18" charset="0"/>
                        </a:rPr>
                        <a:t> по детской безопасности.</a:t>
                      </a:r>
                      <a:endParaRPr lang="ru-RU" sz="1200" dirty="0" smtClean="0">
                        <a:latin typeface="Constantia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692293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-2564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nstantia" pitchFamily="18" charset="0"/>
              </a:rPr>
              <a:t>Карта участия в конкурсах</a:t>
            </a:r>
            <a:endParaRPr lang="ru-RU" sz="3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5370434"/>
              </p:ext>
            </p:extLst>
          </p:nvPr>
        </p:nvGraphicFramePr>
        <p:xfrm>
          <a:off x="166881" y="633545"/>
          <a:ext cx="8797607" cy="604417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32551"/>
                <a:gridCol w="4943682"/>
                <a:gridCol w="960136"/>
                <a:gridCol w="2261238"/>
              </a:tblGrid>
              <a:tr h="55179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Constantia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Вид конкурса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Дата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Результаты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9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400" b="0" baseline="0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 Международный творческий конкурс «Осенние фантазии»</a:t>
                      </a:r>
                      <a:endParaRPr lang="ru-RU" sz="1400" b="0" dirty="0" smtClean="0">
                        <a:effectLst/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2016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onstantia" pitchFamily="18" charset="0"/>
                          <a:cs typeface="+mn-cs"/>
                        </a:rPr>
                        <a:t>Диплом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победителя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</a:t>
                      </a:r>
                      <a:r>
                        <a:rPr lang="en-US" sz="1400" b="0" baseline="0" dirty="0" smtClean="0">
                          <a:latin typeface="Constantia" pitchFamily="18" charset="0"/>
                          <a:cs typeface="+mn-cs"/>
                        </a:rPr>
                        <a:t>III 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место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16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Краевой</a:t>
                      </a:r>
                      <a:r>
                        <a:rPr lang="ru-RU" sz="1400" b="0" baseline="0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 творческий конкурс «Крылатые друзья»</a:t>
                      </a:r>
                      <a:endParaRPr lang="ru-RU" sz="1400" b="0" dirty="0" smtClean="0">
                        <a:effectLst/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2017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победитель в номинации «Рисунок»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116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Международный фестиваль педагогического мастерства и творчества «Новогодний калейдоскоп  - 2017»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onstantia" pitchFamily="18" charset="0"/>
                        </a:rPr>
                        <a:t>2017 г.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участник</a:t>
                      </a:r>
                    </a:p>
                  </a:txBody>
                  <a:tcPr anchor="ctr"/>
                </a:tc>
              </a:tr>
              <a:tr h="3289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Смотр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 – конкурс «Дары осени – 2017»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onstantia" pitchFamily="18" charset="0"/>
                        </a:rPr>
                        <a:t>2017 г.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nstantia" pitchFamily="18" charset="0"/>
                        </a:rPr>
                        <a:t>I</a:t>
                      </a:r>
                      <a:r>
                        <a:rPr lang="ru-RU" sz="1400" baseline="0" dirty="0" smtClean="0">
                          <a:latin typeface="Constantia" pitchFamily="18" charset="0"/>
                        </a:rPr>
                        <a:t> – </a:t>
                      </a:r>
                      <a:r>
                        <a:rPr lang="ru-RU" sz="1400" dirty="0" smtClean="0">
                          <a:latin typeface="Constantia" pitchFamily="18" charset="0"/>
                        </a:rPr>
                        <a:t>место 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16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Constantia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cs typeface="+mn-cs"/>
                        </a:rPr>
                        <a:t>Международный</a:t>
                      </a:r>
                      <a:r>
                        <a:rPr lang="ru-RU" sz="1400" b="0" baseline="0" dirty="0" smtClean="0">
                          <a:effectLst/>
                          <a:latin typeface="Constantia" pitchFamily="18" charset="0"/>
                          <a:cs typeface="+mn-cs"/>
                        </a:rPr>
                        <a:t> творческий конкурс для педагогов «Весеннее вдохновение»</a:t>
                      </a:r>
                      <a:endParaRPr lang="ru-RU" sz="1400" b="0" dirty="0" smtClean="0">
                        <a:effectLst/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onstantia" pitchFamily="18" charset="0"/>
                        </a:rPr>
                        <a:t>2017 г.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+mn-cs"/>
                        </a:rPr>
                        <a:t>Лауреат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</a:t>
                      </a:r>
                      <a:r>
                        <a:rPr lang="en-US" sz="1400" b="0" baseline="0" dirty="0" smtClean="0">
                          <a:latin typeface="Constantia" pitchFamily="18" charset="0"/>
                          <a:cs typeface="+mn-cs"/>
                        </a:rPr>
                        <a:t>I 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степени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16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Всероссийский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 интернет - конкурс «Осенние праздники, игры, забавы»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2018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</a:t>
                      </a:r>
                      <a:r>
                        <a:rPr lang="en-US" sz="1400" b="0" baseline="0" dirty="0" smtClean="0">
                          <a:latin typeface="Constantia" pitchFamily="18" charset="0"/>
                          <a:cs typeface="+mn-cs"/>
                        </a:rPr>
                        <a:t>I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- место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39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onstantia" pitchFamily="18" charset="0"/>
                        </a:rPr>
                        <a:t>Международный конкурс «Мой лучший урок»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onstantia" pitchFamily="18" charset="0"/>
                        </a:rPr>
                        <a:t>2018 г.</a:t>
                      </a:r>
                    </a:p>
                    <a:p>
                      <a:pPr algn="ctr"/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</a:t>
                      </a:r>
                      <a:r>
                        <a:rPr lang="en-US" sz="1400" b="0" baseline="0" dirty="0" smtClean="0">
                          <a:latin typeface="Constantia" pitchFamily="18" charset="0"/>
                          <a:cs typeface="+mn-cs"/>
                        </a:rPr>
                        <a:t>I</a:t>
                      </a:r>
                      <a:r>
                        <a:rPr lang="ru-RU" sz="1400" b="0" baseline="0" dirty="0" smtClean="0">
                          <a:latin typeface="Constantia" pitchFamily="18" charset="0"/>
                          <a:cs typeface="+mn-cs"/>
                        </a:rPr>
                        <a:t> - место</a:t>
                      </a:r>
                      <a:endParaRPr lang="ru-RU" sz="1400" b="0" dirty="0" smtClean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16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Муниципальный конкурс творческих работ «Пасхальное яйцо -2018»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2018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nstantia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latin typeface="Constantia" pitchFamily="18" charset="0"/>
                        </a:rPr>
                        <a:t> - </a:t>
                      </a:r>
                      <a:r>
                        <a:rPr lang="ru-RU" sz="1400" baseline="0" dirty="0" smtClean="0">
                          <a:latin typeface="Constantia" pitchFamily="18" charset="0"/>
                        </a:rPr>
                        <a:t>место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5581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Всероссийский конкурс «День матери 2018»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nstantia" pitchFamily="18" charset="0"/>
                        </a:rPr>
                        <a:t>2018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nstantia" pitchFamily="18" charset="0"/>
                        </a:rPr>
                        <a:t>I</a:t>
                      </a:r>
                      <a:r>
                        <a:rPr lang="ru-RU" sz="1400" baseline="0" dirty="0" smtClean="0">
                          <a:latin typeface="Constantia" pitchFamily="18" charset="0"/>
                        </a:rPr>
                        <a:t> – </a:t>
                      </a:r>
                      <a:r>
                        <a:rPr lang="ru-RU" sz="1400" dirty="0" smtClean="0">
                          <a:latin typeface="Constantia" pitchFamily="18" charset="0"/>
                        </a:rPr>
                        <a:t>место </a:t>
                      </a:r>
                    </a:p>
                  </a:txBody>
                  <a:tcPr anchor="ctr"/>
                </a:tc>
              </a:tr>
              <a:tr h="66421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Международный конкурс «Новогодняя школа волшебников»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onstantia" pitchFamily="18" charset="0"/>
                          <a:cs typeface="Times New Roman" panose="02020603050405020304" pitchFamily="18" charset="0"/>
                        </a:rPr>
                        <a:t>2018 г.</a:t>
                      </a:r>
                      <a:endParaRPr lang="ru-RU" sz="1400" b="0" dirty="0">
                        <a:latin typeface="Constantia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nstantia" pitchFamily="18" charset="0"/>
                        </a:rPr>
                        <a:t>I</a:t>
                      </a:r>
                      <a:r>
                        <a:rPr lang="ru-RU" sz="1400" baseline="0" dirty="0" smtClean="0">
                          <a:latin typeface="Constantia" pitchFamily="18" charset="0"/>
                        </a:rPr>
                        <a:t> – </a:t>
                      </a:r>
                      <a:r>
                        <a:rPr lang="ru-RU" sz="1400" dirty="0" smtClean="0">
                          <a:latin typeface="Constantia" pitchFamily="18" charset="0"/>
                        </a:rPr>
                        <a:t>место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44157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31521728"/>
              </p:ext>
            </p:extLst>
          </p:nvPr>
        </p:nvGraphicFramePr>
        <p:xfrm>
          <a:off x="215008" y="588328"/>
          <a:ext cx="8928992" cy="626967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96552"/>
                <a:gridCol w="1656184"/>
                <a:gridCol w="5112568"/>
                <a:gridCol w="648072"/>
                <a:gridCol w="1115616"/>
              </a:tblGrid>
              <a:tr h="426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Год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Всероссийский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Викторина</a:t>
                      </a:r>
                      <a:r>
                        <a:rPr lang="ru-RU" sz="1400" b="0" kern="120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«Это время называется «Весна»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Всероссийский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  <a:latin typeface="Constantia" pitchFamily="18" charset="0"/>
                        </a:rPr>
                        <a:t>Конкурс детского творчества</a:t>
                      </a:r>
                      <a:r>
                        <a:rPr lang="ru-RU" sz="1400" kern="1200" baseline="0" dirty="0" smtClean="0">
                          <a:effectLst/>
                          <a:latin typeface="Constantia" pitchFamily="18" charset="0"/>
                        </a:rPr>
                        <a:t> «Подарок для самой-самой!»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43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Международный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  <a:latin typeface="Constantia" pitchFamily="18" charset="0"/>
                        </a:rPr>
                        <a:t>Конкурс детского творчества</a:t>
                      </a:r>
                      <a:r>
                        <a:rPr lang="ru-RU" sz="1400" kern="1200" baseline="0" dirty="0" smtClean="0">
                          <a:effectLst/>
                          <a:latin typeface="Constantia" pitchFamily="18" charset="0"/>
                        </a:rPr>
                        <a:t> «Дары осени»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767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Международный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effectLst/>
                          <a:latin typeface="Constantia" pitchFamily="18" charset="0"/>
                        </a:rPr>
                        <a:t>Конкурс детского творчества</a:t>
                      </a:r>
                      <a:r>
                        <a:rPr lang="ru-RU" sz="1400" kern="1200" baseline="0" dirty="0" smtClean="0">
                          <a:effectLst/>
                          <a:latin typeface="Constantia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«Трудно</a:t>
                      </a:r>
                      <a:r>
                        <a:rPr lang="ru-RU" sz="1400" b="0" baseline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 птицам зимовать, надо птицам помогать1»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5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Всероссийский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Викторина для дошкольников «Любимые песенки из мультфильмов»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3603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Муниципальный</a:t>
                      </a:r>
                      <a:r>
                        <a:rPr lang="ru-RU" sz="1400" b="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Конкурс творческих</a:t>
                      </a:r>
                      <a:r>
                        <a:rPr lang="ru-RU" sz="1400" baseline="0" dirty="0" smtClean="0">
                          <a:effectLst/>
                          <a:latin typeface="Constantia" pitchFamily="18" charset="0"/>
                        </a:rPr>
                        <a:t> работ «Новогодняя ёлка»</a:t>
                      </a: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 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b="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3 место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Региональный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  <a:latin typeface="Constantia" pitchFamily="18" charset="0"/>
                        </a:rPr>
                        <a:t>Конкурс детского творчества</a:t>
                      </a:r>
                      <a:r>
                        <a:rPr lang="ru-RU" sz="1400" kern="1200" baseline="0" dirty="0" smtClean="0">
                          <a:effectLst/>
                          <a:latin typeface="Constantia" pitchFamily="18" charset="0"/>
                        </a:rPr>
                        <a:t> «Крылатые друзья»</a:t>
                      </a: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2017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Участие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Международный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effectLst/>
                          <a:latin typeface="Constantia" pitchFamily="18" charset="0"/>
                        </a:rPr>
                        <a:t>Конкурс детского творчества</a:t>
                      </a:r>
                      <a:r>
                        <a:rPr lang="ru-RU" sz="1400" kern="1200" baseline="0" dirty="0" smtClean="0">
                          <a:effectLst/>
                          <a:latin typeface="Constantia" pitchFamily="18" charset="0"/>
                        </a:rPr>
                        <a:t> «Подарок защитнику»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2018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23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Международный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Конкурс изобразительного искусства «Портрет моей любимой мамы!»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2018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Лауреат</a:t>
                      </a:r>
                      <a:r>
                        <a:rPr lang="ru-RU" sz="140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III </a:t>
                      </a:r>
                      <a:r>
                        <a:rPr lang="ru-RU" sz="1400" baseline="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степени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Муниципальный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nstantia" pitchFamily="18" charset="0"/>
                        </a:rPr>
                        <a:t>Творческий</a:t>
                      </a:r>
                      <a:r>
                        <a:rPr lang="ru-RU" sz="1400" baseline="0" dirty="0" smtClean="0">
                          <a:latin typeface="Constantia" pitchFamily="18" charset="0"/>
                        </a:rPr>
                        <a:t> конкурс «Пасхальное яйцо – 2018»</a:t>
                      </a:r>
                      <a:endParaRPr lang="ru-RU" sz="1400" dirty="0">
                        <a:latin typeface="Constant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2018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1 место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ДОУ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nstantia" pitchFamily="18" charset="0"/>
                        </a:rPr>
                        <a:t>Конкурс поделок из природного материала «Осенняя фантазия»</a:t>
                      </a:r>
                      <a:endParaRPr lang="ru-RU" sz="1400" dirty="0">
                        <a:latin typeface="Constant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2018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1 место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2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Всероссийский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nstantia" pitchFamily="18" charset="0"/>
                        </a:rPr>
                        <a:t>Викторина для дошкольников «Осень в загадках»</a:t>
                      </a:r>
                      <a:endParaRPr lang="ru-RU" sz="1400" dirty="0">
                        <a:latin typeface="Constant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2018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  <a:ea typeface="Calibri"/>
                          <a:cs typeface="Arial" panose="020B0604020202020204" pitchFamily="34" charset="0"/>
                        </a:rPr>
                        <a:t>1 место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4624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  <a:cs typeface="Aharoni" panose="02010803020104030203" pitchFamily="2" charset="-79"/>
              </a:rPr>
              <a:t>Карта </a:t>
            </a:r>
            <a:r>
              <a:rPr lang="ru-RU" sz="2400" b="1" dirty="0">
                <a:solidFill>
                  <a:srgbClr val="FF0000"/>
                </a:solidFill>
                <a:latin typeface="Constantia" pitchFamily="18" charset="0"/>
                <a:cs typeface="Aharoni" panose="02010803020104030203" pitchFamily="2" charset="-79"/>
              </a:rPr>
              <a:t>участия 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  <a:cs typeface="Aharoni" panose="02010803020104030203" pitchFamily="2" charset="-79"/>
              </a:rPr>
              <a:t>воспитанников </a:t>
            </a:r>
            <a:r>
              <a:rPr lang="ru-RU" sz="2400" b="1" dirty="0">
                <a:solidFill>
                  <a:srgbClr val="FF0000"/>
                </a:solidFill>
                <a:latin typeface="Constantia" pitchFamily="18" charset="0"/>
                <a:cs typeface="Aharoni" panose="02010803020104030203" pitchFamily="2" charset="-79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  <a:cs typeface="Aharoni" panose="02010803020104030203" pitchFamily="2" charset="-79"/>
              </a:rPr>
              <a:t>конкурсах и викторинах</a:t>
            </a:r>
            <a:endParaRPr lang="ru-RU" sz="2400" b="1" dirty="0">
              <a:solidFill>
                <a:srgbClr val="FF0000"/>
              </a:solidFill>
              <a:latin typeface="Constantia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3225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90872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u="sng" dirty="0" smtClean="0">
                <a:solidFill>
                  <a:srgbClr val="FF0000"/>
                </a:solidFill>
                <a:latin typeface="Constantia" pitchFamily="18" charset="0"/>
              </a:rPr>
              <a:t>Работа с детьми</a:t>
            </a:r>
            <a:endParaRPr lang="ru-RU" sz="3200" b="1" u="sng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140422"/>
            <a:ext cx="78488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2051720" y="601011"/>
            <a:ext cx="65527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стране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Светофории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мы побывали,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Там знаки дорожные мы изучали.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Незнайке про пешеход, светофор рассказали,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Пели, играли и танцевали!!!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10" name="Рисунок 9" descr="C:\Users\Виталий\Desktop\портфолио\IMG_096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62839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НОВОЕ\дет сад юбилей 30 лет\Работа 2017\IMG_096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824536" cy="3432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51593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90872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u="sng" dirty="0" smtClean="0">
                <a:solidFill>
                  <a:srgbClr val="FF0000"/>
                </a:solidFill>
                <a:latin typeface="Constantia" pitchFamily="18" charset="0"/>
              </a:rPr>
              <a:t>Работа с детьми</a:t>
            </a:r>
            <a:endParaRPr lang="ru-RU" sz="3200" b="1" u="sng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140422"/>
            <a:ext cx="78488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2051720" y="601011"/>
            <a:ext cx="65527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страну Сладостей мы летали,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Шоколадного зайца там повстречали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Костюмы из мусора ему представляли, сладости ели, играли, танцевали и пели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!!!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64515" name="Picture 3" descr="C:\Users\Виталий\Desktop\IMG_3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132856"/>
            <a:ext cx="4860540" cy="3240360"/>
          </a:xfrm>
          <a:prstGeom prst="rect">
            <a:avLst/>
          </a:prstGeom>
          <a:noFill/>
        </p:spPr>
      </p:pic>
      <p:pic>
        <p:nvPicPr>
          <p:cNvPr id="64516" name="Picture 4" descr="C:\Users\Виталий\Desktop\IMG_3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3744416" cy="2496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51593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90872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u="sng" dirty="0" smtClean="0">
                <a:solidFill>
                  <a:srgbClr val="FF0000"/>
                </a:solidFill>
                <a:latin typeface="Constantia" pitchFamily="18" charset="0"/>
              </a:rPr>
              <a:t>Работа с детьми</a:t>
            </a:r>
            <a:endParaRPr lang="ru-RU" sz="3200" b="1" u="sng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140422"/>
            <a:ext cx="78488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2051720" y="605968"/>
            <a:ext cx="65527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Перелетных птиц мы встречали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Из теста журавликов пекли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Строили скворечники, нам папы помогли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!!!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65538" name="Picture 2" descr="C:\Users\Виталий\Desktop\IMG_1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3068960"/>
            <a:ext cx="4716015" cy="3144010"/>
          </a:xfrm>
          <a:prstGeom prst="rect">
            <a:avLst/>
          </a:prstGeom>
          <a:noFill/>
        </p:spPr>
      </p:pic>
      <p:pic>
        <p:nvPicPr>
          <p:cNvPr id="65539" name="Picture 3" descr="C:\Users\Виталий\Desktop\IMG_19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4391472" cy="2927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51593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90872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u="sng" dirty="0" smtClean="0">
                <a:solidFill>
                  <a:srgbClr val="FF0000"/>
                </a:solidFill>
                <a:latin typeface="Constantia" pitchFamily="18" charset="0"/>
              </a:rPr>
              <a:t>Творческая жизнь и работа</a:t>
            </a:r>
            <a:endParaRPr lang="ru-RU" sz="3200" b="1" u="sng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140422"/>
            <a:ext cx="78488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9" name="Рисунок 8" descr="D:\НОВОЕ\дет сад юбилей 30 лет\Новый год 2017\IMG_81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838178" cy="2798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НОВОЕ\дет сад юбилей 30 лет\Новый год 2017\IMG_81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536504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НОВОЕ\дет сад юбилей 30 лет\Работа 2017\IMG_080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64705"/>
            <a:ext cx="4265171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62" name="Picture 2" descr="C:\Users\Виталий\Desktop\IMG_30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17032"/>
            <a:ext cx="3842654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51593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824</Words>
  <Application>Microsoft Office PowerPoint</Application>
  <PresentationFormat>Экран (4:3)</PresentationFormat>
  <Paragraphs>188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1_Шаблон 2</vt:lpstr>
      <vt:lpstr>Муниципальное дошкольное образовательное учреждение детский сад общеразвивающего вида № 39 «Золотой ключик» п. Новошахтинский Михайловского  муниципального района  Приморского края </vt:lpstr>
      <vt:lpstr>Слайд 2</vt:lpstr>
      <vt:lpstr>Мои достижения и успехи: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Виталий</cp:lastModifiedBy>
  <cp:revision>225</cp:revision>
  <cp:lastPrinted>2014-01-12T15:07:22Z</cp:lastPrinted>
  <dcterms:created xsi:type="dcterms:W3CDTF">2013-01-31T10:08:31Z</dcterms:created>
  <dcterms:modified xsi:type="dcterms:W3CDTF">2019-01-02T13:15:59Z</dcterms:modified>
</cp:coreProperties>
</file>