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83" r:id="rId3"/>
    <p:sldId id="282" r:id="rId4"/>
    <p:sldId id="257" r:id="rId5"/>
    <p:sldId id="269" r:id="rId6"/>
    <p:sldId id="284" r:id="rId7"/>
    <p:sldId id="285" r:id="rId8"/>
    <p:sldId id="270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71" r:id="rId21"/>
    <p:sldId id="272" r:id="rId22"/>
    <p:sldId id="274" r:id="rId23"/>
    <p:sldId id="275" r:id="rId24"/>
    <p:sldId id="276" r:id="rId25"/>
    <p:sldId id="277" r:id="rId26"/>
    <p:sldId id="278" r:id="rId27"/>
    <p:sldId id="279" r:id="rId28"/>
    <p:sldId id="27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&#1040;&#1083;&#1075;&#1086;&#1088;&#1080;&#1090;&#1084;%20&#1088;&#1072;&#1073;&#1086;&#1090;&#1099;%20%20(&#1089;&#1083;&#1086;&#1074;&#1086;&#1086;&#1073;&#1088;&#1072;&#1079;&#1086;&#1074;&#1072;&#1085;&#1080;&#1077;).docx" TargetMode="External"/><Relationship Id="rId2" Type="http://schemas.openxmlformats.org/officeDocument/2006/relationships/hyperlink" Target="&#1047;&#1072;&#1076;&#1072;&#1085;&#1080;&#1103;%20&#1088;&#1072;&#1079;&#1076;&#1077;&#1083;&#1072;%20&#1043;&#1054;&#1042;&#1054;&#1056;&#1045;&#1053;&#1048;&#1045;.docx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du.ru/" TargetMode="External"/><Relationship Id="rId3" Type="http://schemas.openxmlformats.org/officeDocument/2006/relationships/hyperlink" Target="http://www.openet.edu.ru/" TargetMode="External"/><Relationship Id="rId7" Type="http://schemas.openxmlformats.org/officeDocument/2006/relationships/hyperlink" Target="http://www.center.fio.ru/som" TargetMode="External"/><Relationship Id="rId2" Type="http://schemas.openxmlformats.org/officeDocument/2006/relationships/hyperlink" Target="http://festival.1september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ge.edu.ru/" TargetMode="External"/><Relationship Id="rId5" Type="http://schemas.openxmlformats.org/officeDocument/2006/relationships/hyperlink" Target="http://www.fipi.ru/" TargetMode="External"/><Relationship Id="rId4" Type="http://schemas.openxmlformats.org/officeDocument/2006/relationships/hyperlink" Target="http://www.vidod.edu.ru/" TargetMode="External"/><Relationship Id="rId9" Type="http://schemas.openxmlformats.org/officeDocument/2006/relationships/hyperlink" Target="http://www.internet-scool.ru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81000" y="3501008"/>
            <a:ext cx="8458200" cy="2232248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latin typeface="Arial Black" pitchFamily="34" charset="0"/>
              </a:rPr>
              <a:t> Козырева О.А.</a:t>
            </a:r>
          </a:p>
          <a:p>
            <a:pPr algn="r"/>
            <a:r>
              <a:rPr lang="ru-RU" b="1" dirty="0" smtClean="0">
                <a:latin typeface="Arial Black" pitchFamily="34" charset="0"/>
              </a:rPr>
              <a:t>Учитель английского языка </a:t>
            </a:r>
          </a:p>
          <a:p>
            <a:pPr algn="r"/>
            <a:r>
              <a:rPr lang="ru-RU" b="1" dirty="0" smtClean="0">
                <a:latin typeface="Arial Black" pitchFamily="34" charset="0"/>
              </a:rPr>
              <a:t>МБОУ «</a:t>
            </a:r>
            <a:r>
              <a:rPr lang="ru-RU" b="1" dirty="0" err="1" smtClean="0">
                <a:latin typeface="Arial Black" pitchFamily="34" charset="0"/>
              </a:rPr>
              <a:t>Тарбагатайская</a:t>
            </a:r>
            <a:r>
              <a:rPr lang="ru-RU" b="1" dirty="0" smtClean="0">
                <a:latin typeface="Arial Black" pitchFamily="34" charset="0"/>
              </a:rPr>
              <a:t> СОШ»</a:t>
            </a:r>
          </a:p>
          <a:p>
            <a:pPr algn="r"/>
            <a:endParaRPr lang="ru-RU" b="1" dirty="0" smtClean="0">
              <a:latin typeface="Arial Black" pitchFamily="34" charset="0"/>
            </a:endParaRPr>
          </a:p>
          <a:p>
            <a:pPr algn="r"/>
            <a:endParaRPr lang="ru-RU" b="1" dirty="0">
              <a:latin typeface="Arial Black" pitchFamily="34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1017612"/>
            <a:ext cx="8458200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Arial Black" pitchFamily="34" charset="0"/>
              </a:rPr>
              <a:t>МЕТОДИКА ПОДГОТОВКИ К ГИА </a:t>
            </a:r>
            <a:br>
              <a:rPr lang="ru-RU" b="1" dirty="0">
                <a:latin typeface="Arial Black" pitchFamily="34" charset="0"/>
              </a:rPr>
            </a:br>
            <a:r>
              <a:rPr lang="ru-RU" b="1" dirty="0">
                <a:latin typeface="Arial Black" pitchFamily="34" charset="0"/>
              </a:rPr>
              <a:t>английский язык</a:t>
            </a:r>
            <a:br>
              <a:rPr lang="ru-RU" b="1" dirty="0">
                <a:latin typeface="Arial Black" pitchFamily="34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3362" y="1628800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40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ТИПИЧНЫЕ ОШИБКИ РАЗДЕЛА «АУДИРОВАНИЕ»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412777"/>
            <a:ext cx="849694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неумение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использовать предложенную паузу для ознакомления с содержанием задания;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затруднение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восприятии звучания  аутентичного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аудиотекста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растерянность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когда говорящий высказывает свои мысли в быстром темпе;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соотнесение  ключевых слов в вопросах и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аудиотекстах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выбор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варианта ответов только потому, что эти слова звучат в тексте, и забывают о том, что верный ответ, как правило, выражен синонимами;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объем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понимания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текста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попытка 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дать ответ без опоры на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текст;</a:t>
            </a:r>
          </a:p>
          <a:p>
            <a:pPr marL="285750" indent="-285750">
              <a:buFont typeface="Arial" pitchFamily="34" charset="0"/>
              <a:buChar char="•"/>
            </a:pP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u="sng" dirty="0">
                <a:solidFill>
                  <a:schemeClr val="accent1">
                    <a:lumMod val="75000"/>
                  </a:schemeClr>
                </a:solidFill>
              </a:rPr>
              <a:t>Выводы: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</a:rPr>
              <a:t>у обучающихся не выработано умение определять ключевые слова в тексте, извлекать нужную информацию из формулировок заданий. Не выработан навык концентрации внимания только на запрашиваемую информацию.</a:t>
            </a:r>
          </a:p>
        </p:txBody>
      </p:sp>
    </p:spTree>
    <p:extLst>
      <p:ext uri="{BB962C8B-B14F-4D97-AF65-F5344CB8AC3E}">
        <p14:creationId xmlns:p14="http://schemas.microsoft.com/office/powerpoint/2010/main" val="150623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/>
              <a:t>РЕКОМЕНДАЦИИ</a:t>
            </a:r>
            <a:br>
              <a:rPr lang="ru-RU" u="sng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quarter" idx="13"/>
          </p:nvPr>
        </p:nvSpPr>
        <p:spPr>
          <a:xfrm>
            <a:off x="323528" y="620688"/>
            <a:ext cx="8686800" cy="4955381"/>
          </a:xfrm>
        </p:spPr>
        <p:txBody>
          <a:bodyPr>
            <a:noAutofit/>
          </a:bodyPr>
          <a:lstStyle/>
          <a:p>
            <a:endParaRPr lang="ru-RU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1400" b="1" dirty="0" smtClean="0"/>
              <a:t>тренировать </a:t>
            </a:r>
            <a:r>
              <a:rPr lang="ru-RU" sz="1400" b="1" dirty="0"/>
              <a:t>учащихся перед началом экзамена внимательно читать инструкцию и извлекать из неё всю полезную информацию;</a:t>
            </a:r>
          </a:p>
          <a:p>
            <a:r>
              <a:rPr lang="ru-RU" sz="1400" b="1" dirty="0" smtClean="0"/>
              <a:t>обращать </a:t>
            </a:r>
            <a:r>
              <a:rPr lang="ru-RU" sz="1400" b="1" dirty="0"/>
              <a:t>внимание на то, что внимательное чтение формулировки заданий позволяет быстро ориентироваться в теме </a:t>
            </a:r>
            <a:r>
              <a:rPr lang="ru-RU" sz="1400" b="1" dirty="0" err="1"/>
              <a:t>аудиотекста</a:t>
            </a:r>
            <a:r>
              <a:rPr lang="ru-RU" sz="1400" b="1" dirty="0"/>
              <a:t>;</a:t>
            </a:r>
          </a:p>
          <a:p>
            <a:r>
              <a:rPr lang="ru-RU" sz="1400" b="1" dirty="0" smtClean="0"/>
              <a:t>учить </a:t>
            </a:r>
            <a:r>
              <a:rPr lang="ru-RU" sz="1400" b="1" dirty="0"/>
              <a:t>выделять при прослушивании ключевые слова в заданиях и подбирать соответствующие синонимы;</a:t>
            </a:r>
          </a:p>
          <a:p>
            <a:r>
              <a:rPr lang="ru-RU" sz="1400" b="1" dirty="0" smtClean="0"/>
              <a:t>вырабатывать </a:t>
            </a:r>
            <a:r>
              <a:rPr lang="ru-RU" sz="1400" b="1" dirty="0"/>
              <a:t>умение определять в тексте ключевые слова, необходимые для понимания основного содержания.</a:t>
            </a:r>
          </a:p>
          <a:p>
            <a:r>
              <a:rPr lang="ru-RU" sz="1400" b="1" dirty="0"/>
              <a:t>Следует помнить, что в </a:t>
            </a:r>
            <a:r>
              <a:rPr lang="ru-RU" sz="1400" b="1" dirty="0" err="1"/>
              <a:t>аудиотексте</a:t>
            </a:r>
            <a:r>
              <a:rPr lang="ru-RU" sz="1400" b="1" dirty="0"/>
              <a:t> основная мысль, как правило, выражена словами, синонимичными тем, которые использованы в тестовом вопросе.</a:t>
            </a:r>
          </a:p>
          <a:p>
            <a:r>
              <a:rPr lang="ru-RU" sz="1400" b="1" dirty="0" smtClean="0"/>
              <a:t>учить </a:t>
            </a:r>
            <a:r>
              <a:rPr lang="ru-RU" sz="1400" b="1" dirty="0"/>
              <a:t>школьников фиксировать ответы и во время звучания аудиозаписи, и в 15-секундную паузу между первым и вторым прослушиваниями;</a:t>
            </a:r>
          </a:p>
          <a:p>
            <a:r>
              <a:rPr lang="ru-RU" sz="1400" b="1" dirty="0" smtClean="0"/>
              <a:t>учить </a:t>
            </a:r>
            <a:r>
              <a:rPr lang="ru-RU" sz="1400" b="1" dirty="0"/>
              <a:t>отсеивать информацию второстепенную, концентрировать внимание только на запрашиваемой информации, </a:t>
            </a:r>
          </a:p>
          <a:p>
            <a:r>
              <a:rPr lang="ru-RU" sz="1400" b="1" dirty="0" smtClean="0"/>
              <a:t>формировать </a:t>
            </a:r>
            <a:r>
              <a:rPr lang="ru-RU" sz="1400" b="1" dirty="0"/>
              <a:t>умение правильно переносить ответы в бланк ответов, руководствуясь инструкцией и образцом написания букв и цифр; </a:t>
            </a:r>
          </a:p>
          <a:p>
            <a:r>
              <a:rPr lang="ru-RU" sz="1400" b="1" dirty="0" smtClean="0"/>
              <a:t>обращать </a:t>
            </a:r>
            <a:r>
              <a:rPr lang="ru-RU" sz="1400" b="1" dirty="0"/>
              <a:t>внимание учащихся на то, что выбор ответа в заданиях на полное понимание прослушанного должен быть основан только на той информации, которая звучит в тексте, а не на том, что они думают или знают по предложенному вопросу;</a:t>
            </a:r>
          </a:p>
          <a:p>
            <a:r>
              <a:rPr lang="ru-RU" sz="1400" b="1" dirty="0" smtClean="0"/>
              <a:t>отделять </a:t>
            </a:r>
            <a:r>
              <a:rPr lang="ru-RU" sz="1400" b="1" dirty="0"/>
              <a:t>факты от мнения (мнение, как правило, содержит прилагательные и разговорные клише «я думаю/полагаю и т.п.»).</a:t>
            </a:r>
            <a:endParaRPr lang="ru-RU" sz="1400" b="1" u="sng" dirty="0"/>
          </a:p>
        </p:txBody>
      </p:sp>
    </p:spTree>
    <p:extLst>
      <p:ext uri="{BB962C8B-B14F-4D97-AF65-F5344CB8AC3E}">
        <p14:creationId xmlns:p14="http://schemas.microsoft.com/office/powerpoint/2010/main" val="25823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4515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/>
              </a:rPr>
              <a:t>«Чтение»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836712"/>
            <a:ext cx="8686800" cy="5544616"/>
          </a:xfrm>
        </p:spPr>
        <p:txBody>
          <a:bodyPr>
            <a:normAutofit fontScale="47500" lnSpcReduction="20000"/>
          </a:bodyPr>
          <a:lstStyle/>
          <a:p>
            <a:endParaRPr lang="ru-RU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Для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подготовки к экзамену следует учитывать разные жанры и типы текстов, которые направлены на отработку умений, проверяемых в экзаменационной работе.</a:t>
            </a:r>
          </a:p>
          <a:p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Для чтения с пониманием основного содержания: газетные/журнальные статьи, вывески, объявления, рекламы, брошюры, путеводители.</a:t>
            </a:r>
          </a:p>
          <a:p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Для чтения с извлечением необходимой информации: газетные/журнальные статьи, вывески, объявления, рекламы, брошюры, путеводители.</a:t>
            </a:r>
          </a:p>
          <a:p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Для чтения с полным пониманием прочитанного: отрывки из художественной литературы, газетные/журнальные статьи, научно- популярные тексты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Основной задачей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в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разделе «Чтение»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 является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проверка следующих умений:</a:t>
            </a:r>
          </a:p>
          <a:p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</a:rPr>
              <a:t>определение </a:t>
            </a:r>
            <a:r>
              <a:rPr lang="ru-RU" sz="3600" b="1" i="1" dirty="0">
                <a:solidFill>
                  <a:schemeClr val="accent1">
                    <a:lumMod val="50000"/>
                  </a:schemeClr>
                </a:solidFill>
              </a:rPr>
              <a:t>главной темы прочитанного текста;</a:t>
            </a:r>
          </a:p>
          <a:p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</a:rPr>
              <a:t>извлечение </a:t>
            </a:r>
            <a:r>
              <a:rPr lang="ru-RU" sz="3600" b="1" i="1" dirty="0">
                <a:solidFill>
                  <a:schemeClr val="accent1">
                    <a:lumMod val="50000"/>
                  </a:schemeClr>
                </a:solidFill>
              </a:rPr>
              <a:t>запрашиваемой информации из текста;</a:t>
            </a:r>
          </a:p>
          <a:p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</a:rPr>
              <a:t>понимание </a:t>
            </a:r>
            <a:r>
              <a:rPr lang="ru-RU" sz="3600" b="1" i="1" dirty="0">
                <a:solidFill>
                  <a:schemeClr val="accent1">
                    <a:lumMod val="50000"/>
                  </a:schemeClr>
                </a:solidFill>
              </a:rPr>
              <a:t>слова или выражения, употребленных в прямом и переносном смысле;</a:t>
            </a:r>
          </a:p>
          <a:p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</a:rPr>
              <a:t>определение </a:t>
            </a:r>
            <a:r>
              <a:rPr lang="ru-RU" sz="3600" b="1" i="1" dirty="0">
                <a:solidFill>
                  <a:schemeClr val="accent1">
                    <a:lumMod val="50000"/>
                  </a:schemeClr>
                </a:solidFill>
              </a:rPr>
              <a:t>логической связи в предложении и между абзацами текста;</a:t>
            </a:r>
          </a:p>
          <a:p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</a:rPr>
              <a:t>использование </a:t>
            </a:r>
            <a:r>
              <a:rPr lang="ru-RU" sz="3600" b="1" i="1" dirty="0">
                <a:solidFill>
                  <a:schemeClr val="accent1">
                    <a:lumMod val="50000"/>
                  </a:schemeClr>
                </a:solidFill>
              </a:rPr>
              <a:t>языковой догадки</a:t>
            </a:r>
          </a:p>
          <a:p>
            <a:endParaRPr lang="ru-RU" sz="3800" b="1" i="1" dirty="0"/>
          </a:p>
        </p:txBody>
      </p:sp>
    </p:spTree>
    <p:extLst>
      <p:ext uri="{BB962C8B-B14F-4D97-AF65-F5344CB8AC3E}">
        <p14:creationId xmlns:p14="http://schemas.microsoft.com/office/powerpoint/2010/main" val="209346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ТИПИЧНЫЕ ОШИБКИ В РАЗДЕЛЕ «ЧТЕНИЕ»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неверное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заполнение бланка ответов;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неправильное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определение ключевого слова;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пренебрежение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контекстом;	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подбирают синонимы к словам текста;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выбирают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ответ,  основываясь только на содержании фразы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3800" b="1" u="sng" dirty="0">
                <a:solidFill>
                  <a:schemeClr val="accent1">
                    <a:lumMod val="50000"/>
                  </a:schemeClr>
                </a:solidFill>
              </a:rPr>
              <a:t>Выводы. </a:t>
            </a:r>
            <a:r>
              <a:rPr lang="ru-RU" sz="3800" b="1" dirty="0">
                <a:solidFill>
                  <a:schemeClr val="accent1">
                    <a:lumMod val="50000"/>
                  </a:schemeClr>
                </a:solidFill>
              </a:rPr>
              <a:t>Нет навыка извлечения информации из инструкций, не выработан навык стратегий выполнения подобных заданий, слабо развита языковая догадка.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972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/>
              <a:t>РЕКОМЕНДАЦИИ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340768"/>
            <a:ext cx="8686800" cy="4525963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/>
              <a:t>учить </a:t>
            </a:r>
            <a:r>
              <a:rPr lang="ru-RU" b="1" dirty="0"/>
              <a:t>внимательно читать инструкцию к выполнению задания и извлекать из неё максимум информации;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помочь </a:t>
            </a:r>
            <a:r>
              <a:rPr lang="ru-RU" b="1" dirty="0"/>
              <a:t>учащимся овладеть разными стратегиями, умениями при чтении документов разного типа и жанра и адекватно их использовать в заданиях;  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следует </a:t>
            </a:r>
            <a:r>
              <a:rPr lang="ru-RU" b="1" dirty="0"/>
              <a:t>обращать внимание обучающихся на средства логической связи;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развивать </a:t>
            </a:r>
            <a:r>
              <a:rPr lang="ru-RU" b="1" dirty="0"/>
              <a:t>языковую догадку учащихся;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учить </a:t>
            </a:r>
            <a:r>
              <a:rPr lang="ru-RU" b="1" dirty="0"/>
              <a:t>учащихся находить ключевые слова в тексте, необходимые для понимания основного содержания;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следует </a:t>
            </a:r>
            <a:r>
              <a:rPr lang="ru-RU" b="1" dirty="0"/>
              <a:t>учить обучающихся правильному поведению на экзамене: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не </a:t>
            </a:r>
            <a:r>
              <a:rPr lang="ru-RU" b="1" dirty="0"/>
              <a:t>паниковать, если в тексте много незнакомых слов</a:t>
            </a:r>
            <a:r>
              <a:rPr lang="ru-RU" b="1" dirty="0" smtClean="0"/>
              <a:t>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всегда </a:t>
            </a:r>
            <a:r>
              <a:rPr lang="ru-RU" b="1" dirty="0"/>
              <a:t>давать ответы, даже если у них нет полной уверенности в их 	правильности.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621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«</a:t>
            </a:r>
            <a:r>
              <a:rPr lang="ru-RU" b="1" dirty="0">
                <a:effectLst/>
              </a:rPr>
              <a:t>Письмо»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4800" y="1052736"/>
            <a:ext cx="8686800" cy="502738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О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сновной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задачей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является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проверка уровня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</a:rPr>
              <a:t>сформированности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 умений экзаменуемых написать личное письмо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0" indent="0" algn="ctr">
              <a:buNone/>
            </a:pPr>
            <a:r>
              <a:rPr lang="ru-RU" b="1" dirty="0"/>
              <a:t>ТИПИЧНЫЕ ОШИБКИ В РАЗДЕЛЕ «ПИСЬМО»</a:t>
            </a:r>
          </a:p>
          <a:p>
            <a:pPr marL="0" indent="0">
              <a:buNone/>
            </a:pP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недостаточный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(избыточный) объем;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текст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не разделен на абзацы;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материал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изложен неполно;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письменное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задание не соответствует заданным коммуникативным целям;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главные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вопросы  не раскрыты (раскрыты частично);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отсутствует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логическая связь внутри предложения и между ними;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неумение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планировать письменное высказывание и строить его в соответствии с планом;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2876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ТИПИЧНЫЕ ОШИБКИ В РАЗДЕЛЕ «ПИСЬМО»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4800" y="1196752"/>
            <a:ext cx="8686800" cy="3240360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Наиболее грубыми нарушениями при написании письма личного характера, выявленными при проверке работ, явились: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написание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достоверного адреса с указанием района, села;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письмо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подписывалось  реальной фамилией и именем обучающегося;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подпись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ставилась в правой стороне,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отсутствовали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заключительные или завершающие  фразы;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соблюдались  абзацы;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допускались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орфографические ошибки в словах;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объём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письма превышал 110 слов (26 работ) или не достигал 70 слов;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все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предложения в письме были написаны через запятую, как одно большое предложение;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одно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письмо было переписано с формулировкой задания без изменений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5100" b="1" u="sng" dirty="0" smtClean="0">
                <a:solidFill>
                  <a:schemeClr val="accent1">
                    <a:lumMod val="50000"/>
                  </a:schemeClr>
                </a:solidFill>
              </a:rPr>
              <a:t>Выводы</a:t>
            </a:r>
            <a:r>
              <a:rPr lang="ru-RU" sz="5100" b="1" u="sng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ru-RU" sz="5100" b="1" dirty="0" smtClean="0">
                <a:solidFill>
                  <a:schemeClr val="accent1">
                    <a:lumMod val="50000"/>
                  </a:schemeClr>
                </a:solidFill>
              </a:rPr>
              <a:t>Недостаточно сформирован навык внимательного прочтения инструкции </a:t>
            </a:r>
            <a:r>
              <a:rPr lang="ru-RU" sz="5100" b="1" dirty="0">
                <a:solidFill>
                  <a:schemeClr val="accent1">
                    <a:lumMod val="50000"/>
                  </a:schemeClr>
                </a:solidFill>
              </a:rPr>
              <a:t>к письменной работе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144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661248"/>
            <a:ext cx="6512511" cy="864096"/>
          </a:xfrm>
        </p:spPr>
        <p:txBody>
          <a:bodyPr/>
          <a:lstStyle/>
          <a:p>
            <a:pPr algn="ctr"/>
            <a:r>
              <a:rPr lang="ru-RU" u="sng" dirty="0" smtClean="0"/>
              <a:t>РЕКОМЕНДАЦИИ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4800" y="476672"/>
            <a:ext cx="8686800" cy="5184576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2300" b="1" dirty="0"/>
              <a:t>научить учащихся внимательно читать инструкцию к заданию, извлекать из нее максимум информации, видеть коммуникативную задачу и формальные ограничения (рекомендуемое время выполнения, требуемый объем).</a:t>
            </a:r>
          </a:p>
          <a:p>
            <a:pPr algn="just"/>
            <a:r>
              <a:rPr lang="ru-RU" sz="2300" b="1" dirty="0" smtClean="0"/>
              <a:t>тренировать </a:t>
            </a:r>
            <a:r>
              <a:rPr lang="ru-RU" sz="2300" b="1" dirty="0"/>
              <a:t>учащихся в выполнении письменных заданий разного объема, чтобы они были готовы написать работу в соответствии с объемом, указанным в тестовом задании. </a:t>
            </a:r>
          </a:p>
          <a:p>
            <a:pPr algn="just"/>
            <a:r>
              <a:rPr lang="ru-RU" sz="2300" b="1" dirty="0"/>
              <a:t>н</a:t>
            </a:r>
            <a:r>
              <a:rPr lang="ru-RU" sz="2300" b="1" dirty="0" smtClean="0"/>
              <a:t>едостаточный </a:t>
            </a:r>
            <a:r>
              <a:rPr lang="ru-RU" sz="2300" b="1" dirty="0"/>
              <a:t>объем письменного высказывания ведет к аннулированию работы.</a:t>
            </a:r>
          </a:p>
          <a:p>
            <a:pPr algn="just"/>
            <a:r>
              <a:rPr lang="ru-RU" sz="2300" b="1" dirty="0"/>
              <a:t>з</a:t>
            </a:r>
            <a:r>
              <a:rPr lang="ru-RU" sz="2300" b="1" dirty="0" smtClean="0"/>
              <a:t>начительное </a:t>
            </a:r>
            <a:r>
              <a:rPr lang="ru-RU" sz="2300" b="1" dirty="0"/>
              <a:t>превышение заданного объема ведет к оцениванию только 110 слов и выставление  соответствующей оценки за решение коммуникативной задачи.</a:t>
            </a:r>
          </a:p>
          <a:p>
            <a:pPr algn="just"/>
            <a:r>
              <a:rPr lang="ru-RU" sz="2300" b="1" dirty="0"/>
              <a:t> </a:t>
            </a:r>
            <a:r>
              <a:rPr lang="ru-RU" sz="2300" b="1" dirty="0" smtClean="0"/>
              <a:t>учить </a:t>
            </a:r>
            <a:r>
              <a:rPr lang="ru-RU" sz="2300" b="1" dirty="0"/>
              <a:t>школьников анализировать свои собственные работы и редактировать их в заданном направлении;</a:t>
            </a:r>
          </a:p>
          <a:p>
            <a:pPr algn="just"/>
            <a:r>
              <a:rPr lang="ru-RU" sz="2300" b="1" dirty="0" smtClean="0"/>
              <a:t>внимательно </a:t>
            </a:r>
            <a:r>
              <a:rPr lang="ru-RU" sz="2300" b="1" dirty="0"/>
              <a:t>прочитать не только инструкции, но и текст-стимул (отрывок из письма  близкого человека);</a:t>
            </a:r>
          </a:p>
          <a:p>
            <a:pPr algn="just"/>
            <a:r>
              <a:rPr lang="ru-RU" sz="2300" b="1" dirty="0" smtClean="0"/>
              <a:t>выделить </a:t>
            </a:r>
            <a:r>
              <a:rPr lang="ru-RU" sz="2300" b="1" dirty="0"/>
              <a:t>главные вопросы в тексте-стимуле, которые следует раскрыть в работе и наметить для себя план своего ответного письма;</a:t>
            </a:r>
          </a:p>
          <a:p>
            <a:pPr algn="just"/>
            <a:r>
              <a:rPr lang="ru-RU" sz="2300" b="1" dirty="0" smtClean="0"/>
              <a:t>соблюдать </a:t>
            </a:r>
            <a:r>
              <a:rPr lang="ru-RU" sz="2300" b="1" dirty="0"/>
              <a:t>деление текста на абзацы, которые отражают логическую и содержательную структуру текста;</a:t>
            </a:r>
          </a:p>
          <a:p>
            <a:pPr algn="just"/>
            <a:r>
              <a:rPr lang="ru-RU" sz="2300" b="1" dirty="0" smtClean="0"/>
              <a:t>сохранять </a:t>
            </a:r>
            <a:r>
              <a:rPr lang="ru-RU" sz="2300" b="1" dirty="0"/>
              <a:t>логическую связь текста как внутри предложений, так и между предложениями.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315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ТРЕНИРОВОЧНЫЕ УПРАЖНЕНИЯ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4800" y="1340768"/>
            <a:ext cx="8686800" cy="5184576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/>
              <a:t>читать отрывки писем, определяя стиль (личное или деловое);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выбирать </a:t>
            </a:r>
            <a:r>
              <a:rPr lang="ru-RU" b="1" dirty="0"/>
              <a:t>обращения (из списка), подходящие для личного письма; 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написать </a:t>
            </a:r>
            <a:r>
              <a:rPr lang="ru-RU" b="1" dirty="0"/>
              <a:t>три варианта начала письма, подсчитать количество слов в них;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написать </a:t>
            </a:r>
            <a:r>
              <a:rPr lang="ru-RU" b="1" dirty="0"/>
              <a:t>три варианта заключительной части письма, подсчитать количество слов в них;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написать </a:t>
            </a:r>
            <a:r>
              <a:rPr lang="ru-RU" b="1" dirty="0"/>
              <a:t>письмо другу по ключевым словам;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вставить </a:t>
            </a:r>
            <a:r>
              <a:rPr lang="ru-RU" b="1" dirty="0"/>
              <a:t>пропущенные слова в текст письма: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дописать  </a:t>
            </a:r>
            <a:r>
              <a:rPr lang="ru-RU" b="1" dirty="0"/>
              <a:t>письмо;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прочитать </a:t>
            </a:r>
            <a:r>
              <a:rPr lang="ru-RU" b="1" dirty="0"/>
              <a:t>начало и конец письма, дописать основную (содержательную) часть;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найти </a:t>
            </a:r>
            <a:r>
              <a:rPr lang="ru-RU" b="1" dirty="0"/>
              <a:t>и исправить ошибки в письме;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тренировать </a:t>
            </a:r>
            <a:r>
              <a:rPr lang="ru-RU" b="1" dirty="0"/>
              <a:t>в написании письма, учитывая объём письма;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заучивать </a:t>
            </a:r>
            <a:r>
              <a:rPr lang="ru-RU" b="1" dirty="0"/>
              <a:t>наизусть стандартные фразы и выражения; </a:t>
            </a:r>
          </a:p>
          <a:p>
            <a:pPr>
              <a:buFont typeface="Wingdings" pitchFamily="2" charset="2"/>
              <a:buChar char="v"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2667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/>
              </a:rPr>
              <a:t>алгоритм</a:t>
            </a:r>
            <a:r>
              <a:rPr lang="ru-RU" dirty="0">
                <a:effectLst/>
              </a:rPr>
              <a:t> выполнения задания С1 </a:t>
            </a:r>
            <a:r>
              <a:rPr lang="ru-RU" dirty="0" smtClean="0">
                <a:effectLst/>
              </a:rPr>
              <a:t> 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4800" y="1124744"/>
            <a:ext cx="8686800" cy="4955381"/>
          </a:xfrm>
        </p:spPr>
        <p:txBody>
          <a:bodyPr>
            <a:normAutofit fontScale="92500"/>
          </a:bodyPr>
          <a:lstStyle/>
          <a:p>
            <a:pPr algn="just"/>
            <a:r>
              <a:rPr lang="ru-RU" b="1" dirty="0" smtClean="0"/>
              <a:t>прочитать </a:t>
            </a:r>
            <a:r>
              <a:rPr lang="ru-RU" b="1" dirty="0"/>
              <a:t>задания, найти вопросы, на которые необходимо ответить;</a:t>
            </a:r>
          </a:p>
          <a:p>
            <a:pPr algn="just"/>
            <a:r>
              <a:rPr lang="ru-RU" b="1" dirty="0" smtClean="0"/>
              <a:t>продумать </a:t>
            </a:r>
            <a:r>
              <a:rPr lang="ru-RU" b="1" dirty="0"/>
              <a:t>вопросы, которые можно задать;</a:t>
            </a:r>
          </a:p>
          <a:p>
            <a:pPr algn="just"/>
            <a:r>
              <a:rPr lang="ru-RU" b="1" dirty="0" smtClean="0"/>
              <a:t>правильно </a:t>
            </a:r>
            <a:r>
              <a:rPr lang="ru-RU" b="1" dirty="0"/>
              <a:t>написать адрес и дату (соблюдая этикет страны изучаемого языка), затем – обращение по имени (к адресату) с отдельной строки;</a:t>
            </a:r>
          </a:p>
          <a:p>
            <a:pPr algn="just"/>
            <a:r>
              <a:rPr lang="ru-RU" b="1" dirty="0" smtClean="0"/>
              <a:t>поблагодарить </a:t>
            </a:r>
            <a:r>
              <a:rPr lang="ru-RU" b="1" dirty="0"/>
              <a:t>за письмо;</a:t>
            </a:r>
          </a:p>
          <a:p>
            <a:pPr algn="just"/>
            <a:r>
              <a:rPr lang="ru-RU" b="1" dirty="0" smtClean="0"/>
              <a:t>ответить </a:t>
            </a:r>
            <a:r>
              <a:rPr lang="ru-RU" b="1" dirty="0"/>
              <a:t>на заданные вопросы, затем задать свои три вопроса;</a:t>
            </a:r>
          </a:p>
          <a:p>
            <a:pPr algn="just"/>
            <a:r>
              <a:rPr lang="ru-RU" b="1" dirty="0" smtClean="0"/>
              <a:t>завершая </a:t>
            </a:r>
            <a:r>
              <a:rPr lang="ru-RU" b="1" dirty="0"/>
              <a:t>письмо, высказать мысль о последующих контактах;</a:t>
            </a:r>
          </a:p>
          <a:p>
            <a:pPr algn="just"/>
            <a:r>
              <a:rPr lang="ru-RU" b="1" dirty="0" smtClean="0"/>
              <a:t>попрощаться</a:t>
            </a:r>
            <a:r>
              <a:rPr lang="ru-RU" b="1" dirty="0"/>
              <a:t>, подписать письмо.</a:t>
            </a:r>
          </a:p>
          <a:p>
            <a:pPr algn="just"/>
            <a:r>
              <a:rPr lang="ru-RU" b="1" dirty="0" smtClean="0"/>
              <a:t>обязательно </a:t>
            </a:r>
            <a:r>
              <a:rPr lang="ru-RU" b="1" dirty="0"/>
              <a:t>проверить письмо, подсчитать и указать количество слов в письме.                             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979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548680"/>
            <a:ext cx="806489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800" b="1" dirty="0"/>
              <a:t>Шкала пересчета первичного балла за выполнение экзаменационной работы в отметку по пятибалльной шкале</a:t>
            </a:r>
            <a:r>
              <a:rPr lang="ru-RU" sz="2800" b="1" dirty="0" smtClean="0"/>
              <a:t>.</a:t>
            </a:r>
          </a:p>
          <a:p>
            <a:r>
              <a:rPr lang="ru-RU" sz="2000" b="1" u="sng" dirty="0"/>
              <a:t>2010-2011 год</a:t>
            </a:r>
          </a:p>
          <a:p>
            <a:r>
              <a:rPr lang="ru-RU" sz="2000" dirty="0"/>
              <a:t> 0—20 баллов — отметка «2»</a:t>
            </a:r>
          </a:p>
          <a:p>
            <a:r>
              <a:rPr lang="ru-RU" sz="2000" dirty="0"/>
              <a:t>21—32 баллов — отметка «3»</a:t>
            </a:r>
          </a:p>
          <a:p>
            <a:r>
              <a:rPr lang="ru-RU" sz="2000" dirty="0"/>
              <a:t>33—41 баллов — отметка «4»</a:t>
            </a:r>
          </a:p>
          <a:p>
            <a:r>
              <a:rPr lang="ru-RU" sz="2000" dirty="0"/>
              <a:t>42—50 баллов — отметка «5»</a:t>
            </a:r>
          </a:p>
          <a:p>
            <a:r>
              <a:rPr lang="ru-RU" sz="2000" u="sng" dirty="0"/>
              <a:t>2012 год. -2017</a:t>
            </a:r>
          </a:p>
          <a:p>
            <a:r>
              <a:rPr lang="ru-RU" sz="2000" dirty="0"/>
              <a:t>0—28 баллов — отметка «2»</a:t>
            </a:r>
          </a:p>
          <a:p>
            <a:r>
              <a:rPr lang="ru-RU" sz="2000" dirty="0"/>
              <a:t>29—45 баллов — отметка «3»</a:t>
            </a:r>
          </a:p>
          <a:p>
            <a:r>
              <a:rPr lang="ru-RU" sz="2000" dirty="0"/>
              <a:t>46—58 баллов — отметка «4»</a:t>
            </a:r>
          </a:p>
          <a:p>
            <a:r>
              <a:rPr lang="ru-RU" sz="2000" dirty="0"/>
              <a:t>59—70 баллов — отметка «5»</a:t>
            </a:r>
          </a:p>
          <a:p>
            <a:r>
              <a:rPr lang="ru-RU" sz="2000" dirty="0" smtClean="0"/>
              <a:t>2018 </a:t>
            </a:r>
            <a:r>
              <a:rPr lang="ru-RU" sz="2000" dirty="0"/>
              <a:t>год.  Максимальное количество баллов, которое может получить экзаменуемый за выполнение всей экзаменационной работы, - 70.</a:t>
            </a:r>
          </a:p>
        </p:txBody>
      </p:sp>
    </p:spTree>
    <p:extLst>
      <p:ext uri="{BB962C8B-B14F-4D97-AF65-F5344CB8AC3E}">
        <p14:creationId xmlns:p14="http://schemas.microsoft.com/office/powerpoint/2010/main" val="19067844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86800" cy="667544"/>
          </a:xfrm>
        </p:spPr>
        <p:txBody>
          <a:bodyPr/>
          <a:lstStyle/>
          <a:p>
            <a:pPr algn="ctr"/>
            <a:r>
              <a:rPr lang="ru-RU" dirty="0" smtClean="0"/>
              <a:t>рекомендации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196752"/>
            <a:ext cx="8686800" cy="5400600"/>
          </a:xfrm>
        </p:spPr>
        <p:txBody>
          <a:bodyPr>
            <a:normAutofit fontScale="62500" lnSpcReduction="20000"/>
          </a:bodyPr>
          <a:lstStyle/>
          <a:p>
            <a:r>
              <a:rPr lang="ru-RU" sz="3400" b="1" dirty="0"/>
              <a:t>тренировать устную речь на заданиях интерактивного характера, что способствует развитию у учащихся инициативы, самостоятельности при принятии решения, повышает активность, находчивость при ответах;</a:t>
            </a:r>
          </a:p>
          <a:p>
            <a:r>
              <a:rPr lang="ru-RU" sz="3400" b="1" dirty="0"/>
              <a:t> -отрабатывать с обучающимися разговорные формулы, которые помогут им вежливо поддержать разговор и обеспечат успешное общение с собеседником;</a:t>
            </a:r>
          </a:p>
          <a:p>
            <a:r>
              <a:rPr lang="ru-RU" sz="3400" b="1" dirty="0"/>
              <a:t>- развивать у учащихся способности к обоснованности ответов, хорошей аргументации;</a:t>
            </a:r>
          </a:p>
          <a:p>
            <a:r>
              <a:rPr lang="ru-RU" sz="3400" b="1" dirty="0"/>
              <a:t>- развивать у учащихся умение четко выполнять поставленную задачу, так как в реальной жизни язык используется именно для этой цели;</a:t>
            </a:r>
          </a:p>
          <a:p>
            <a:r>
              <a:rPr lang="ru-RU" sz="3400" b="1" dirty="0"/>
              <a:t>- учить активно поддерживать и направлять беседу, то есть функционально пользоваться языком при общении с собеседником, (задавать нужные вопросы, обсуждать различные варианты, аргументировать собственную позицию);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532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6868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рекомендации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4800" y="1196752"/>
            <a:ext cx="8686800" cy="5400600"/>
          </a:xfrm>
        </p:spPr>
        <p:txBody>
          <a:bodyPr>
            <a:normAutofit/>
          </a:bodyPr>
          <a:lstStyle/>
          <a:p>
            <a:r>
              <a:rPr lang="ru-RU" b="1" dirty="0"/>
              <a:t>в задании  «Монологическое высказывание»  важно, чтобы экзаменуемый не рассказывал </a:t>
            </a:r>
            <a:r>
              <a:rPr lang="ru-RU" b="1" dirty="0" smtClean="0"/>
              <a:t> </a:t>
            </a:r>
            <a:r>
              <a:rPr lang="ru-RU" b="1" dirty="0"/>
              <a:t>Т</a:t>
            </a:r>
            <a:r>
              <a:rPr lang="ru-RU" b="1" dirty="0" smtClean="0"/>
              <a:t>ЕМУ. выученные </a:t>
            </a:r>
            <a:r>
              <a:rPr lang="ru-RU" b="1" dirty="0"/>
              <a:t>наизусть тексты не нужны. Проверяется спонтанная речь;</a:t>
            </a:r>
          </a:p>
          <a:p>
            <a:r>
              <a:rPr lang="ru-RU" b="1" dirty="0" smtClean="0"/>
              <a:t>в </a:t>
            </a:r>
            <a:r>
              <a:rPr lang="ru-RU" b="1" dirty="0"/>
              <a:t>задании «Диалог – расспрос» учить реально общаться с собеседником: реагировать на его реплики, задавать уточняющие вопросы;</a:t>
            </a:r>
          </a:p>
          <a:p>
            <a:r>
              <a:rPr lang="ru-RU" b="1" dirty="0" smtClean="0"/>
              <a:t>вместо </a:t>
            </a:r>
            <a:r>
              <a:rPr lang="ru-RU" b="1" dirty="0"/>
              <a:t>императивных конструкций употреблять просьбы в форме общих и разделительных вопросов;</a:t>
            </a:r>
          </a:p>
          <a:p>
            <a:r>
              <a:rPr lang="ru-RU" b="1" dirty="0" smtClean="0"/>
              <a:t>необходимо </a:t>
            </a:r>
            <a:r>
              <a:rPr lang="ru-RU" b="1" dirty="0"/>
              <a:t>учить обучающихся во время подготовки к ответу писать ключевые слова, служащие основой монологического высказывания</a:t>
            </a:r>
          </a:p>
        </p:txBody>
      </p:sp>
    </p:spTree>
    <p:extLst>
      <p:ext uri="{BB962C8B-B14F-4D97-AF65-F5344CB8AC3E}">
        <p14:creationId xmlns:p14="http://schemas.microsoft.com/office/powerpoint/2010/main" val="298601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166"/>
            <a:ext cx="8686800" cy="720080"/>
          </a:xfrm>
        </p:spPr>
        <p:txBody>
          <a:bodyPr/>
          <a:lstStyle/>
          <a:p>
            <a:pPr algn="ctr"/>
            <a:r>
              <a:rPr lang="ru-RU" b="1" dirty="0">
                <a:effectLst/>
              </a:rPr>
              <a:t>«Грамматика и лексика»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4800" y="908720"/>
            <a:ext cx="8686800" cy="51714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6"/>
                </a:solidFill>
              </a:rPr>
              <a:t>О</a:t>
            </a:r>
            <a:r>
              <a:rPr lang="ru-RU" b="1" dirty="0" smtClean="0">
                <a:solidFill>
                  <a:schemeClr val="accent6"/>
                </a:solidFill>
              </a:rPr>
              <a:t>сновной </a:t>
            </a:r>
            <a:r>
              <a:rPr lang="ru-RU" b="1" dirty="0">
                <a:solidFill>
                  <a:schemeClr val="accent6"/>
                </a:solidFill>
              </a:rPr>
              <a:t>задачей </a:t>
            </a:r>
            <a:r>
              <a:rPr lang="ru-RU" b="1" dirty="0" smtClean="0">
                <a:solidFill>
                  <a:schemeClr val="accent6"/>
                </a:solidFill>
              </a:rPr>
              <a:t>является </a:t>
            </a:r>
            <a:r>
              <a:rPr lang="ru-RU" b="1" dirty="0">
                <a:solidFill>
                  <a:schemeClr val="accent6"/>
                </a:solidFill>
              </a:rPr>
              <a:t>проверка уровня </a:t>
            </a:r>
            <a:r>
              <a:rPr lang="ru-RU" b="1" dirty="0" err="1">
                <a:solidFill>
                  <a:schemeClr val="accent6"/>
                </a:solidFill>
              </a:rPr>
              <a:t>сформированности</a:t>
            </a:r>
            <a:r>
              <a:rPr lang="ru-RU" b="1" dirty="0">
                <a:solidFill>
                  <a:schemeClr val="accent6"/>
                </a:solidFill>
              </a:rPr>
              <a:t> навыков экзаменуемых использовать грамматические и лексические средства в текстах с коммуникативной направленностью.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/>
                </a:solidFill>
              </a:rPr>
              <a:t>Учащимся </a:t>
            </a:r>
            <a:r>
              <a:rPr lang="ru-RU" b="1" dirty="0" smtClean="0">
                <a:solidFill>
                  <a:schemeClr val="accent6"/>
                </a:solidFill>
              </a:rPr>
              <a:t>предлагается:</a:t>
            </a:r>
            <a:endParaRPr lang="ru-RU" b="1" dirty="0">
              <a:solidFill>
                <a:schemeClr val="accent6"/>
              </a:solidFill>
            </a:endParaRPr>
          </a:p>
          <a:p>
            <a:r>
              <a:rPr lang="ru-RU" dirty="0">
                <a:solidFill>
                  <a:schemeClr val="accent6"/>
                </a:solidFill>
              </a:rPr>
              <a:t>- семь заданий с краткой формой ответа в виде одного слова, основанного на дополнении короткого связанного текста (задания базового уровня), в которых проверялись грамматические навыки и умения учащихся;</a:t>
            </a:r>
          </a:p>
          <a:p>
            <a:r>
              <a:rPr lang="ru-RU" dirty="0">
                <a:solidFill>
                  <a:schemeClr val="accent6"/>
                </a:solidFill>
              </a:rPr>
              <a:t>-пять заданий с выбором ответа, в которых предлагалось восстановить текст, выбирая один из трех предложенных вариантов (задания повышенного уровня), в которых проверялись лексико-грамматические навыки и умения учащихся.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352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ТИПИЧНЫЕ ОШИБКИ В РАЗДЕЛЕ «ГОВОРЕНИЕ»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4800" y="1268761"/>
            <a:ext cx="8686800" cy="309634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accent6"/>
                </a:solidFill>
              </a:rPr>
              <a:t>употребление </a:t>
            </a:r>
            <a:r>
              <a:rPr lang="ru-RU" dirty="0">
                <a:solidFill>
                  <a:schemeClr val="accent6"/>
                </a:solidFill>
              </a:rPr>
              <a:t>суффиксов;</a:t>
            </a:r>
          </a:p>
          <a:p>
            <a:r>
              <a:rPr lang="ru-RU" dirty="0" smtClean="0">
                <a:solidFill>
                  <a:schemeClr val="accent6"/>
                </a:solidFill>
              </a:rPr>
              <a:t>образование </a:t>
            </a:r>
            <a:r>
              <a:rPr lang="ru-RU" dirty="0">
                <a:solidFill>
                  <a:schemeClr val="accent6"/>
                </a:solidFill>
              </a:rPr>
              <a:t>от опорных слов однокоренных слов;</a:t>
            </a:r>
          </a:p>
          <a:p>
            <a:r>
              <a:rPr lang="ru-RU" dirty="0" smtClean="0">
                <a:solidFill>
                  <a:schemeClr val="accent6"/>
                </a:solidFill>
              </a:rPr>
              <a:t>заполнение </a:t>
            </a:r>
            <a:r>
              <a:rPr lang="ru-RU" dirty="0">
                <a:solidFill>
                  <a:schemeClr val="accent6"/>
                </a:solidFill>
              </a:rPr>
              <a:t>пропуска опорным словом без изменения его;</a:t>
            </a:r>
          </a:p>
          <a:p>
            <a:r>
              <a:rPr lang="ru-RU" dirty="0" smtClean="0">
                <a:solidFill>
                  <a:schemeClr val="accent6"/>
                </a:solidFill>
              </a:rPr>
              <a:t>употребление </a:t>
            </a:r>
            <a:r>
              <a:rPr lang="ru-RU" dirty="0">
                <a:solidFill>
                  <a:schemeClr val="accent6"/>
                </a:solidFill>
              </a:rPr>
              <a:t>несуществующих слов;</a:t>
            </a:r>
          </a:p>
          <a:p>
            <a:r>
              <a:rPr lang="ru-RU" dirty="0" smtClean="0">
                <a:solidFill>
                  <a:schemeClr val="accent6"/>
                </a:solidFill>
              </a:rPr>
              <a:t>употребление </a:t>
            </a:r>
            <a:r>
              <a:rPr lang="ru-RU" dirty="0">
                <a:solidFill>
                  <a:schemeClr val="accent6"/>
                </a:solidFill>
              </a:rPr>
              <a:t>не той части речи</a:t>
            </a:r>
            <a:r>
              <a:rPr lang="ru-RU" dirty="0" smtClean="0">
                <a:solidFill>
                  <a:schemeClr val="accent6"/>
                </a:solidFill>
              </a:rPr>
              <a:t>;</a:t>
            </a:r>
          </a:p>
          <a:p>
            <a:endParaRPr lang="ru-RU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ru-RU" sz="3500" b="1" u="sng" dirty="0" smtClean="0">
                <a:solidFill>
                  <a:schemeClr val="accent6"/>
                </a:solidFill>
              </a:rPr>
              <a:t>Выводы. </a:t>
            </a:r>
            <a:r>
              <a:rPr lang="ru-RU" sz="3500" b="1" dirty="0" smtClean="0">
                <a:solidFill>
                  <a:schemeClr val="accent6"/>
                </a:solidFill>
              </a:rPr>
              <a:t>Слабо сформирован навык употребления суффиксов, образования основных форм глаголов, правильного написания слов, четкого следования технологии выполнения задания</a:t>
            </a:r>
            <a:endParaRPr lang="ru-RU" sz="35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3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РЕКОМЕНДАЦИИ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4800" y="1268760"/>
            <a:ext cx="8686800" cy="558924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для </a:t>
            </a:r>
            <a:r>
              <a:rPr lang="ru-RU" b="1" dirty="0"/>
              <a:t>ознакомления и тренировки в употреблении видовременных форм глагола использовать связные тексты, которые помогают понять характер обозначенных в нем действий и время, к которому эти действия относятся;</a:t>
            </a:r>
          </a:p>
          <a:p>
            <a:r>
              <a:rPr lang="ru-RU" b="1" dirty="0" smtClean="0"/>
              <a:t>при </a:t>
            </a:r>
            <a:r>
              <a:rPr lang="ru-RU" b="1" dirty="0"/>
              <a:t>обучении временам глагола обращать больше внимания на те случаи употребления времен, когда в предложении не употреблено наречие времени, а использование соответствующей видовременной формы глагола обусловлено контекстом;</a:t>
            </a:r>
          </a:p>
          <a:p>
            <a:r>
              <a:rPr lang="ru-RU" b="1" dirty="0" smtClean="0"/>
              <a:t>с </a:t>
            </a:r>
            <a:r>
              <a:rPr lang="ru-RU" b="1" dirty="0"/>
              <a:t>самого начала формирования навыка употребления форм глагола добиваться от учащихся понимания того, для чего употребляется то или иное время глагола и какие действия оно обозначает. Для этого в работе над ошибками делать ссылки на правила;</a:t>
            </a:r>
          </a:p>
          <a:p>
            <a:r>
              <a:rPr lang="ru-RU" b="1" dirty="0" smtClean="0"/>
              <a:t>предлагать </a:t>
            </a:r>
            <a:r>
              <a:rPr lang="ru-RU" b="1" dirty="0"/>
              <a:t>учащимся достаточное количество тренировочных заданий, в которых сопоставляются разные возможные формы вспомогательного глагола и при выполнении которых учащиеся в нужной мере закрепляют навык употребления подходящей формы глагола в зависимости от подлежащего в предложении;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1169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32656"/>
            <a:ext cx="86868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РЕКОМЕНДАЦИИ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4800" y="1124744"/>
            <a:ext cx="8686800" cy="5328592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- </a:t>
            </a:r>
            <a:r>
              <a:rPr lang="ru-RU" b="1" dirty="0"/>
              <a:t>особое внимание уделять формам глагола «быть» и «иметь» как вспомогательным глаголам, поскольку неправильное употребление их форм является типичной ошибкой в грамматических заданиях тестов;</a:t>
            </a:r>
          </a:p>
          <a:p>
            <a:r>
              <a:rPr lang="ru-RU" b="1" dirty="0"/>
              <a:t>- на продвинутом этапе формирования навыка употребления изученной видовременной формы для учащихся эффективны и полезны задания в виде текстов, в которых используются и другие глагольные формы, особенно те, с которыми учащиеся часто путают изучаемую форму;</a:t>
            </a:r>
          </a:p>
          <a:p>
            <a:r>
              <a:rPr lang="ru-RU" b="1" dirty="0"/>
              <a:t>- предлагать учащимся большое количество заданий, в которых употребление соответствующей видовременной формы глагола осуществляется с учетом правила согласования времен;</a:t>
            </a:r>
          </a:p>
          <a:p>
            <a:r>
              <a:rPr lang="ru-RU" b="1" dirty="0"/>
              <a:t>- добиваться, чтобы при формировании грамматических навыков учащиеся понимали структуру и смысл предложений и соблюдали порядок слов, соответствующий построению предложений в том или другом иностранном языке. Это поможет избежать ошибок, связанных с употреблением не той части речи, которая требуется для заполнения пропуска;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518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735" y="0"/>
            <a:ext cx="8686800" cy="692696"/>
          </a:xfrm>
        </p:spPr>
        <p:txBody>
          <a:bodyPr/>
          <a:lstStyle/>
          <a:p>
            <a:pPr algn="ctr"/>
            <a:r>
              <a:rPr lang="ru-RU" dirty="0" smtClean="0"/>
              <a:t>РЕКОМЕНДАЦИИ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4800" y="764704"/>
            <a:ext cx="8686800" cy="5688632"/>
          </a:xfrm>
        </p:spPr>
        <p:txBody>
          <a:bodyPr>
            <a:noAutofit/>
          </a:bodyPr>
          <a:lstStyle/>
          <a:p>
            <a:r>
              <a:rPr lang="ru-RU" sz="1600" b="1" dirty="0"/>
              <a:t>при обучении грамматическим формам требовать от учащихся правильного написания слов, т. к. неправильное написание лексических единиц в разделе «Лексика и грамматика» приводит к тому, что тестируемый теряет за тестовый вопрос балл;</a:t>
            </a:r>
          </a:p>
          <a:p>
            <a:r>
              <a:rPr lang="ru-RU" sz="1600" b="1" dirty="0"/>
              <a:t>- при выполнении тестовых заданий каждый раз добиваться от учащихся четкого следования технологии выполнения задания;</a:t>
            </a:r>
          </a:p>
          <a:p>
            <a:r>
              <a:rPr lang="ru-RU" sz="1600" b="1" dirty="0"/>
              <a:t>- добиваться от учащихся неукоснительного следования инструкции к заданию. Подводить их к пониманию того,  если инструкция требует употребления подходящей формы опорного слова, то пропуск не может быть заполнен опорным словом без изменения или однокоренным словом;</a:t>
            </a:r>
          </a:p>
          <a:p>
            <a:r>
              <a:rPr lang="ru-RU" sz="1600" b="1" dirty="0"/>
              <a:t>- при обучении добиваться от учащихся внимательного прочтения всего текста до того, как они начинают выполнять задание. Это облегчит им выбор необходимого языкового материала;</a:t>
            </a:r>
          </a:p>
          <a:p>
            <a:r>
              <a:rPr lang="ru-RU" sz="1600" b="1" dirty="0"/>
              <a:t>- разъяснять учащимся, что опорное слово нельзя заменять при заполнении пропуска на любое другое, даже если оно подходит по смыслу;</a:t>
            </a:r>
          </a:p>
          <a:p>
            <a:r>
              <a:rPr lang="ru-RU" sz="1600" b="1" dirty="0"/>
              <a:t>- обращать внимание учащихся на то, что при заполнении пропуска нужно вписывать только недостающую лексическую единицу, а не повторять слова, данные в предложении;</a:t>
            </a:r>
          </a:p>
          <a:p>
            <a:r>
              <a:rPr lang="ru-RU" sz="1600" b="1" dirty="0"/>
              <a:t>- больше внимания уделять вопросам сочетаемости лексических единиц;</a:t>
            </a:r>
          </a:p>
          <a:p>
            <a:r>
              <a:rPr lang="ru-RU" sz="1600" b="1" dirty="0"/>
              <a:t>- приучать к анализу различий в значении и употреблении синонимов;</a:t>
            </a:r>
          </a:p>
          <a:p>
            <a:r>
              <a:rPr lang="ru-RU" sz="1600" b="1" dirty="0"/>
              <a:t>- показывать, как грамматическая конструкция влияет на выбор лексической единицы, учить видеть связь между лексикой и грамматикой.</a:t>
            </a:r>
          </a:p>
          <a:p>
            <a:r>
              <a:rPr lang="ru-RU" sz="1600" dirty="0"/>
              <a:t> </a:t>
            </a:r>
          </a:p>
          <a:p>
            <a:pPr marL="0" indent="0">
              <a:buNone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29232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АЛГОРИТМ РАБОТЫ</a:t>
            </a:r>
            <a:br>
              <a:rPr lang="ru-RU" dirty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file"/>
              </a:rPr>
              <a:t> </a:t>
            </a:r>
            <a:r>
              <a:rPr lang="ru-RU" b="1" dirty="0">
                <a:hlinkClick r:id="rId2" action="ppaction://hlinkfile"/>
              </a:rPr>
              <a:t>Задания для выполнения раздела «ГОВОРЕНИЕ»</a:t>
            </a:r>
            <a:endParaRPr lang="ru-RU" dirty="0"/>
          </a:p>
          <a:p>
            <a:r>
              <a:rPr lang="ru-RU" b="1" dirty="0" smtClean="0">
                <a:hlinkClick r:id="rId3" action="ppaction://hlinkfile"/>
              </a:rPr>
              <a:t>ФОРМИРОВАНИЕ </a:t>
            </a:r>
            <a:r>
              <a:rPr lang="ru-RU" b="1" dirty="0">
                <a:hlinkClick r:id="rId3" action="ppaction://hlinkfile"/>
              </a:rPr>
              <a:t>НАВЫКА СЛОВООБРАЗОВАНИЯ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7504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>
                <a:effectLst/>
              </a:rPr>
              <a:t>Пособия для подготовки к Государственной (итоговой) аттестации выпускников </a:t>
            </a:r>
            <a:r>
              <a:rPr lang="en-US" sz="2400" b="1" dirty="0">
                <a:effectLst/>
              </a:rPr>
              <a:t>IX</a:t>
            </a:r>
            <a:r>
              <a:rPr lang="ru-RU" sz="2400" b="1" dirty="0">
                <a:effectLst/>
              </a:rPr>
              <a:t> классов по иностранному языку в новой форме.</a:t>
            </a: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4800" y="1340768"/>
            <a:ext cx="8686800" cy="54006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/>
              <a:t>1. Бим И.Л., </a:t>
            </a:r>
            <a:r>
              <a:rPr lang="ru-RU" b="1" dirty="0" err="1"/>
              <a:t>Биболетова</a:t>
            </a:r>
            <a:r>
              <a:rPr lang="ru-RU" b="1" dirty="0"/>
              <a:t> М.З., Е.Е </a:t>
            </a:r>
            <a:r>
              <a:rPr lang="ru-RU" b="1" dirty="0" err="1"/>
              <a:t>Бабушис</a:t>
            </a:r>
            <a:r>
              <a:rPr lang="ru-RU" b="1" dirty="0"/>
              <a:t>, </a:t>
            </a:r>
            <a:r>
              <a:rPr lang="ru-RU" b="1" dirty="0" err="1"/>
              <a:t>В.В.Копылова</a:t>
            </a:r>
            <a:r>
              <a:rPr lang="ru-RU" b="1" dirty="0"/>
              <a:t> </a:t>
            </a:r>
            <a:r>
              <a:rPr lang="ru-RU" b="1" dirty="0" err="1"/>
              <a:t>Т.М.Фоменко</a:t>
            </a:r>
            <a:r>
              <a:rPr lang="ru-RU" b="1" dirty="0"/>
              <a:t>.   ГИА. Английский язык. Сборник заданий для проведения	 экзамена в 9 классе. Москва, 2009г.</a:t>
            </a:r>
          </a:p>
          <a:p>
            <a:pPr marL="0" indent="0">
              <a:buNone/>
            </a:pPr>
            <a:r>
              <a:rPr lang="ru-RU" b="1" dirty="0"/>
              <a:t>2. . Газета «</a:t>
            </a:r>
            <a:r>
              <a:rPr lang="en-US" b="1" dirty="0"/>
              <a:t>English</a:t>
            </a:r>
            <a:r>
              <a:rPr lang="ru-RU" b="1" dirty="0"/>
              <a:t>», Издательского дома "Первое сентября" http://1september.ru/</a:t>
            </a:r>
          </a:p>
          <a:p>
            <a:pPr marL="0" indent="0">
              <a:buNone/>
            </a:pPr>
            <a:r>
              <a:rPr lang="ru-RU" b="1" dirty="0"/>
              <a:t>3. Фестиваль педагогических идей «Открытый урок» («Первое сентября») </a:t>
            </a:r>
            <a:r>
              <a:rPr lang="ru-RU" b="1" u="sng" dirty="0">
                <a:hlinkClick r:id="rId2"/>
              </a:rPr>
              <a:t>http://</a:t>
            </a:r>
            <a:r>
              <a:rPr lang="en-US" b="1" u="sng" dirty="0">
                <a:hlinkClick r:id="rId2"/>
              </a:rPr>
              <a:t>festival</a:t>
            </a:r>
            <a:r>
              <a:rPr lang="ru-RU" b="1" u="sng" dirty="0">
                <a:hlinkClick r:id="rId2"/>
              </a:rPr>
              <a:t>.1september.ru</a:t>
            </a:r>
            <a:r>
              <a:rPr lang="ru-RU" b="1" dirty="0"/>
              <a:t>/</a:t>
            </a:r>
          </a:p>
          <a:p>
            <a:pPr marL="0" lvl="0" indent="0">
              <a:buNone/>
            </a:pPr>
            <a:r>
              <a:rPr lang="ru-RU" b="1" dirty="0"/>
              <a:t>Российский портал открытого образования </a:t>
            </a:r>
            <a:r>
              <a:rPr lang="ru-RU" b="1" u="sng" dirty="0">
                <a:hlinkClick r:id="rId3"/>
              </a:rPr>
              <a:t>http://www.openet.edu.ru/</a:t>
            </a:r>
            <a:endParaRPr lang="ru-RU" b="1" dirty="0"/>
          </a:p>
          <a:p>
            <a:pPr marL="0" indent="0">
              <a:buNone/>
            </a:pPr>
            <a:r>
              <a:rPr lang="ru-RU" b="1" dirty="0"/>
              <a:t>7. Портал информационной поддержки Единого государственного экзамена </a:t>
            </a:r>
            <a:r>
              <a:rPr lang="ru-RU" b="1" u="sng" dirty="0">
                <a:hlinkClick r:id="rId4"/>
              </a:rPr>
              <a:t>http://www.</a:t>
            </a:r>
            <a:r>
              <a:rPr lang="en-US" b="1" u="sng" dirty="0" err="1">
                <a:hlinkClick r:id="rId4"/>
              </a:rPr>
              <a:t>ege</a:t>
            </a:r>
            <a:r>
              <a:rPr lang="ru-RU" b="1" u="sng" dirty="0">
                <a:hlinkClick r:id="rId4"/>
              </a:rPr>
              <a:t>.</a:t>
            </a:r>
            <a:r>
              <a:rPr lang="en-US" b="1" u="sng" dirty="0" err="1">
                <a:hlinkClick r:id="rId4"/>
              </a:rPr>
              <a:t>edu</a:t>
            </a:r>
            <a:r>
              <a:rPr lang="ru-RU" b="1" u="sng" dirty="0">
                <a:hlinkClick r:id="rId4"/>
              </a:rPr>
              <a:t>.</a:t>
            </a:r>
            <a:r>
              <a:rPr lang="ru-RU" b="1" u="sng" dirty="0" err="1">
                <a:hlinkClick r:id="rId4"/>
              </a:rPr>
              <a:t>ru</a:t>
            </a:r>
            <a:r>
              <a:rPr lang="ru-RU" b="1" dirty="0"/>
              <a:t>/</a:t>
            </a:r>
          </a:p>
          <a:p>
            <a:pPr marL="0" indent="0">
              <a:buNone/>
            </a:pPr>
            <a:r>
              <a:rPr lang="ru-RU" b="1" dirty="0"/>
              <a:t>8. Интернет-ресурс: </a:t>
            </a:r>
            <a:r>
              <a:rPr lang="en-US" b="1" u="sng" dirty="0">
                <a:hlinkClick r:id="rId5"/>
              </a:rPr>
              <a:t>http</a:t>
            </a:r>
            <a:r>
              <a:rPr lang="ru-RU" b="1" u="sng" dirty="0">
                <a:hlinkClick r:id="rId5"/>
              </a:rPr>
              <a:t>://</a:t>
            </a:r>
            <a:r>
              <a:rPr lang="en-US" b="1" u="sng" dirty="0">
                <a:hlinkClick r:id="rId5"/>
              </a:rPr>
              <a:t>www</a:t>
            </a:r>
            <a:r>
              <a:rPr lang="ru-RU" b="1" u="sng" dirty="0">
                <a:hlinkClick r:id="rId5"/>
              </a:rPr>
              <a:t>.</a:t>
            </a:r>
            <a:r>
              <a:rPr lang="en-US" b="1" u="sng" dirty="0" err="1">
                <a:hlinkClick r:id="rId5"/>
              </a:rPr>
              <a:t>fipi</a:t>
            </a:r>
            <a:r>
              <a:rPr lang="ru-RU" b="1" u="sng" dirty="0">
                <a:hlinkClick r:id="rId5"/>
              </a:rPr>
              <a:t>.</a:t>
            </a:r>
            <a:r>
              <a:rPr lang="en-US" b="1" u="sng" dirty="0" err="1">
                <a:hlinkClick r:id="rId5"/>
              </a:rPr>
              <a:t>ru</a:t>
            </a:r>
            <a:endParaRPr lang="ru-RU" b="1" dirty="0"/>
          </a:p>
          <a:p>
            <a:pPr marL="0" indent="0">
              <a:buNone/>
            </a:pPr>
            <a:r>
              <a:rPr lang="ru-RU" b="1" dirty="0"/>
              <a:t>9. Интернет-ресурс: </a:t>
            </a:r>
            <a:r>
              <a:rPr lang="en-US" b="1" dirty="0"/>
              <a:t>http</a:t>
            </a:r>
            <a:r>
              <a:rPr lang="ru-RU" b="1" dirty="0"/>
              <a:t>://</a:t>
            </a:r>
            <a:r>
              <a:rPr lang="en-US" b="1" dirty="0"/>
              <a:t>www</a:t>
            </a:r>
            <a:r>
              <a:rPr lang="ru-RU" b="1" dirty="0"/>
              <a:t>.</a:t>
            </a:r>
            <a:r>
              <a:rPr lang="en-US" b="1" dirty="0" err="1"/>
              <a:t>prosv</a:t>
            </a:r>
            <a:r>
              <a:rPr lang="ru-RU" b="1" dirty="0"/>
              <a:t>.</a:t>
            </a:r>
            <a:r>
              <a:rPr lang="en-US" b="1" dirty="0" err="1"/>
              <a:t>ru</a:t>
            </a:r>
            <a:r>
              <a:rPr lang="ru-RU" b="1" dirty="0"/>
              <a:t> -  сайт издательства «Просвещение»       (рубрика «Иностранные языки»)</a:t>
            </a:r>
          </a:p>
          <a:p>
            <a:pPr marL="0" indent="0">
              <a:buNone/>
            </a:pPr>
            <a:r>
              <a:rPr lang="ru-RU" b="1" dirty="0"/>
              <a:t>10. </a:t>
            </a:r>
            <a:r>
              <a:rPr lang="en-US" b="1" u="sng" dirty="0">
                <a:hlinkClick r:id="rId6"/>
              </a:rPr>
              <a:t>http</a:t>
            </a:r>
            <a:r>
              <a:rPr lang="ru-RU" b="1" u="sng" dirty="0">
                <a:hlinkClick r:id="rId6"/>
              </a:rPr>
              <a:t>:/</a:t>
            </a:r>
            <a:r>
              <a:rPr lang="en-US" b="1" u="sng" dirty="0"/>
              <a:t>www</a:t>
            </a:r>
            <a:r>
              <a:rPr lang="ru-RU" b="1" u="sng" dirty="0"/>
              <a:t>.</a:t>
            </a:r>
            <a:r>
              <a:rPr lang="en-US" b="1" u="sng" dirty="0" err="1"/>
              <a:t>drofa</a:t>
            </a:r>
            <a:r>
              <a:rPr lang="ru-RU" b="1" u="sng" dirty="0"/>
              <a:t>.</a:t>
            </a:r>
            <a:r>
              <a:rPr lang="en-US" b="1" u="sng" dirty="0" err="1"/>
              <a:t>ru</a:t>
            </a:r>
            <a:r>
              <a:rPr lang="ru-RU" b="1" i="1" dirty="0"/>
              <a:t>  - </a:t>
            </a:r>
            <a:r>
              <a:rPr lang="ru-RU" b="1" dirty="0"/>
              <a:t> сайт издательства Дрофа (рубрика «Иностранные языки»)</a:t>
            </a:r>
          </a:p>
          <a:p>
            <a:pPr marL="0" indent="0">
              <a:buNone/>
            </a:pPr>
            <a:r>
              <a:rPr lang="ru-RU" b="1" dirty="0"/>
              <a:t>11</a:t>
            </a:r>
            <a:r>
              <a:rPr lang="ru-RU" b="1" i="1" dirty="0"/>
              <a:t>. </a:t>
            </a:r>
            <a:r>
              <a:rPr lang="en-US" b="1" u="sng" dirty="0">
                <a:hlinkClick r:id="rId7"/>
              </a:rPr>
              <a:t>http</a:t>
            </a:r>
            <a:r>
              <a:rPr lang="ru-RU" b="1" u="sng" dirty="0">
                <a:hlinkClick r:id="rId7"/>
              </a:rPr>
              <a:t>://</a:t>
            </a:r>
            <a:r>
              <a:rPr lang="en-US" b="1" u="sng" dirty="0">
                <a:hlinkClick r:id="rId7"/>
              </a:rPr>
              <a:t>www</a:t>
            </a:r>
            <a:r>
              <a:rPr lang="ru-RU" b="1" u="sng" dirty="0">
                <a:hlinkClick r:id="rId7"/>
              </a:rPr>
              <a:t>.</a:t>
            </a:r>
            <a:r>
              <a:rPr lang="en-US" b="1" u="sng" dirty="0">
                <a:hlinkClick r:id="rId7"/>
              </a:rPr>
              <a:t>center</a:t>
            </a:r>
            <a:r>
              <a:rPr lang="ru-RU" b="1" u="sng" dirty="0">
                <a:hlinkClick r:id="rId7"/>
              </a:rPr>
              <a:t>.</a:t>
            </a:r>
            <a:r>
              <a:rPr lang="en-US" b="1" u="sng" dirty="0" err="1">
                <a:hlinkClick r:id="rId7"/>
              </a:rPr>
              <a:t>fio</a:t>
            </a:r>
            <a:r>
              <a:rPr lang="ru-RU" b="1" u="sng" dirty="0">
                <a:hlinkClick r:id="rId7"/>
              </a:rPr>
              <a:t>.</a:t>
            </a:r>
            <a:r>
              <a:rPr lang="en-US" b="1" u="sng" dirty="0" err="1">
                <a:hlinkClick r:id="rId7"/>
              </a:rPr>
              <a:t>ru</a:t>
            </a:r>
            <a:r>
              <a:rPr lang="ru-RU" b="1" u="sng" dirty="0">
                <a:hlinkClick r:id="rId7"/>
              </a:rPr>
              <a:t>/</a:t>
            </a:r>
            <a:r>
              <a:rPr lang="en-US" b="1" u="sng" dirty="0" err="1">
                <a:hlinkClick r:id="rId7"/>
              </a:rPr>
              <a:t>som</a:t>
            </a:r>
            <a:r>
              <a:rPr lang="en-US" b="1" i="1" dirty="0"/>
              <a:t> </a:t>
            </a:r>
            <a:r>
              <a:rPr lang="ru-RU" b="1" i="1" dirty="0"/>
              <a:t>- </a:t>
            </a:r>
            <a:r>
              <a:rPr lang="ru-RU" b="1" dirty="0"/>
              <a:t>методические рекомендации учителю- предметнику (представлены все школьные предметы). Материалы для самостоятельной разработки профильных проб и активизации процесса обучения в старшей школе.</a:t>
            </a:r>
          </a:p>
          <a:p>
            <a:pPr marL="0" indent="0">
              <a:buNone/>
            </a:pPr>
            <a:r>
              <a:rPr lang="ru-RU" b="1" dirty="0"/>
              <a:t>12.</a:t>
            </a:r>
            <a:r>
              <a:rPr lang="ru-RU" b="1" i="1" dirty="0"/>
              <a:t> </a:t>
            </a:r>
            <a:r>
              <a:rPr lang="en-US" b="1" u="sng" dirty="0">
                <a:hlinkClick r:id="rId8"/>
              </a:rPr>
              <a:t>http</a:t>
            </a:r>
            <a:r>
              <a:rPr lang="ru-RU" b="1" u="sng" dirty="0">
                <a:hlinkClick r:id="rId8"/>
              </a:rPr>
              <a:t>://</a:t>
            </a:r>
            <a:r>
              <a:rPr lang="en-US" b="1" u="sng" dirty="0">
                <a:hlinkClick r:id="rId8"/>
              </a:rPr>
              <a:t>www</a:t>
            </a:r>
            <a:r>
              <a:rPr lang="ru-RU" b="1" u="sng" dirty="0">
                <a:hlinkClick r:id="rId8"/>
              </a:rPr>
              <a:t>.</a:t>
            </a:r>
            <a:r>
              <a:rPr lang="en-US" b="1" u="sng" dirty="0" err="1">
                <a:hlinkClick r:id="rId8"/>
              </a:rPr>
              <a:t>edu</a:t>
            </a:r>
            <a:r>
              <a:rPr lang="ru-RU" b="1" u="sng" dirty="0">
                <a:hlinkClick r:id="rId8"/>
              </a:rPr>
              <a:t>.</a:t>
            </a:r>
            <a:r>
              <a:rPr lang="en-US" b="1" u="sng" dirty="0" err="1">
                <a:hlinkClick r:id="rId8"/>
              </a:rPr>
              <a:t>ru</a:t>
            </a:r>
            <a:r>
              <a:rPr lang="en-US" b="1" i="1" dirty="0"/>
              <a:t> </a:t>
            </a:r>
            <a:r>
              <a:rPr lang="ru-RU" b="1" i="1" dirty="0"/>
              <a:t>- </a:t>
            </a:r>
            <a:r>
              <a:rPr lang="ru-RU" b="1" dirty="0"/>
              <a:t>Центральный образовательный портал, содержит нормативные документы Министерства, стандарты, информацию о проведение экзамена.</a:t>
            </a:r>
          </a:p>
          <a:p>
            <a:pPr marL="0" indent="0">
              <a:buNone/>
            </a:pPr>
            <a:r>
              <a:rPr lang="ru-RU" b="1" dirty="0"/>
              <a:t>13. Интернет сайт </a:t>
            </a:r>
            <a:r>
              <a:rPr lang="en-US" b="1" u="sng" dirty="0">
                <a:hlinkClick r:id="rId9"/>
              </a:rPr>
              <a:t>http</a:t>
            </a:r>
            <a:r>
              <a:rPr lang="ru-RU" b="1" u="sng" dirty="0">
                <a:hlinkClick r:id="rId9"/>
              </a:rPr>
              <a:t>://</a:t>
            </a:r>
            <a:r>
              <a:rPr lang="en-US" b="1" u="sng" dirty="0">
                <a:hlinkClick r:id="rId9"/>
              </a:rPr>
              <a:t>www</a:t>
            </a:r>
            <a:r>
              <a:rPr lang="ru-RU" b="1" u="sng" dirty="0">
                <a:hlinkClick r:id="rId9"/>
              </a:rPr>
              <a:t>.</a:t>
            </a:r>
            <a:r>
              <a:rPr lang="en-US" b="1" u="sng" dirty="0">
                <a:hlinkClick r:id="rId9"/>
              </a:rPr>
              <a:t>internet</a:t>
            </a:r>
            <a:r>
              <a:rPr lang="ru-RU" b="1" u="sng" dirty="0">
                <a:hlinkClick r:id="rId9"/>
              </a:rPr>
              <a:t>-</a:t>
            </a:r>
            <a:r>
              <a:rPr lang="en-US" b="1" u="sng" dirty="0" err="1">
                <a:hlinkClick r:id="rId9"/>
              </a:rPr>
              <a:t>scool</a:t>
            </a:r>
            <a:r>
              <a:rPr lang="ru-RU" b="1" u="sng" dirty="0">
                <a:hlinkClick r:id="rId9"/>
              </a:rPr>
              <a:t>.</a:t>
            </a:r>
            <a:r>
              <a:rPr lang="en-US" b="1" u="sng" dirty="0" err="1">
                <a:hlinkClick r:id="rId9"/>
              </a:rPr>
              <a:t>ru</a:t>
            </a:r>
            <a:r>
              <a:rPr lang="ru-RU" b="1" dirty="0"/>
              <a:t> – школы издательства Просвещение. 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9046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5"/>
            <a:ext cx="8381260" cy="864097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специфика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содержания обучения иностранному языку в основной школе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3362" y="1628800"/>
            <a:ext cx="7992888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Основными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объектами итогового контроля являются:</a:t>
            </a:r>
          </a:p>
          <a:p>
            <a:r>
              <a:rPr lang="ru-RU" i="1" u="sng" dirty="0">
                <a:solidFill>
                  <a:schemeClr val="accent1">
                    <a:lumMod val="50000"/>
                  </a:schemeClr>
                </a:solidFill>
              </a:rPr>
              <a:t>Речевая компетенция</a:t>
            </a:r>
            <a:r>
              <a:rPr lang="ru-RU" i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endParaRPr lang="ru-RU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Она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проверяется через умения: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говорении (в монологической и диалогической формах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);-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аудировании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(понимание основного содержания прослушанного и выборочное понимание прослушанного);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чтении в двух его видах (понимание основного содержания прочитанного,      полное понимание прочитанного);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письменной речи (написание личного письма).</a:t>
            </a:r>
          </a:p>
          <a:p>
            <a:r>
              <a:rPr lang="ru-RU" i="1" u="sng" dirty="0">
                <a:solidFill>
                  <a:schemeClr val="accent1">
                    <a:lumMod val="50000"/>
                  </a:schemeClr>
                </a:solidFill>
              </a:rPr>
              <a:t>Языковая компетенция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Она предполагает проверку лексических и грамматических знаний и навыков.</a:t>
            </a:r>
          </a:p>
          <a:p>
            <a:r>
              <a:rPr lang="ru-RU" i="1" u="sng" dirty="0">
                <a:solidFill>
                  <a:schemeClr val="accent1">
                    <a:lumMod val="50000"/>
                  </a:schemeClr>
                </a:solidFill>
              </a:rPr>
              <a:t>Социокультурная компетенция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Она проверяется опосредованно через содержание текстов для чтения и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аудирования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, насыщенных различными социокультурными фактами, а также через тематику устной и письменной речи. Важно при этом умение учащихся соблюдать нормы устной и письменной речи, принятые в странах изучаемого языка.</a:t>
            </a:r>
          </a:p>
        </p:txBody>
      </p:sp>
    </p:spTree>
    <p:extLst>
      <p:ext uri="{BB962C8B-B14F-4D97-AF65-F5344CB8AC3E}">
        <p14:creationId xmlns:p14="http://schemas.microsoft.com/office/powerpoint/2010/main" val="212842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62488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учитель-предметник должен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251520" y="1196752"/>
            <a:ext cx="8686800" cy="482453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Times New Roman" pitchFamily="18" charset="0"/>
              </a:rPr>
              <a:t>выстроить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j-lt"/>
                <a:cs typeface="Times New Roman" pitchFamily="18" charset="0"/>
              </a:rPr>
              <a:t>подготовку к итоговой аттестации таким образом, чтобы  рационально было использовано время в учебном году, выбирая  для повторения и обобщения темы, которые вызывают затруднение у большинства учащихся класса;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Times New Roman" pitchFamily="18" charset="0"/>
              </a:rPr>
              <a:t>учесть типичные ошибки, допущенные выпускниками в ходе итоговой аттестации  предшествующего года;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Times New Roman" pitchFamily="18" charset="0"/>
              </a:rPr>
              <a:t>тренировать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j-lt"/>
                <a:cs typeface="Times New Roman" pitchFamily="18" charset="0"/>
              </a:rPr>
              <a:t>обучающихся в заполнении бланков ответов и внесения исправлений в них;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Times New Roman" pitchFamily="18" charset="0"/>
              </a:rPr>
              <a:t>выстроить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j-lt"/>
                <a:cs typeface="Times New Roman" pitchFamily="18" charset="0"/>
              </a:rPr>
              <a:t>схему контроля, используя упражнения, аналогичные заданиям экзаменационных материалов;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Times New Roman" pitchFamily="18" charset="0"/>
              </a:rPr>
              <a:t>проводить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j-lt"/>
                <a:cs typeface="Times New Roman" pitchFamily="18" charset="0"/>
              </a:rPr>
              <a:t>неоднократный мониторинг подготовки к экзамену в  новой форме;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Times New Roman" pitchFamily="18" charset="0"/>
              </a:rPr>
              <a:t>изучить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j-lt"/>
                <a:cs typeface="Times New Roman" pitchFamily="18" charset="0"/>
              </a:rPr>
              <a:t>проект документов, подготовленных к проведению в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Times New Roman" pitchFamily="18" charset="0"/>
              </a:rPr>
              <a:t>2018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j-lt"/>
                <a:cs typeface="Times New Roman" pitchFamily="18" charset="0"/>
              </a:rPr>
              <a:t>году государственной (итоговой) аттестации (в новой форме) по иностранному языку обучающихся, освоивших основные общеобразовательные программы основного общего образования» и учесть изменения, которые внесены в спецификацию и контрольные  измерительные материалы (в демонстрационных версиях).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9236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74672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«Говорение»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268760"/>
            <a:ext cx="7632848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В разделе «Говорение» основной задачей </a:t>
            </a:r>
            <a:r>
              <a:rPr lang="ru-RU" b="1" dirty="0" smtClean="0">
                <a:solidFill>
                  <a:schemeClr val="tx1"/>
                </a:solidFill>
              </a:rPr>
              <a:t>является </a:t>
            </a:r>
            <a:r>
              <a:rPr lang="ru-RU" b="1" dirty="0">
                <a:solidFill>
                  <a:schemeClr val="tx1"/>
                </a:solidFill>
              </a:rPr>
              <a:t>проверка уровня </a:t>
            </a:r>
            <a:r>
              <a:rPr lang="ru-RU" b="1" dirty="0" err="1">
                <a:solidFill>
                  <a:schemeClr val="tx1"/>
                </a:solidFill>
              </a:rPr>
              <a:t>сформированности</a:t>
            </a:r>
            <a:r>
              <a:rPr lang="ru-RU" b="1" dirty="0">
                <a:solidFill>
                  <a:schemeClr val="tx1"/>
                </a:solidFill>
              </a:rPr>
              <a:t> умения использовать устную речь для решения коммуникативно-ориентированных задач. </a:t>
            </a:r>
            <a:endParaRPr lang="ru-RU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</a:rPr>
              <a:t>С </a:t>
            </a:r>
            <a:r>
              <a:rPr lang="ru-RU" b="1" dirty="0">
                <a:solidFill>
                  <a:schemeClr val="tx1"/>
                </a:solidFill>
              </a:rPr>
              <a:t>целью выполнения поставленной задачи экзаменуемым предлагалось три задания</a:t>
            </a:r>
            <a:r>
              <a:rPr lang="ru-RU" b="1" dirty="0" smtClean="0">
                <a:solidFill>
                  <a:schemeClr val="tx1"/>
                </a:solidFill>
              </a:rPr>
              <a:t>: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</a:rPr>
              <a:t>Задание </a:t>
            </a:r>
            <a:r>
              <a:rPr lang="ru-RU" b="1" dirty="0">
                <a:solidFill>
                  <a:schemeClr val="tx1"/>
                </a:solidFill>
              </a:rPr>
              <a:t>1. Чтение вслух (С 16 Г. ВВЕДЕНО</a:t>
            </a:r>
            <a:r>
              <a:rPr lang="ru-RU" b="1" dirty="0" smtClean="0">
                <a:solidFill>
                  <a:schemeClr val="tx1"/>
                </a:solidFill>
              </a:rPr>
              <a:t>)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Задание 2. Ответы на </a:t>
            </a:r>
            <a:r>
              <a:rPr lang="ru-RU" b="1" dirty="0" smtClean="0">
                <a:solidFill>
                  <a:schemeClr val="tx1"/>
                </a:solidFill>
              </a:rPr>
              <a:t>вопросы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Задание 3. Монолог</a:t>
            </a:r>
          </a:p>
        </p:txBody>
      </p:sp>
    </p:spTree>
    <p:extLst>
      <p:ext uri="{BB962C8B-B14F-4D97-AF65-F5344CB8AC3E}">
        <p14:creationId xmlns:p14="http://schemas.microsoft.com/office/powerpoint/2010/main" val="45943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61845"/>
            <a:ext cx="7992888" cy="599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3069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8712968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433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7467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ТИПИЧНЫЕ ОШИБКИ РАЗДЕЛА «ГОВОРЕНИЕ»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4800" y="1196752"/>
            <a:ext cx="8686800" cy="5256584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chemeClr val="accent6"/>
                </a:solidFill>
              </a:rPr>
              <a:t>порядок </a:t>
            </a:r>
            <a:r>
              <a:rPr lang="ru-RU" b="1" dirty="0">
                <a:solidFill>
                  <a:schemeClr val="accent6"/>
                </a:solidFill>
              </a:rPr>
              <a:t>слов;</a:t>
            </a:r>
          </a:p>
          <a:p>
            <a:r>
              <a:rPr lang="ru-RU" b="1" dirty="0" smtClean="0">
                <a:solidFill>
                  <a:schemeClr val="accent6"/>
                </a:solidFill>
              </a:rPr>
              <a:t>недостаточный </a:t>
            </a:r>
            <a:r>
              <a:rPr lang="ru-RU" b="1" dirty="0">
                <a:solidFill>
                  <a:schemeClr val="accent6"/>
                </a:solidFill>
              </a:rPr>
              <a:t>объем высказывания;</a:t>
            </a:r>
          </a:p>
          <a:p>
            <a:r>
              <a:rPr lang="ru-RU" b="1" dirty="0" smtClean="0">
                <a:solidFill>
                  <a:schemeClr val="accent6"/>
                </a:solidFill>
              </a:rPr>
              <a:t>трудности </a:t>
            </a:r>
            <a:r>
              <a:rPr lang="ru-RU" b="1" dirty="0">
                <a:solidFill>
                  <a:schemeClr val="accent6"/>
                </a:solidFill>
              </a:rPr>
              <a:t>в запросе информации;</a:t>
            </a:r>
          </a:p>
          <a:p>
            <a:r>
              <a:rPr lang="ru-RU" b="1" dirty="0" smtClean="0">
                <a:solidFill>
                  <a:schemeClr val="accent6"/>
                </a:solidFill>
              </a:rPr>
              <a:t>нарушение </a:t>
            </a:r>
            <a:r>
              <a:rPr lang="ru-RU" b="1" dirty="0">
                <a:solidFill>
                  <a:schemeClr val="accent6"/>
                </a:solidFill>
              </a:rPr>
              <a:t>структуры предложения;</a:t>
            </a:r>
          </a:p>
          <a:p>
            <a:r>
              <a:rPr lang="ru-RU" b="1" dirty="0" smtClean="0">
                <a:solidFill>
                  <a:schemeClr val="accent6"/>
                </a:solidFill>
              </a:rPr>
              <a:t>отсутствие </a:t>
            </a:r>
            <a:r>
              <a:rPr lang="ru-RU" b="1" dirty="0">
                <a:solidFill>
                  <a:schemeClr val="accent6"/>
                </a:solidFill>
              </a:rPr>
              <a:t>сформированных навыков  и умений речевого взаимодействия с партнером</a:t>
            </a:r>
            <a:r>
              <a:rPr lang="ru-RU" dirty="0" smtClean="0">
                <a:solidFill>
                  <a:schemeClr val="accent6"/>
                </a:solidFill>
              </a:rPr>
              <a:t>;</a:t>
            </a:r>
          </a:p>
          <a:p>
            <a:endParaRPr lang="ru-RU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ru-RU" sz="3500" b="1" u="sng" dirty="0">
                <a:solidFill>
                  <a:schemeClr val="accent6"/>
                </a:solidFill>
              </a:rPr>
              <a:t>Выводы</a:t>
            </a:r>
            <a:r>
              <a:rPr lang="ru-RU" sz="3500" b="1" dirty="0">
                <a:solidFill>
                  <a:schemeClr val="accent6"/>
                </a:solidFill>
              </a:rPr>
              <a:t>. Недостаточно развита инициатива и активность. Слабо развит навык активно поддерживать беседу, запрашивать мнение собеседника.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799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8126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«</a:t>
            </a:r>
            <a:r>
              <a:rPr lang="ru-RU" b="1" dirty="0" err="1"/>
              <a:t>Аудирование</a:t>
            </a:r>
            <a:r>
              <a:rPr lang="ru-RU" b="1" dirty="0"/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17054" y="1196752"/>
            <a:ext cx="8640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основной задачей заданий раздела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является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проверка уровня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</a:rPr>
              <a:t>сформированности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 умений в трех видах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</a:rPr>
              <a:t>аудирования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понимание основного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содержания;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lvl="0" indent="-285750">
              <a:buFont typeface="Wingdings" pitchFamily="2" charset="2"/>
              <a:buChar char="§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понимание запрашиваемой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информации;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lvl="0" indent="-285750">
              <a:buFont typeface="Wingdings" pitchFamily="2" charset="2"/>
              <a:buChar char="§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полное и точное понимание содержания текста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7896" y="2780928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При формировании умений обучающихся в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</a:rPr>
              <a:t>аудировании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 необходимо использовать те типы текстов, которые даны в материалах для подготовки и проведения экзамена.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7896" y="3573016"/>
            <a:ext cx="86409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Для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аудирования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с пониманием основного содержания: микротексты, короткие монологические высказывания, имеющие общую тематику;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Для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аудирования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с извлечением необходимой информации: объявления, рекламы, бытовые диалоги, короткие интервью;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Для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аудирования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с полным пониманием: интервью, беседы, обращения, выступления, имеющие научно-популярную тематику.</a:t>
            </a:r>
          </a:p>
          <a:p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Рекомендуется уделять особое внимание формированию умения правильно переносить ответы в бланк ответов, руководствуясь инструкцией и образцом написания букв и цифр. Целесообразно проведение тренировочных занятий по переносу ответов в бланк ответа с последующим анализом ошибок.</a:t>
            </a:r>
          </a:p>
        </p:txBody>
      </p:sp>
    </p:spTree>
    <p:extLst>
      <p:ext uri="{BB962C8B-B14F-4D97-AF65-F5344CB8AC3E}">
        <p14:creationId xmlns:p14="http://schemas.microsoft.com/office/powerpoint/2010/main" val="74208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308</TotalTime>
  <Words>2601</Words>
  <Application>Microsoft Office PowerPoint</Application>
  <PresentationFormat>Экран (4:3)</PresentationFormat>
  <Paragraphs>228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Воздушный поток</vt:lpstr>
      <vt:lpstr>МЕТОДИКА ПОДГОТОВКИ К ГИА  английский язык </vt:lpstr>
      <vt:lpstr>Презентация PowerPoint</vt:lpstr>
      <vt:lpstr>специфика содержания обучения иностранному языку в основной школе</vt:lpstr>
      <vt:lpstr>учитель-предметник должен </vt:lpstr>
      <vt:lpstr>«Говорение»</vt:lpstr>
      <vt:lpstr>Презентация PowerPoint</vt:lpstr>
      <vt:lpstr>Презентация PowerPoint</vt:lpstr>
      <vt:lpstr>ТИПИЧНЫЕ ОШИБКИ РАЗДЕЛА «ГОВОРЕНИЕ»</vt:lpstr>
      <vt:lpstr>«Аудирование» </vt:lpstr>
      <vt:lpstr>ТИПИЧНЫЕ ОШИБКИ РАЗДЕЛА «АУДИРОВАНИЕ»</vt:lpstr>
      <vt:lpstr>РЕКОМЕНДАЦИИ </vt:lpstr>
      <vt:lpstr>«Чтение» </vt:lpstr>
      <vt:lpstr>ТИПИЧНЫЕ ОШИБКИ В РАЗДЕЛЕ «ЧТЕНИЕ»</vt:lpstr>
      <vt:lpstr>РЕКОМЕНДАЦИИ</vt:lpstr>
      <vt:lpstr>«Письмо» </vt:lpstr>
      <vt:lpstr>ТИПИЧНЫЕ ОШИБКИ В РАЗДЕЛЕ «ПИСЬМО» </vt:lpstr>
      <vt:lpstr>РЕКОМЕНДАЦИИ</vt:lpstr>
      <vt:lpstr>ТРЕНИРОВОЧНЫЕ УПРАЖНЕНИЯ</vt:lpstr>
      <vt:lpstr>алгоритм выполнения задания С1   </vt:lpstr>
      <vt:lpstr>рекомендации</vt:lpstr>
      <vt:lpstr>рекомендации</vt:lpstr>
      <vt:lpstr>«Грамматика и лексика»</vt:lpstr>
      <vt:lpstr>ТИПИЧНЫЕ ОШИБКИ В РАЗДЕЛЕ «ГОВОРЕНИЕ» </vt:lpstr>
      <vt:lpstr>РЕКОМЕНДАЦИИ</vt:lpstr>
      <vt:lpstr>РЕКОМЕНДАЦИИ</vt:lpstr>
      <vt:lpstr>РЕКОМЕНДАЦИИ</vt:lpstr>
      <vt:lpstr>АЛГОРИТМ РАБОТЫ  </vt:lpstr>
      <vt:lpstr>Пособия для подготовки к Государственной (итоговой) аттестации выпускников IX классов по иностранному языку в новой форме.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специфика содержания обучения иностранному языку в основной школе</dc:title>
  <dc:creator>Таня</dc:creator>
  <cp:lastModifiedBy>Оля</cp:lastModifiedBy>
  <cp:revision>24</cp:revision>
  <dcterms:created xsi:type="dcterms:W3CDTF">2011-11-22T14:27:41Z</dcterms:created>
  <dcterms:modified xsi:type="dcterms:W3CDTF">2019-01-02T08:15:22Z</dcterms:modified>
</cp:coreProperties>
</file>