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76" r:id="rId3"/>
    <p:sldId id="278" r:id="rId4"/>
    <p:sldId id="274" r:id="rId5"/>
    <p:sldId id="275" r:id="rId6"/>
    <p:sldId id="273" r:id="rId7"/>
    <p:sldId id="277" r:id="rId8"/>
    <p:sldId id="256" r:id="rId9"/>
    <p:sldId id="279" r:id="rId10"/>
    <p:sldId id="261" r:id="rId11"/>
    <p:sldId id="265" r:id="rId12"/>
    <p:sldId id="263" r:id="rId13"/>
    <p:sldId id="268" r:id="rId14"/>
    <p:sldId id="280" r:id="rId15"/>
    <p:sldId id="264" r:id="rId16"/>
    <p:sldId id="270" r:id="rId17"/>
    <p:sldId id="272" r:id="rId18"/>
    <p:sldId id="271" r:id="rId19"/>
    <p:sldId id="258"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4638" autoAdjust="0"/>
  </p:normalViewPr>
  <p:slideViewPr>
    <p:cSldViewPr>
      <p:cViewPr>
        <p:scale>
          <a:sx n="100" d="100"/>
          <a:sy n="100" d="100"/>
        </p:scale>
        <p:origin x="-1104"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74E85C-DD63-4E0A-A21B-7A9543F25AE4}" type="datetimeFigureOut">
              <a:rPr lang="ru-RU" smtClean="0"/>
              <a:t>28.12.2015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AFEE64-AA41-4BE5-B08C-A0BF2BD46291}"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2AFEE64-AA41-4BE5-B08C-A0BF2BD46291}" type="slidenum">
              <a:rPr lang="ru-RU" smtClean="0"/>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68C4FF4-6EE1-4A76-9B8F-B2F594D6C874}" type="datetimeFigureOut">
              <a:rPr lang="ru-RU"/>
              <a:pPr>
                <a:defRPr/>
              </a:pPr>
              <a:t>28.12.2015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BF7A747-1B53-4B3F-B8D2-D8AB0E12814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24BD201-5F9C-4593-BEFD-74C971F0B552}" type="datetimeFigureOut">
              <a:rPr lang="ru-RU"/>
              <a:pPr>
                <a:defRPr/>
              </a:pPr>
              <a:t>28.12.2015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B22E6F0-797A-404D-B2F0-96032D2C16E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37A3035-02C7-4538-A480-C6887B19F5A6}" type="datetimeFigureOut">
              <a:rPr lang="ru-RU"/>
              <a:pPr>
                <a:defRPr/>
              </a:pPr>
              <a:t>28.12.2015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518664C-3B03-4311-A452-8E87A1DF2E3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152DDE1-E9F2-4B50-AB95-1A36B28481DE}" type="datetimeFigureOut">
              <a:rPr lang="ru-RU"/>
              <a:pPr>
                <a:defRPr/>
              </a:pPr>
              <a:t>28.12.2015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087BA6C-DE82-4922-A007-5CB817EE4E2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D5011FA9-72D4-4D0D-AA04-5200C8F96D1C}" type="datetimeFigureOut">
              <a:rPr lang="ru-RU"/>
              <a:pPr>
                <a:defRPr/>
              </a:pPr>
              <a:t>28.12.2015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4CBFCBB-F7D8-4AD9-B5F9-93687358CA6B}"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F18AA105-3B9A-485F-A7BD-B3B1C1BFF994}" type="datetimeFigureOut">
              <a:rPr lang="ru-RU"/>
              <a:pPr>
                <a:defRPr/>
              </a:pPr>
              <a:t>28.12.2015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9217202-91A5-4841-8837-12B3422A9C1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B003E727-7E97-4B76-A273-97C117DFD6DE}" type="datetimeFigureOut">
              <a:rPr lang="ru-RU"/>
              <a:pPr>
                <a:defRPr/>
              </a:pPr>
              <a:t>28.12.2015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09F140D1-42AB-456C-B3EB-2E58162D29C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C62FDA9A-A9AF-4522-BA4E-959710ABA8F2}" type="datetimeFigureOut">
              <a:rPr lang="ru-RU"/>
              <a:pPr>
                <a:defRPr/>
              </a:pPr>
              <a:t>28.12.2015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27C4C3DF-49FF-4AA4-A1AB-8615103FAECA}"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81C31E6-6AC6-4E62-806B-D0CB1E8C6262}" type="datetimeFigureOut">
              <a:rPr lang="ru-RU"/>
              <a:pPr>
                <a:defRPr/>
              </a:pPr>
              <a:t>28.12.2015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B1B0E188-B191-46AC-99B7-5113417AE6A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9E59BE0-226E-4980-AAF5-F1A9DF7C7AE8}" type="datetimeFigureOut">
              <a:rPr lang="ru-RU"/>
              <a:pPr>
                <a:defRPr/>
              </a:pPr>
              <a:t>28.12.2015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ED8319C-EFFD-43A6-A723-9E31BBA50F6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194FB44-2B3A-4EA5-B708-4FEB9F41BBF1}" type="datetimeFigureOut">
              <a:rPr lang="ru-RU"/>
              <a:pPr>
                <a:defRPr/>
              </a:pPr>
              <a:t>28.12.2015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7C51498-F984-481A-8E8C-4DDFA9BC918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E686993-3880-40CA-B10C-09BD86200270}" type="datetimeFigureOut">
              <a:rPr lang="ru-RU"/>
              <a:pPr>
                <a:defRPr/>
              </a:pPr>
              <a:t>28.12.2015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0367045-F3FF-479C-AFC6-C8ADE924BC10}" type="slidenum">
              <a:rPr lang="ru-RU"/>
              <a:pPr>
                <a:defRPr/>
              </a:pPr>
              <a:t>‹#›</a:t>
            </a:fld>
            <a:endParaRPr lang="ru-RU"/>
          </a:p>
        </p:txBody>
      </p:sp>
      <p:sp>
        <p:nvSpPr>
          <p:cNvPr id="11" name="Прямоугольный треугольник 10"/>
          <p:cNvSpPr/>
          <p:nvPr userDrawn="1"/>
        </p:nvSpPr>
        <p:spPr>
          <a:xfrm flipV="1">
            <a:off x="0" y="0"/>
            <a:ext cx="9144000" cy="1071546"/>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ый треугольник 11"/>
          <p:cNvSpPr/>
          <p:nvPr userDrawn="1"/>
        </p:nvSpPr>
        <p:spPr>
          <a:xfrm flipV="1">
            <a:off x="0" y="0"/>
            <a:ext cx="1214414" cy="68580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олилиния 14"/>
          <p:cNvSpPr/>
          <p:nvPr userDrawn="1"/>
        </p:nvSpPr>
        <p:spPr>
          <a:xfrm>
            <a:off x="0" y="0"/>
            <a:ext cx="1214414" cy="1071546"/>
          </a:xfrm>
          <a:custGeom>
            <a:avLst/>
            <a:gdLst>
              <a:gd name="connsiteX0" fmla="*/ 0 w 1071538"/>
              <a:gd name="connsiteY0" fmla="*/ 0 h 928670"/>
              <a:gd name="connsiteX1" fmla="*/ 1071538 w 1071538"/>
              <a:gd name="connsiteY1" fmla="*/ 0 h 928670"/>
              <a:gd name="connsiteX2" fmla="*/ 1071538 w 1071538"/>
              <a:gd name="connsiteY2" fmla="*/ 928670 h 928670"/>
              <a:gd name="connsiteX3" fmla="*/ 0 w 1071538"/>
              <a:gd name="connsiteY3" fmla="*/ 928670 h 928670"/>
              <a:gd name="connsiteX4" fmla="*/ 0 w 1071538"/>
              <a:gd name="connsiteY4" fmla="*/ 0 h 928670"/>
              <a:gd name="connsiteX0" fmla="*/ 0 w 1214414"/>
              <a:gd name="connsiteY0" fmla="*/ 0 h 928670"/>
              <a:gd name="connsiteX1" fmla="*/ 1214414 w 1214414"/>
              <a:gd name="connsiteY1" fmla="*/ 0 h 928670"/>
              <a:gd name="connsiteX2" fmla="*/ 1071538 w 1214414"/>
              <a:gd name="connsiteY2" fmla="*/ 928670 h 928670"/>
              <a:gd name="connsiteX3" fmla="*/ 0 w 1214414"/>
              <a:gd name="connsiteY3" fmla="*/ 928670 h 928670"/>
              <a:gd name="connsiteX4" fmla="*/ 0 w 1214414"/>
              <a:gd name="connsiteY4" fmla="*/ 0 h 928670"/>
              <a:gd name="connsiteX0" fmla="*/ 0 w 1214414"/>
              <a:gd name="connsiteY0" fmla="*/ 0 h 1071546"/>
              <a:gd name="connsiteX1" fmla="*/ 1214414 w 1214414"/>
              <a:gd name="connsiteY1" fmla="*/ 0 h 1071546"/>
              <a:gd name="connsiteX2" fmla="*/ 1071538 w 1214414"/>
              <a:gd name="connsiteY2" fmla="*/ 928670 h 1071546"/>
              <a:gd name="connsiteX3" fmla="*/ 0 w 1214414"/>
              <a:gd name="connsiteY3" fmla="*/ 1071546 h 1071546"/>
              <a:gd name="connsiteX4" fmla="*/ 0 w 1214414"/>
              <a:gd name="connsiteY4" fmla="*/ 0 h 1071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14" h="1071546">
                <a:moveTo>
                  <a:pt x="0" y="0"/>
                </a:moveTo>
                <a:lnTo>
                  <a:pt x="1214414" y="0"/>
                </a:lnTo>
                <a:lnTo>
                  <a:pt x="1071538" y="928670"/>
                </a:lnTo>
                <a:lnTo>
                  <a:pt x="0" y="1071546"/>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361" name="Rectangle 1"/>
          <p:cNvSpPr>
            <a:spLocks noChangeArrowheads="1"/>
          </p:cNvSpPr>
          <p:nvPr userDrawn="1"/>
        </p:nvSpPr>
        <p:spPr bwMode="auto">
          <a:xfrm>
            <a:off x="0" y="6673334"/>
            <a:ext cx="1095172" cy="18466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2">
                    <a:lumMod val="60000"/>
                    <a:lumOff val="40000"/>
                  </a:schemeClr>
                </a:solidFill>
                <a:effectLst/>
                <a:latin typeface="Times New Roman" pitchFamily="18" charset="0"/>
                <a:ea typeface="Calibri" pitchFamily="34" charset="0"/>
                <a:cs typeface="Times New Roman" pitchFamily="18" charset="0"/>
              </a:rPr>
              <a:t>© Фокина Лидия Петровна </a:t>
            </a:r>
            <a:endParaRPr kumimoji="0" lang="ru-RU" sz="600" b="0"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p:txBody>
      </p:sp>
      <p:grpSp>
        <p:nvGrpSpPr>
          <p:cNvPr id="13" name="Группа 12"/>
          <p:cNvGrpSpPr/>
          <p:nvPr userDrawn="1"/>
        </p:nvGrpSpPr>
        <p:grpSpPr>
          <a:xfrm>
            <a:off x="214282" y="214290"/>
            <a:ext cx="571504" cy="571504"/>
            <a:chOff x="571472" y="3929066"/>
            <a:chExt cx="785818" cy="785818"/>
          </a:xfrm>
        </p:grpSpPr>
        <p:sp>
          <p:nvSpPr>
            <p:cNvPr id="14" name="Овал 13"/>
            <p:cNvSpPr/>
            <p:nvPr/>
          </p:nvSpPr>
          <p:spPr>
            <a:xfrm>
              <a:off x="571472" y="3929066"/>
              <a:ext cx="785818" cy="785818"/>
            </a:xfrm>
            <a:prstGeom prst="ellipse">
              <a:avLst/>
            </a:prstGeom>
            <a:solidFill>
              <a:schemeClr val="accent1">
                <a:lumMod val="60000"/>
                <a:lumOff val="40000"/>
              </a:schemeClr>
            </a:solidFill>
            <a:ln>
              <a:solidFill>
                <a:schemeClr val="accent1"/>
              </a:solidFill>
            </a:ln>
            <a:effectLst>
              <a:outerShdw blurRad="44450" dist="27940" dir="5400000" algn="ctr">
                <a:srgbClr val="000000">
                  <a:alpha val="32000"/>
                </a:srgb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Овал 16"/>
            <p:cNvSpPr/>
            <p:nvPr/>
          </p:nvSpPr>
          <p:spPr>
            <a:xfrm>
              <a:off x="714348" y="4071942"/>
              <a:ext cx="500066" cy="500066"/>
            </a:xfrm>
            <a:prstGeom prst="ellipse">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6"/>
          <p:cNvGrpSpPr/>
          <p:nvPr/>
        </p:nvGrpSpPr>
        <p:grpSpPr>
          <a:xfrm>
            <a:off x="285720" y="2357430"/>
            <a:ext cx="8572560" cy="3789535"/>
            <a:chOff x="1115616" y="2146448"/>
            <a:chExt cx="7165477" cy="4301103"/>
          </a:xfrm>
        </p:grpSpPr>
        <p:sp>
          <p:nvSpPr>
            <p:cNvPr id="3" name="Прямоугольник 2"/>
            <p:cNvSpPr/>
            <p:nvPr/>
          </p:nvSpPr>
          <p:spPr>
            <a:xfrm>
              <a:off x="1115616" y="2146448"/>
              <a:ext cx="7165477" cy="2200746"/>
            </a:xfrm>
            <a:prstGeom prst="rect">
              <a:avLst/>
            </a:prstGeom>
            <a:noFill/>
          </p:spPr>
          <p:txBody>
            <a:bodyPr wrap="square">
              <a:spAutoFit/>
            </a:bodyPr>
            <a:lstStyle/>
            <a:p>
              <a:pPr algn="ctr">
                <a:defRPr/>
              </a:pPr>
              <a:r>
                <a:rPr lang="ru-RU" sz="6000" b="1" dirty="0" smtClean="0">
                  <a:ln w="19050">
                    <a:solidFill>
                      <a:prstClr val="white"/>
                    </a:solidFill>
                    <a:prstDash val="solid"/>
                  </a:ln>
                  <a:solidFill>
                    <a:schemeClr val="tx2">
                      <a:lumMod val="75000"/>
                    </a:schemeClr>
                  </a:solidFill>
                  <a:effectLst>
                    <a:outerShdw blurRad="50000" dist="50800" dir="7500000" algn="tl">
                      <a:srgbClr val="000000">
                        <a:shade val="5000"/>
                        <a:alpha val="35000"/>
                      </a:srgbClr>
                    </a:outerShdw>
                  </a:effectLst>
                  <a:latin typeface="Monotype Corsiva" pitchFamily="66" charset="0"/>
                </a:rPr>
                <a:t>Диагностика детского коллектива</a:t>
              </a:r>
              <a:endParaRPr lang="ru-RU" sz="6000" b="1" dirty="0">
                <a:ln w="19050">
                  <a:solidFill>
                    <a:prstClr val="white"/>
                  </a:solidFill>
                  <a:prstDash val="solid"/>
                </a:ln>
                <a:solidFill>
                  <a:schemeClr val="tx2">
                    <a:lumMod val="75000"/>
                  </a:schemeClr>
                </a:solidFill>
                <a:effectLst>
                  <a:outerShdw blurRad="50000" dist="50800" dir="7500000" algn="tl">
                    <a:srgbClr val="000000">
                      <a:shade val="5000"/>
                      <a:alpha val="35000"/>
                    </a:srgbClr>
                  </a:outerShdw>
                </a:effectLst>
                <a:latin typeface="Monotype Corsiva" pitchFamily="66" charset="0"/>
              </a:endParaRPr>
            </a:p>
          </p:txBody>
        </p:sp>
        <p:sp>
          <p:nvSpPr>
            <p:cNvPr id="4" name="Прямоугольник 3"/>
            <p:cNvSpPr/>
            <p:nvPr/>
          </p:nvSpPr>
          <p:spPr>
            <a:xfrm>
              <a:off x="2187089" y="5085184"/>
              <a:ext cx="5084703" cy="1362367"/>
            </a:xfrm>
            <a:prstGeom prst="rect">
              <a:avLst/>
            </a:prstGeom>
          </p:spPr>
          <p:txBody>
            <a:bodyPr wrap="square">
              <a:spAutoFit/>
            </a:bodyPr>
            <a:lstStyle/>
            <a:p>
              <a:pPr algn="ctr">
                <a:defRPr/>
              </a:pPr>
              <a:r>
                <a:rPr lang="ru-RU" dirty="0">
                  <a:solidFill>
                    <a:srgbClr val="0070C0"/>
                  </a:solidFill>
                  <a:effectLst>
                    <a:outerShdw blurRad="38100" dist="38100" dir="2700000" algn="tl">
                      <a:srgbClr val="000000">
                        <a:alpha val="43137"/>
                      </a:srgbClr>
                    </a:outerShdw>
                  </a:effectLst>
                  <a:latin typeface="Monotype Corsiva" pitchFamily="66" charset="0"/>
                </a:rPr>
                <a:t>Автор : </a:t>
              </a:r>
              <a:r>
                <a:rPr lang="ru-RU" dirty="0" err="1" smtClean="0">
                  <a:solidFill>
                    <a:srgbClr val="0070C0"/>
                  </a:solidFill>
                  <a:effectLst>
                    <a:outerShdw blurRad="38100" dist="38100" dir="2700000" algn="tl">
                      <a:srgbClr val="000000">
                        <a:alpha val="43137"/>
                      </a:srgbClr>
                    </a:outerShdw>
                  </a:effectLst>
                  <a:latin typeface="Monotype Corsiva" pitchFamily="66" charset="0"/>
                </a:rPr>
                <a:t>Рупас</a:t>
              </a:r>
              <a:r>
                <a:rPr lang="ru-RU" dirty="0" smtClean="0">
                  <a:solidFill>
                    <a:srgbClr val="0070C0"/>
                  </a:solidFill>
                  <a:effectLst>
                    <a:outerShdw blurRad="38100" dist="38100" dir="2700000" algn="tl">
                      <a:srgbClr val="000000">
                        <a:alpha val="43137"/>
                      </a:srgbClr>
                    </a:outerShdw>
                  </a:effectLst>
                  <a:latin typeface="Monotype Corsiva" pitchFamily="66" charset="0"/>
                </a:rPr>
                <a:t> Оксана Анатольевна, </a:t>
              </a:r>
              <a:endParaRPr lang="ru-RU" dirty="0">
                <a:solidFill>
                  <a:srgbClr val="0070C0"/>
                </a:solidFill>
                <a:effectLst>
                  <a:outerShdw blurRad="38100" dist="38100" dir="2700000" algn="tl">
                    <a:srgbClr val="000000">
                      <a:alpha val="43137"/>
                    </a:srgbClr>
                  </a:outerShdw>
                </a:effectLst>
                <a:latin typeface="Monotype Corsiva" pitchFamily="66" charset="0"/>
              </a:endParaRPr>
            </a:p>
            <a:p>
              <a:pPr algn="ctr">
                <a:defRPr/>
              </a:pPr>
              <a:r>
                <a:rPr lang="ru-RU" dirty="0" smtClean="0">
                  <a:solidFill>
                    <a:srgbClr val="0070C0"/>
                  </a:solidFill>
                  <a:effectLst>
                    <a:outerShdw blurRad="38100" dist="38100" dir="2700000" algn="tl">
                      <a:srgbClr val="000000">
                        <a:alpha val="43137"/>
                      </a:srgbClr>
                    </a:outerShdw>
                  </a:effectLst>
                  <a:latin typeface="Monotype Corsiva" pitchFamily="66" charset="0"/>
                </a:rPr>
                <a:t>Воспитатель 1 «Б» класса</a:t>
              </a:r>
            </a:p>
            <a:p>
              <a:pPr algn="ctr">
                <a:defRPr/>
              </a:pPr>
              <a:r>
                <a:rPr lang="ru-RU" dirty="0" smtClean="0">
                  <a:solidFill>
                    <a:srgbClr val="0070C0"/>
                  </a:solidFill>
                  <a:effectLst>
                    <a:outerShdw blurRad="38100" dist="38100" dir="2700000" algn="tl">
                      <a:srgbClr val="000000">
                        <a:alpha val="43137"/>
                      </a:srgbClr>
                    </a:outerShdw>
                  </a:effectLst>
                  <a:latin typeface="Monotype Corsiva" pitchFamily="66" charset="0"/>
                </a:rPr>
                <a:t>МКОУ «Школа-интернат для обучающихся с ТНР»</a:t>
              </a:r>
              <a:endParaRPr lang="ru-RU" dirty="0">
                <a:solidFill>
                  <a:srgbClr val="0070C0"/>
                </a:solidFill>
                <a:effectLst>
                  <a:outerShdw blurRad="38100" dist="38100" dir="2700000" algn="tl">
                    <a:srgbClr val="000000">
                      <a:alpha val="43137"/>
                    </a:srgbClr>
                  </a:outerShdw>
                </a:effectLst>
                <a:latin typeface="Monotype Corsiva" pitchFamily="66" charset="0"/>
              </a:endParaRPr>
            </a:p>
            <a:p>
              <a:pPr algn="ctr">
                <a:defRPr/>
              </a:pPr>
              <a:r>
                <a:rPr lang="ru-RU" dirty="0" smtClean="0">
                  <a:solidFill>
                    <a:srgbClr val="0070C0"/>
                  </a:solidFill>
                  <a:effectLst>
                    <a:outerShdw blurRad="38100" dist="38100" dir="2700000" algn="tl">
                      <a:srgbClr val="000000">
                        <a:alpha val="43137"/>
                      </a:srgbClr>
                    </a:outerShdw>
                  </a:effectLst>
                  <a:latin typeface="Monotype Corsiva" pitchFamily="66" charset="0"/>
                </a:rPr>
                <a:t>2015</a:t>
              </a:r>
              <a:endParaRPr lang="ru-RU" dirty="0">
                <a:solidFill>
                  <a:srgbClr val="0070C0"/>
                </a:solidFill>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28729" y="1285860"/>
            <a:ext cx="7072362" cy="4955203"/>
          </a:xfrm>
          <a:prstGeom prst="rect">
            <a:avLst/>
          </a:prstGeom>
          <a:noFill/>
        </p:spPr>
        <p:txBody>
          <a:bodyPr wrap="square" rtlCol="0">
            <a:spAutoFit/>
          </a:bodyPr>
          <a:lstStyle/>
          <a:p>
            <a:r>
              <a:rPr lang="ru-RU" sz="2000" dirty="0" smtClean="0">
                <a:latin typeface="Times New Roman" pitchFamily="18" charset="0"/>
                <a:cs typeface="Times New Roman" pitchFamily="18" charset="0"/>
              </a:rPr>
              <a:t>При проведении социометрии можно использовать следующие вопросы:</a:t>
            </a:r>
          </a:p>
          <a:p>
            <a:r>
              <a:rPr lang="ru-RU" sz="2000" dirty="0" smtClean="0">
                <a:latin typeface="Times New Roman" pitchFamily="18" charset="0"/>
                <a:cs typeface="Times New Roman" pitchFamily="18" charset="0"/>
              </a:rPr>
              <a:t>1.С кем бы ты хотел делать домашние задания, выполнять готовиться к экзаменам и сдаче тестов? С кем бы этого делать не хочешь?</a:t>
            </a:r>
          </a:p>
          <a:p>
            <a:r>
              <a:rPr lang="ru-RU" sz="2000" dirty="0" smtClean="0">
                <a:latin typeface="Times New Roman" pitchFamily="18" charset="0"/>
                <a:cs typeface="Times New Roman" pitchFamily="18" charset="0"/>
              </a:rPr>
              <a:t>2. Кого бы ты пригласил на свой день рождения? Кого бы ты не пригласил на день рождение?</a:t>
            </a:r>
          </a:p>
          <a:p>
            <a:r>
              <a:rPr lang="ru-RU" sz="2000" dirty="0" smtClean="0">
                <a:latin typeface="Times New Roman" pitchFamily="18" charset="0"/>
                <a:cs typeface="Times New Roman" pitchFamily="18" charset="0"/>
              </a:rPr>
              <a:t>3. Кто больше всех тебе нравится в классе?</a:t>
            </a:r>
          </a:p>
          <a:p>
            <a:r>
              <a:rPr lang="ru-RU" sz="2000" dirty="0" smtClean="0">
                <a:latin typeface="Times New Roman" pitchFamily="18" charset="0"/>
                <a:cs typeface="Times New Roman" pitchFamily="18" charset="0"/>
              </a:rPr>
              <a:t>4. С кем бы ты хотел жить по соседству?</a:t>
            </a:r>
          </a:p>
          <a:p>
            <a:r>
              <a:rPr lang="ru-RU" sz="2000" dirty="0" smtClean="0">
                <a:latin typeface="Times New Roman" pitchFamily="18" charset="0"/>
                <a:cs typeface="Times New Roman" pitchFamily="18" charset="0"/>
              </a:rPr>
              <a:t>5. Кого бы ты выбрал для поездки или похода на природу</a:t>
            </a:r>
            <a:r>
              <a:rPr lang="ru-RU" sz="2000" dirty="0" smtClean="0">
                <a:latin typeface="Times New Roman" pitchFamily="18" charset="0"/>
                <a:cs typeface="Times New Roman" pitchFamily="18" charset="0"/>
              </a:rPr>
              <a:t>?</a:t>
            </a:r>
          </a:p>
          <a:p>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Ограничение вариантов ответов от 3 до 5.</a:t>
            </a:r>
          </a:p>
          <a:p>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Время проведения – 15 мин.</a:t>
            </a:r>
          </a:p>
          <a:p>
            <a:endParaRPr lang="ru-RU" dirty="0" smtClean="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iv-pr.ru/up/article/file/psychology.files/image004.png"/>
          <p:cNvPicPr>
            <a:picLocks noChangeAspect="1" noChangeArrowheads="1"/>
          </p:cNvPicPr>
          <p:nvPr/>
        </p:nvPicPr>
        <p:blipFill>
          <a:blip r:embed="rId2"/>
          <a:srcRect/>
          <a:stretch>
            <a:fillRect/>
          </a:stretch>
        </p:blipFill>
        <p:spPr bwMode="auto">
          <a:xfrm>
            <a:off x="1500166" y="1857364"/>
            <a:ext cx="7077075" cy="4000528"/>
          </a:xfrm>
          <a:prstGeom prst="rect">
            <a:avLst/>
          </a:prstGeom>
          <a:noFill/>
        </p:spPr>
      </p:pic>
      <p:sp>
        <p:nvSpPr>
          <p:cNvPr id="3" name="TextBox 2"/>
          <p:cNvSpPr txBox="1"/>
          <p:nvPr/>
        </p:nvSpPr>
        <p:spPr>
          <a:xfrm>
            <a:off x="2285984" y="1285860"/>
            <a:ext cx="5628644" cy="461665"/>
          </a:xfrm>
          <a:prstGeom prst="rect">
            <a:avLst/>
          </a:prstGeom>
          <a:noFill/>
        </p:spPr>
        <p:txBody>
          <a:bodyPr wrap="square" rtlCol="0">
            <a:spAutoFit/>
          </a:bodyPr>
          <a:lstStyle/>
          <a:p>
            <a:pPr algn="ctr"/>
            <a:r>
              <a:rPr lang="ru-RU" sz="2400" dirty="0" smtClean="0">
                <a:latin typeface="Times New Roman" pitchFamily="18" charset="0"/>
                <a:cs typeface="Times New Roman" pitchFamily="18" charset="0"/>
              </a:rPr>
              <a:t>Социометрическая    матрица</a:t>
            </a:r>
            <a:endParaRPr lang="ru-RU" sz="2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1142976" y="928670"/>
            <a:ext cx="678661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Times New Roman" pitchFamily="18" charset="0"/>
                <a:cs typeface="Times New Roman" pitchFamily="18" charset="0"/>
              </a:rPr>
              <a:t>Существует  социометрический параметр, как «индекс групповой сплоченности»:</a:t>
            </a: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Times New Roman" pitchFamily="18" charset="0"/>
                <a:cs typeface="Times New Roman" pitchFamily="18" charset="0"/>
              </a:rPr>
              <a:t>  </a:t>
            </a: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Times New Roman" pitchFamily="18" charset="0"/>
                <a:cs typeface="Times New Roman" pitchFamily="18" charset="0"/>
              </a:rPr>
              <a:t>Показатель хорошей групповой сплоченности лежит в диапазоне 0,6-0,7.</a:t>
            </a:r>
          </a:p>
        </p:txBody>
      </p:sp>
      <p:pic>
        <p:nvPicPr>
          <p:cNvPr id="20482" name="Picture 2" descr="http://bodysays.ru/images/stories/art/psy_tests/mdmo_sociometriya_3.jpg"/>
          <p:cNvPicPr>
            <a:picLocks noChangeAspect="1" noChangeArrowheads="1"/>
          </p:cNvPicPr>
          <p:nvPr/>
        </p:nvPicPr>
        <p:blipFill>
          <a:blip r:embed="rId2"/>
          <a:srcRect/>
          <a:stretch>
            <a:fillRect/>
          </a:stretch>
        </p:blipFill>
        <p:spPr bwMode="auto">
          <a:xfrm>
            <a:off x="2714612" y="2714620"/>
            <a:ext cx="3810000" cy="1143008"/>
          </a:xfrm>
          <a:prstGeom prst="rect">
            <a:avLst/>
          </a:prstGeom>
          <a:noFill/>
        </p:spPr>
      </p:pic>
      <p:pic>
        <p:nvPicPr>
          <p:cNvPr id="20484" name="Picture 4" descr="http://hr-portal.ru/img/art/igspl.gif"/>
          <p:cNvPicPr>
            <a:picLocks noChangeAspect="1" noChangeArrowheads="1"/>
          </p:cNvPicPr>
          <p:nvPr/>
        </p:nvPicPr>
        <p:blipFill>
          <a:blip r:embed="rId3"/>
          <a:srcRect/>
          <a:stretch>
            <a:fillRect/>
          </a:stretch>
        </p:blipFill>
        <p:spPr bwMode="auto">
          <a:xfrm>
            <a:off x="155575" y="-136525"/>
            <a:ext cx="895350" cy="276225"/>
          </a:xfrm>
          <a:prstGeom prst="rect">
            <a:avLst/>
          </a:prstGeom>
          <a:noFill/>
        </p:spPr>
      </p:pic>
      <p:pic>
        <p:nvPicPr>
          <p:cNvPr id="20486" name="Picture 6" descr="http://hr-portal.ru/img/art/igspl.gif"/>
          <p:cNvPicPr>
            <a:picLocks noChangeAspect="1" noChangeArrowheads="1"/>
          </p:cNvPicPr>
          <p:nvPr/>
        </p:nvPicPr>
        <p:blipFill>
          <a:blip r:embed="rId3"/>
          <a:srcRect/>
          <a:stretch>
            <a:fillRect/>
          </a:stretch>
        </p:blipFill>
        <p:spPr bwMode="auto">
          <a:xfrm>
            <a:off x="155575" y="-136525"/>
            <a:ext cx="895350" cy="276225"/>
          </a:xfrm>
          <a:prstGeom prst="rect">
            <a:avLst/>
          </a:prstGeom>
          <a:noFill/>
        </p:spPr>
      </p:pic>
      <p:sp>
        <p:nvSpPr>
          <p:cNvPr id="2048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t>
            </a:r>
            <a:r>
              <a:rPr kumimoji="0" lang="ru-RU" sz="1700" b="0" i="0" u="none" strike="noStrike" cap="none" normalizeH="0" baseline="0" smtClean="0">
                <a:ln>
                  <a:noFill/>
                </a:ln>
                <a:solidFill>
                  <a:srgbClr val="424242"/>
                </a:solidFill>
                <a:effectLst/>
                <a:latin typeface="Arial" pitchFamily="34" charset="0"/>
                <a:cs typeface="Arial" pitchFamily="34" charset="0"/>
              </a:rPr>
              <a:t> </a:t>
            </a:r>
            <a:r>
              <a:rPr kumimoji="0" lang="ru-RU" sz="1200" b="0" i="0" u="none" strike="noStrike" cap="none" normalizeH="0" baseline="0" smtClean="0">
                <a:ln>
                  <a:noFill/>
                </a:ln>
                <a:solidFill>
                  <a:srgbClr val="424242"/>
                </a:solidFill>
                <a:effectLst/>
                <a:latin typeface="Arial" pitchFamily="34" charset="0"/>
                <a:cs typeface="Arial" pitchFamily="34" charset="0"/>
              </a:rPr>
              <a:t>где n - число членов группы.</a:t>
            </a:r>
            <a:r>
              <a:rPr kumimoji="0" lang="ru-RU" sz="700" b="0" i="0" u="none" strike="noStrike" cap="none" normalizeH="0" baseline="0" smtClean="0">
                <a:ln>
                  <a:noFill/>
                </a:ln>
                <a:solidFill>
                  <a:schemeClr val="tx1"/>
                </a:solidFill>
                <a:effectLst/>
                <a:latin typeface="Arial" pitchFamily="34"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pic>
        <p:nvPicPr>
          <p:cNvPr id="20488" name="Picture 8" descr="http://hr-portal.ru/img/art/igspl.gif"/>
          <p:cNvPicPr>
            <a:picLocks noChangeAspect="1" noChangeArrowheads="1"/>
          </p:cNvPicPr>
          <p:nvPr/>
        </p:nvPicPr>
        <p:blipFill>
          <a:blip r:embed="rId3"/>
          <a:srcRect/>
          <a:stretch>
            <a:fillRect/>
          </a:stretch>
        </p:blipFill>
        <p:spPr bwMode="auto">
          <a:xfrm>
            <a:off x="155575" y="-136525"/>
            <a:ext cx="895350" cy="276225"/>
          </a:xfrm>
          <a:prstGeom prst="rect">
            <a:avLst/>
          </a:prstGeom>
          <a:noFill/>
        </p:spPr>
      </p:pic>
      <p:sp>
        <p:nvSpPr>
          <p:cNvPr id="2048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t>
            </a:r>
            <a:r>
              <a:rPr kumimoji="0" lang="ru-RU" sz="1700" b="0" i="0" u="none" strike="noStrike" cap="none" normalizeH="0" baseline="0" smtClean="0">
                <a:ln>
                  <a:noFill/>
                </a:ln>
                <a:solidFill>
                  <a:srgbClr val="424242"/>
                </a:solidFill>
                <a:effectLst/>
                <a:latin typeface="Arial" pitchFamily="34" charset="0"/>
                <a:cs typeface="Arial" pitchFamily="34" charset="0"/>
              </a:rPr>
              <a:t> </a:t>
            </a:r>
            <a:r>
              <a:rPr kumimoji="0" lang="ru-RU" sz="1200" b="0" i="0" u="none" strike="noStrike" cap="none" normalizeH="0" baseline="0" smtClean="0">
                <a:ln>
                  <a:noFill/>
                </a:ln>
                <a:solidFill>
                  <a:srgbClr val="424242"/>
                </a:solidFill>
                <a:effectLst/>
                <a:latin typeface="Arial" pitchFamily="34" charset="0"/>
                <a:cs typeface="Arial" pitchFamily="34" charset="0"/>
              </a:rPr>
              <a:t>где n - число членов группы.</a:t>
            </a:r>
            <a:r>
              <a:rPr kumimoji="0" lang="ru-RU" sz="700" b="0" i="0" u="none" strike="noStrike" cap="none" normalizeH="0" baseline="0" smtClean="0">
                <a:ln>
                  <a:noFill/>
                </a:ln>
                <a:solidFill>
                  <a:schemeClr val="tx1"/>
                </a:solidFill>
                <a:effectLst/>
                <a:latin typeface="Arial" pitchFamily="34"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pic>
        <p:nvPicPr>
          <p:cNvPr id="20490" name="Picture 10" descr="http://hr-portal.ru/img/art/igspl.gif"/>
          <p:cNvPicPr>
            <a:picLocks noChangeAspect="1" noChangeArrowheads="1"/>
          </p:cNvPicPr>
          <p:nvPr/>
        </p:nvPicPr>
        <p:blipFill>
          <a:blip r:embed="rId3"/>
          <a:srcRect/>
          <a:stretch>
            <a:fillRect/>
          </a:stretch>
        </p:blipFill>
        <p:spPr bwMode="auto">
          <a:xfrm>
            <a:off x="155575" y="-136525"/>
            <a:ext cx="895350" cy="276225"/>
          </a:xfrm>
          <a:prstGeom prst="rect">
            <a:avLst/>
          </a:prstGeom>
          <a:noFill/>
        </p:spPr>
      </p:pic>
      <p:pic>
        <p:nvPicPr>
          <p:cNvPr id="20492" name="Picture 12" descr="http://hr-portal.ru/img/art/igspl.gif"/>
          <p:cNvPicPr>
            <a:picLocks noChangeAspect="1" noChangeArrowheads="1"/>
          </p:cNvPicPr>
          <p:nvPr/>
        </p:nvPicPr>
        <p:blipFill>
          <a:blip r:embed="rId3"/>
          <a:srcRect/>
          <a:stretch>
            <a:fillRect/>
          </a:stretch>
        </p:blipFill>
        <p:spPr bwMode="auto">
          <a:xfrm>
            <a:off x="155575" y="-136525"/>
            <a:ext cx="895350" cy="276225"/>
          </a:xfrm>
          <a:prstGeom prst="rect">
            <a:avLst/>
          </a:prstGeom>
          <a:noFill/>
        </p:spPr>
      </p:pic>
      <p:sp>
        <p:nvSpPr>
          <p:cNvPr id="2049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t>
            </a:r>
            <a:r>
              <a:rPr kumimoji="0" lang="ru-RU" sz="1700" b="0" i="0" u="none" strike="noStrike" cap="none" normalizeH="0" baseline="0" smtClean="0">
                <a:ln>
                  <a:noFill/>
                </a:ln>
                <a:solidFill>
                  <a:srgbClr val="424242"/>
                </a:solidFill>
                <a:effectLst/>
                <a:latin typeface="Arial" pitchFamily="34" charset="0"/>
                <a:cs typeface="Arial" pitchFamily="34" charset="0"/>
              </a:rPr>
              <a:t> </a:t>
            </a:r>
            <a:r>
              <a:rPr kumimoji="0" lang="ru-RU" sz="1200" b="0" i="0" u="none" strike="noStrike" cap="none" normalizeH="0" baseline="0" smtClean="0">
                <a:ln>
                  <a:noFill/>
                </a:ln>
                <a:solidFill>
                  <a:srgbClr val="424242"/>
                </a:solidFill>
                <a:effectLst/>
                <a:latin typeface="Arial" pitchFamily="34" charset="0"/>
                <a:cs typeface="Arial" pitchFamily="34" charset="0"/>
              </a:rPr>
              <a:t>где n - число членов группы.</a:t>
            </a:r>
            <a:r>
              <a:rPr kumimoji="0" lang="ru-RU" sz="700" b="0" i="0" u="none" strike="noStrike" cap="none" normalizeH="0" baseline="0" smtClean="0">
                <a:ln>
                  <a:noFill/>
                </a:ln>
                <a:solidFill>
                  <a:schemeClr val="tx1"/>
                </a:solidFill>
                <a:effectLst/>
                <a:latin typeface="Arial" pitchFamily="34"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pic>
        <p:nvPicPr>
          <p:cNvPr id="20494" name="Picture 14" descr="http://hr-portal.ru/img/art/igspl.gif"/>
          <p:cNvPicPr>
            <a:picLocks noChangeAspect="1" noChangeArrowheads="1"/>
          </p:cNvPicPr>
          <p:nvPr/>
        </p:nvPicPr>
        <p:blipFill>
          <a:blip r:embed="rId3"/>
          <a:srcRect/>
          <a:stretch>
            <a:fillRect/>
          </a:stretch>
        </p:blipFill>
        <p:spPr bwMode="auto">
          <a:xfrm>
            <a:off x="155575" y="-136525"/>
            <a:ext cx="895350" cy="276225"/>
          </a:xfrm>
          <a:prstGeom prst="rect">
            <a:avLst/>
          </a:prstGeom>
          <a:noFill/>
        </p:spPr>
      </p:pic>
      <p:sp>
        <p:nvSpPr>
          <p:cNvPr id="20495"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t>
            </a:r>
            <a:r>
              <a:rPr kumimoji="0" lang="ru-RU" sz="1700" b="0" i="0" u="none" strike="noStrike" cap="none" normalizeH="0" baseline="0" smtClean="0">
                <a:ln>
                  <a:noFill/>
                </a:ln>
                <a:solidFill>
                  <a:srgbClr val="424242"/>
                </a:solidFill>
                <a:effectLst/>
                <a:latin typeface="Arial" pitchFamily="34" charset="0"/>
                <a:cs typeface="Arial" pitchFamily="34" charset="0"/>
              </a:rPr>
              <a:t> </a:t>
            </a:r>
            <a:r>
              <a:rPr kumimoji="0" lang="ru-RU" sz="1200" b="0" i="0" u="none" strike="noStrike" cap="none" normalizeH="0" baseline="0" smtClean="0">
                <a:ln>
                  <a:noFill/>
                </a:ln>
                <a:solidFill>
                  <a:srgbClr val="424242"/>
                </a:solidFill>
                <a:effectLst/>
                <a:latin typeface="Arial" pitchFamily="34" charset="0"/>
                <a:cs typeface="Arial" pitchFamily="34" charset="0"/>
              </a:rPr>
              <a:t>где n - число членов группы.</a:t>
            </a:r>
            <a:r>
              <a:rPr kumimoji="0" lang="ru-RU" sz="700" b="0" i="0" u="none" strike="noStrike" cap="none" normalizeH="0" baseline="0" smtClean="0">
                <a:ln>
                  <a:noFill/>
                </a:ln>
                <a:solidFill>
                  <a:schemeClr val="tx1"/>
                </a:solidFill>
                <a:effectLst/>
                <a:latin typeface="Arial" pitchFamily="34"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pic>
        <p:nvPicPr>
          <p:cNvPr id="20496" name="Picture 16" descr="http://hr-portal.ru/img/art/igspl.gif"/>
          <p:cNvPicPr>
            <a:picLocks noChangeAspect="1" noChangeArrowheads="1"/>
          </p:cNvPicPr>
          <p:nvPr/>
        </p:nvPicPr>
        <p:blipFill>
          <a:blip r:embed="rId3"/>
          <a:srcRect/>
          <a:stretch>
            <a:fillRect/>
          </a:stretch>
        </p:blipFill>
        <p:spPr bwMode="auto">
          <a:xfrm>
            <a:off x="3357554" y="4214818"/>
            <a:ext cx="2071702" cy="100013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857224" y="1214422"/>
            <a:ext cx="7143800" cy="5170646"/>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57150" algn="just" defTabSz="914400" rtl="0" eaLnBrk="1" fontAlgn="base" latinLnBrk="0" hangingPunct="1">
              <a:lnSpc>
                <a:spcPct val="100000"/>
              </a:lnSpc>
              <a:spcBef>
                <a:spcPct val="0"/>
              </a:spcBef>
              <a:spcAft>
                <a:spcPct val="0"/>
              </a:spcAft>
              <a:buClrTx/>
              <a:buSzTx/>
              <a:buFontTx/>
              <a:buNone/>
              <a:tabLst/>
            </a:pPr>
            <a:r>
              <a:rPr lang="ru-RU" sz="2400" dirty="0" smtClean="0">
                <a:solidFill>
                  <a:srgbClr val="000000"/>
                </a:solidFill>
                <a:latin typeface="Times New Roman" pitchFamily="18" charset="0"/>
                <a:cs typeface="Times New Roman" pitchFamily="18" charset="0"/>
              </a:rPr>
              <a:t>С</a:t>
            </a: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оставляется схема наподобие мишени - </a:t>
            </a:r>
            <a:r>
              <a:rPr kumimoji="0" lang="ru-RU" sz="2400" b="0" i="0" u="none" strike="noStrike" cap="none" normalizeH="0" baseline="0" dirty="0" err="1" smtClean="0">
                <a:ln>
                  <a:noFill/>
                </a:ln>
                <a:solidFill>
                  <a:srgbClr val="000000"/>
                </a:solidFill>
                <a:effectLst/>
                <a:latin typeface="Times New Roman" pitchFamily="18" charset="0"/>
                <a:cs typeface="Times New Roman" pitchFamily="18" charset="0"/>
              </a:rPr>
              <a:t>социограмма</a:t>
            </a: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 дающая наглядное представление о полученных результатах.</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внутренний круг — «зона звезд», в нее попадают лидеры с максимальным количеством выборов;</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второй круг — зона предпочитаемых. Они набрали половину или больше выборов;</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третий круг — зона </a:t>
            </a:r>
            <a:r>
              <a:rPr kumimoji="0" lang="ru-RU" sz="2400" b="0" i="0" u="none" strike="noStrike" cap="none" normalizeH="0" baseline="0" dirty="0" err="1" smtClean="0">
                <a:ln>
                  <a:noFill/>
                </a:ln>
                <a:solidFill>
                  <a:srgbClr val="000000"/>
                </a:solidFill>
                <a:effectLst/>
                <a:latin typeface="Times New Roman" pitchFamily="18" charset="0"/>
                <a:cs typeface="Times New Roman" pitchFamily="18" charset="0"/>
              </a:rPr>
              <a:t>пренебрегаемых</a:t>
            </a: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tabLst/>
            </a:pP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оттесненных – они получили </a:t>
            </a:r>
            <a:r>
              <a:rPr lang="ru-RU" sz="2400" dirty="0" smtClean="0">
                <a:solidFill>
                  <a:srgbClr val="000000"/>
                </a:solidFill>
                <a:latin typeface="Times New Roman" pitchFamily="18" charset="0"/>
                <a:cs typeface="Times New Roman" pitchFamily="18" charset="0"/>
              </a:rPr>
              <a:t>больше отрицатель-</a:t>
            </a:r>
          </a:p>
          <a:p>
            <a:pPr marL="0" marR="0" lvl="0" indent="0" algn="l" defTabSz="914400" rtl="0" eaLnBrk="0" fontAlgn="base" latinLnBrk="0" hangingPunct="0">
              <a:lnSpc>
                <a:spcPct val="100000"/>
              </a:lnSpc>
              <a:spcBef>
                <a:spcPct val="0"/>
              </a:spcBef>
              <a:spcAft>
                <a:spcPct val="0"/>
              </a:spcAft>
              <a:buClrTx/>
              <a:buSzTx/>
              <a:tabLst/>
            </a:pPr>
            <a:r>
              <a:rPr lang="ru-RU" sz="2400" dirty="0" err="1" smtClean="0">
                <a:solidFill>
                  <a:srgbClr val="000000"/>
                </a:solidFill>
                <a:latin typeface="Times New Roman" pitchFamily="18" charset="0"/>
                <a:cs typeface="Times New Roman" pitchFamily="18" charset="0"/>
              </a:rPr>
              <a:t>н</a:t>
            </a:r>
            <a:r>
              <a:rPr lang="ru-RU" sz="2400" dirty="0" err="1" smtClean="0">
                <a:solidFill>
                  <a:srgbClr val="000000"/>
                </a:solidFill>
                <a:latin typeface="Times New Roman" pitchFamily="18" charset="0"/>
                <a:cs typeface="Times New Roman" pitchFamily="18" charset="0"/>
              </a:rPr>
              <a:t>ых</a:t>
            </a: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 голосов</a:t>
            </a: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четвертый круг — зона изолированных </a:t>
            </a:r>
          </a:p>
          <a:p>
            <a:pPr marL="0" marR="0" lvl="0" indent="0" algn="l" defTabSz="914400" rtl="0" eaLnBrk="0" fontAlgn="base" latinLnBrk="0" hangingPunct="0">
              <a:lnSpc>
                <a:spcPct val="100000"/>
              </a:lnSpc>
              <a:spcBef>
                <a:spcPct val="0"/>
              </a:spcBef>
              <a:spcAft>
                <a:spcPct val="0"/>
              </a:spcAft>
              <a:buClrTx/>
              <a:buSzTx/>
              <a:tabLst/>
            </a:pP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 не получивших ни одного очка.</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rgbClr val="000000"/>
              </a:solidFill>
              <a:effectLst/>
              <a:latin typeface="Times New Roman" pitchFamily="18" charset="0"/>
              <a:cs typeface="Times New Roman" pitchFamily="18" charset="0"/>
            </a:endParaRPr>
          </a:p>
        </p:txBody>
      </p:sp>
      <p:pic>
        <p:nvPicPr>
          <p:cNvPr id="25602" name="Picture 2" descr="социометрия для младших школьников"/>
          <p:cNvPicPr>
            <a:picLocks noChangeAspect="1" noChangeArrowheads="1"/>
          </p:cNvPicPr>
          <p:nvPr/>
        </p:nvPicPr>
        <p:blipFill>
          <a:blip r:embed="rId2"/>
          <a:srcRect/>
          <a:stretch>
            <a:fillRect/>
          </a:stretch>
        </p:blipFill>
        <p:spPr bwMode="auto">
          <a:xfrm>
            <a:off x="7215206" y="4214818"/>
            <a:ext cx="1690686" cy="19050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7" y="571480"/>
            <a:ext cx="6929485" cy="5539978"/>
          </a:xfrm>
          <a:prstGeom prst="rect">
            <a:avLst/>
          </a:prstGeom>
          <a:noFill/>
        </p:spPr>
        <p:txBody>
          <a:bodyPr wrap="square" rtlCol="0">
            <a:spAutoFit/>
          </a:bodyPr>
          <a:lstStyle/>
          <a:p>
            <a:endParaRPr lang="ru-RU" dirty="0" smtClean="0">
              <a:latin typeface="Times New Roman" pitchFamily="18" charset="0"/>
              <a:cs typeface="Times New Roman" pitchFamily="18" charset="0"/>
            </a:endParaRPr>
          </a:p>
          <a:p>
            <a:pPr algn="ctr"/>
            <a:r>
              <a:rPr lang="ru-RU" sz="2400" u="sng" dirty="0" smtClean="0">
                <a:latin typeface="Times New Roman" pitchFamily="18" charset="0"/>
                <a:cs typeface="Times New Roman" pitchFamily="18" charset="0"/>
              </a:rPr>
              <a:t>Расшифровка категорий</a:t>
            </a:r>
          </a:p>
          <a:p>
            <a:pPr algn="ctr"/>
            <a:endParaRPr lang="ru-RU" sz="2400" u="sng" dirty="0" smtClean="0">
              <a:latin typeface="Times New Roman" pitchFamily="18" charset="0"/>
              <a:cs typeface="Times New Roman" pitchFamily="18" charset="0"/>
            </a:endParaRPr>
          </a:p>
          <a:p>
            <a:r>
              <a:rPr lang="ru-RU" b="1" i="1" dirty="0" smtClean="0">
                <a:latin typeface="Times New Roman" pitchFamily="18" charset="0"/>
                <a:cs typeface="Times New Roman" pitchFamily="18" charset="0"/>
              </a:rPr>
              <a:t>«Звезды» «Лидеры» </a:t>
            </a:r>
            <a:r>
              <a:rPr lang="ru-RU" dirty="0" smtClean="0">
                <a:latin typeface="Times New Roman" pitchFamily="18" charset="0"/>
                <a:cs typeface="Times New Roman" pitchFamily="18" charset="0"/>
              </a:rPr>
              <a:t>— ребята, пользующиеся максимальной популярностью среди своих одноклассников, все хотели бы с ними дружить, входить в круг общения этих учеников</a:t>
            </a:r>
            <a:r>
              <a:rPr lang="ru-RU" dirty="0" smtClean="0">
                <a:latin typeface="Times New Roman" pitchFamily="18" charset="0"/>
                <a:cs typeface="Times New Roman" pitchFamily="18" charset="0"/>
              </a:rPr>
              <a:t>.(лидер-созидатель, лидер-разрушитель)</a:t>
            </a:r>
          </a:p>
          <a:p>
            <a:r>
              <a:rPr lang="ru-RU" dirty="0" smtClean="0">
                <a:latin typeface="Times New Roman" pitchFamily="18" charset="0"/>
                <a:cs typeface="Times New Roman" pitchFamily="18" charset="0"/>
              </a:rPr>
              <a:t> </a:t>
            </a:r>
          </a:p>
          <a:p>
            <a:r>
              <a:rPr lang="ru-RU" b="1" i="1" dirty="0" smtClean="0">
                <a:latin typeface="Times New Roman" pitchFamily="18" charset="0"/>
                <a:cs typeface="Times New Roman" pitchFamily="18" charset="0"/>
              </a:rPr>
              <a:t>«Предпочитаемые» </a:t>
            </a:r>
            <a:r>
              <a:rPr lang="ru-RU" dirty="0" smtClean="0">
                <a:latin typeface="Times New Roman" pitchFamily="18" charset="0"/>
                <a:cs typeface="Times New Roman" pitchFamily="18" charset="0"/>
              </a:rPr>
              <a:t>— такие члены класса, которые обладают достаточно широким кругом связей со своими одноклассниками </a:t>
            </a:r>
            <a:r>
              <a:rPr lang="ru-RU" dirty="0" smtClean="0">
                <a:latin typeface="Times New Roman" pitchFamily="18" charset="0"/>
                <a:cs typeface="Times New Roman" pitchFamily="18" charset="0"/>
              </a:rPr>
              <a:t>(потенциальные лидеры). </a:t>
            </a:r>
          </a:p>
          <a:p>
            <a:endParaRPr lang="ru-RU" dirty="0" smtClean="0">
              <a:latin typeface="Times New Roman" pitchFamily="18" charset="0"/>
              <a:cs typeface="Times New Roman" pitchFamily="18" charset="0"/>
            </a:endParaRPr>
          </a:p>
          <a:p>
            <a:r>
              <a:rPr lang="ru-RU" b="1" i="1" dirty="0" smtClean="0">
                <a:latin typeface="Times New Roman" pitchFamily="18" charset="0"/>
                <a:cs typeface="Times New Roman" pitchFamily="18" charset="0"/>
              </a:rPr>
              <a:t>«Отвергаемые», «</a:t>
            </a:r>
            <a:r>
              <a:rPr lang="ru-RU" b="1" i="1" dirty="0" err="1" smtClean="0">
                <a:latin typeface="Times New Roman" pitchFamily="18" charset="0"/>
                <a:cs typeface="Times New Roman" pitchFamily="18" charset="0"/>
              </a:rPr>
              <a:t>Принебригаемые</a:t>
            </a:r>
            <a:r>
              <a:rPr lang="ru-RU" b="1" i="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ученики, с которыми подавляющее большинство ребят в классе не хотят иметь дела, но сами они стремятся к общению с одноклассниками. </a:t>
            </a:r>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r>
              <a:rPr lang="ru-RU" b="1" i="1" dirty="0" smtClean="0">
                <a:latin typeface="Times New Roman" pitchFamily="18" charset="0"/>
                <a:cs typeface="Times New Roman" pitchFamily="18" charset="0"/>
              </a:rPr>
              <a:t>«Изолированные», «Аутсайдеры» </a:t>
            </a:r>
            <a:r>
              <a:rPr lang="ru-RU" dirty="0" smtClean="0">
                <a:latin typeface="Times New Roman" pitchFamily="18" charset="0"/>
                <a:cs typeface="Times New Roman" pitchFamily="18" charset="0"/>
              </a:rPr>
              <a:t>— те ребята, которые сами не проявляют инициативы в общении с одноклассниками, и те, в свою очередь, не имеют выраженного к ним отношения.</a:t>
            </a:r>
            <a:endParaRPr lang="ru-RU"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psyhologyinfo.ru/images/books/904/image004.jpg"/>
          <p:cNvPicPr>
            <a:picLocks noChangeAspect="1" noChangeArrowheads="1"/>
          </p:cNvPicPr>
          <p:nvPr/>
        </p:nvPicPr>
        <p:blipFill>
          <a:blip r:embed="rId2"/>
          <a:srcRect/>
          <a:stretch>
            <a:fillRect/>
          </a:stretch>
        </p:blipFill>
        <p:spPr bwMode="auto">
          <a:xfrm>
            <a:off x="1714480" y="1214422"/>
            <a:ext cx="2438400" cy="2247901"/>
          </a:xfrm>
          <a:prstGeom prst="rect">
            <a:avLst/>
          </a:prstGeom>
          <a:noFill/>
        </p:spPr>
      </p:pic>
      <p:pic>
        <p:nvPicPr>
          <p:cNvPr id="21508" name="Picture 4" descr="http://www.moluch.ru/conf/ped/archive/17/96/images/m63a1e675.png"/>
          <p:cNvPicPr>
            <a:picLocks noChangeAspect="1" noChangeArrowheads="1"/>
          </p:cNvPicPr>
          <p:nvPr/>
        </p:nvPicPr>
        <p:blipFill>
          <a:blip r:embed="rId3"/>
          <a:srcRect/>
          <a:stretch>
            <a:fillRect/>
          </a:stretch>
        </p:blipFill>
        <p:spPr bwMode="auto">
          <a:xfrm>
            <a:off x="4357685" y="3112944"/>
            <a:ext cx="4286281" cy="3030700"/>
          </a:xfrm>
          <a:prstGeom prst="rect">
            <a:avLst/>
          </a:prstGeom>
          <a:noFill/>
        </p:spPr>
      </p:pic>
      <p:pic>
        <p:nvPicPr>
          <p:cNvPr id="21510" name="Picture 6" descr="http://fb.ru/misc/i/gallery/25552/589244.jpg"/>
          <p:cNvPicPr>
            <a:picLocks noChangeAspect="1" noChangeArrowheads="1"/>
          </p:cNvPicPr>
          <p:nvPr/>
        </p:nvPicPr>
        <p:blipFill>
          <a:blip r:embed="rId4"/>
          <a:srcRect/>
          <a:stretch>
            <a:fillRect/>
          </a:stretch>
        </p:blipFill>
        <p:spPr bwMode="auto">
          <a:xfrm>
            <a:off x="4786314" y="642918"/>
            <a:ext cx="3810000" cy="2533651"/>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mifschools.dm0.ru/page/klruk/Picture/1.bmp"/>
          <p:cNvPicPr>
            <a:picLocks noChangeAspect="1" noChangeArrowheads="1"/>
          </p:cNvPicPr>
          <p:nvPr/>
        </p:nvPicPr>
        <p:blipFill>
          <a:blip r:embed="rId2"/>
          <a:srcRect/>
          <a:stretch>
            <a:fillRect/>
          </a:stretch>
        </p:blipFill>
        <p:spPr bwMode="auto">
          <a:xfrm>
            <a:off x="2928926" y="3286124"/>
            <a:ext cx="3457575" cy="1047751"/>
          </a:xfrm>
          <a:prstGeom prst="rect">
            <a:avLst/>
          </a:prstGeom>
          <a:noFill/>
        </p:spPr>
      </p:pic>
      <p:sp>
        <p:nvSpPr>
          <p:cNvPr id="3" name="Прямоугольник 2"/>
          <p:cNvSpPr/>
          <p:nvPr/>
        </p:nvSpPr>
        <p:spPr>
          <a:xfrm>
            <a:off x="1214414" y="857232"/>
            <a:ext cx="7143800" cy="2677656"/>
          </a:xfrm>
          <a:prstGeom prst="rect">
            <a:avLst/>
          </a:prstGeom>
        </p:spPr>
        <p:txBody>
          <a:bodyPr wrap="square">
            <a:spAutoFit/>
          </a:bodyPr>
          <a:lstStyle/>
          <a:p>
            <a:r>
              <a:rPr lang="ru-RU" sz="2400" dirty="0" smtClean="0">
                <a:latin typeface="Times New Roman" pitchFamily="18" charset="0"/>
                <a:cs typeface="Times New Roman" pitchFamily="18" charset="0"/>
              </a:rPr>
              <a:t>Диагностическая методика  «Пьедестал»</a:t>
            </a:r>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Учащимся класса предлагается построить пьедестал для награждения, на который они имеют право поставить своих одноклассников. Для этого ребята должны сами определить, за что они ставят своих одноклассников на ступеньки пьедестала. Всех ступенек — 5. У учащихся есть возможность среди этих пяти ступенек одну определить для себя, если ученик считает нужным это сделать.</a:t>
            </a:r>
          </a:p>
          <a:p>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4" name="Прямоугольник 3"/>
          <p:cNvSpPr/>
          <p:nvPr/>
        </p:nvSpPr>
        <p:spPr>
          <a:xfrm>
            <a:off x="1285852" y="4929198"/>
            <a:ext cx="7000924" cy="1692771"/>
          </a:xfrm>
          <a:prstGeom prst="rect">
            <a:avLst/>
          </a:prstGeom>
        </p:spPr>
        <p:txBody>
          <a:bodyPr wrap="square">
            <a:spAutoFit/>
          </a:bodyPr>
          <a:lstStyle/>
          <a:p>
            <a:r>
              <a:rPr lang="ru-RU" dirty="0" smtClean="0"/>
              <a:t> </a:t>
            </a:r>
            <a:r>
              <a:rPr lang="ru-RU" sz="2400" dirty="0" smtClean="0">
                <a:latin typeface="Times New Roman" pitchFamily="18" charset="0"/>
                <a:cs typeface="Times New Roman" pitchFamily="18" charset="0"/>
              </a:rPr>
              <a:t>Диагностическая методика  «Круги на воде»</a:t>
            </a:r>
            <a:br>
              <a:rPr lang="ru-RU" sz="24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Ребятам предлагается листок, на котором нарисованы круги, в которые нужно вписать имена одноклассников «по степени» значимости для себя. В каждый круг ребята должны вписать не более трех имен своих одноклассников</a:t>
            </a:r>
            <a:r>
              <a:rPr lang="ru-RU" dirty="0" smtClean="0"/>
              <a:t>.</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00166" y="642918"/>
            <a:ext cx="6715172" cy="5355312"/>
          </a:xfrm>
          <a:prstGeom prst="rect">
            <a:avLst/>
          </a:prstGeom>
        </p:spPr>
        <p:txBody>
          <a:bodyPr wrap="square">
            <a:spAutoFit/>
          </a:bodyPr>
          <a:lstStyle/>
          <a:p>
            <a:r>
              <a:rPr lang="ru-RU" b="1" dirty="0" smtClean="0">
                <a:latin typeface="Times New Roman" pitchFamily="18" charset="0"/>
                <a:cs typeface="Times New Roman" pitchFamily="18" charset="0"/>
              </a:rPr>
              <a:t>Методика неоконченных предложений“Какой у нас коллектив”.</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Цель: выявить степень удовлетворённости учащихся различными сторонами жизни коллектива.</a:t>
            </a:r>
          </a:p>
          <a:p>
            <a:r>
              <a:rPr lang="ru-RU" dirty="0" smtClean="0">
                <a:latin typeface="Times New Roman" pitchFamily="18" charset="0"/>
                <a:cs typeface="Times New Roman" pitchFamily="18" charset="0"/>
              </a:rPr>
              <a:t>Ход проведения. Учащимся предлагается шесть утверждений. Нужно дописать утверждение.</a:t>
            </a:r>
          </a:p>
          <a:p>
            <a:r>
              <a:rPr lang="ru-RU" dirty="0" smtClean="0">
                <a:latin typeface="Times New Roman" pitchFamily="18" charset="0"/>
                <a:cs typeface="Times New Roman" pitchFamily="18" charset="0"/>
              </a:rPr>
              <a:t>Наш класс ...</a:t>
            </a:r>
          </a:p>
          <a:p>
            <a:r>
              <a:rPr lang="ru-RU" dirty="0" smtClean="0">
                <a:latin typeface="Times New Roman" pitchFamily="18" charset="0"/>
                <a:cs typeface="Times New Roman" pitchFamily="18" charset="0"/>
              </a:rPr>
              <a:t>В нашем классе часто ...</a:t>
            </a:r>
          </a:p>
          <a:p>
            <a:r>
              <a:rPr lang="ru-RU" dirty="0" smtClean="0">
                <a:latin typeface="Times New Roman" pitchFamily="18" charset="0"/>
                <a:cs typeface="Times New Roman" pitchFamily="18" charset="0"/>
              </a:rPr>
              <a:t>В нашем классе нет ...</a:t>
            </a:r>
          </a:p>
          <a:p>
            <a:r>
              <a:rPr lang="ru-RU" dirty="0" smtClean="0">
                <a:latin typeface="Times New Roman" pitchFamily="18" charset="0"/>
                <a:cs typeface="Times New Roman" pitchFamily="18" charset="0"/>
              </a:rPr>
              <a:t>В нашем классе есть…</a:t>
            </a:r>
          </a:p>
          <a:p>
            <a:r>
              <a:rPr lang="ru-RU" dirty="0" smtClean="0">
                <a:latin typeface="Times New Roman" pitchFamily="18" charset="0"/>
                <a:cs typeface="Times New Roman" pitchFamily="18" charset="0"/>
              </a:rPr>
              <a:t>В нашем классе иногда бывают ...</a:t>
            </a:r>
          </a:p>
          <a:p>
            <a:r>
              <a:rPr lang="ru-RU" dirty="0" smtClean="0">
                <a:latin typeface="Times New Roman" pitchFamily="18" charset="0"/>
                <a:cs typeface="Times New Roman" pitchFamily="18" charset="0"/>
              </a:rPr>
              <a:t>Мои одноклассники...</a:t>
            </a:r>
          </a:p>
          <a:p>
            <a:r>
              <a:rPr lang="ru-RU" dirty="0" smtClean="0">
                <a:latin typeface="Times New Roman" pitchFamily="18" charset="0"/>
                <a:cs typeface="Times New Roman" pitchFamily="18" charset="0"/>
              </a:rPr>
              <a:t>Ко мне мои одноклассники относятся…</a:t>
            </a:r>
          </a:p>
          <a:p>
            <a:r>
              <a:rPr lang="ru-RU" dirty="0" smtClean="0">
                <a:latin typeface="Times New Roman" pitchFamily="18" charset="0"/>
                <a:cs typeface="Times New Roman" pitchFamily="18" charset="0"/>
              </a:rPr>
              <a:t>Я люблю когда в классе…</a:t>
            </a:r>
          </a:p>
          <a:p>
            <a:r>
              <a:rPr lang="ru-RU" dirty="0" smtClean="0">
                <a:latin typeface="Times New Roman" pitchFamily="18" charset="0"/>
                <a:cs typeface="Times New Roman" pitchFamily="18" charset="0"/>
              </a:rPr>
              <a:t>Я не люблю когда в классе…</a:t>
            </a:r>
          </a:p>
          <a:p>
            <a:r>
              <a:rPr lang="ru-RU" b="1" dirty="0" smtClean="0">
                <a:latin typeface="Times New Roman" pitchFamily="18" charset="0"/>
                <a:cs typeface="Times New Roman" pitchFamily="18" charset="0"/>
              </a:rPr>
              <a:t>Обработка результатов.</a:t>
            </a:r>
            <a:r>
              <a:rPr lang="ru-RU" dirty="0" smtClean="0">
                <a:latin typeface="Times New Roman" pitchFamily="18" charset="0"/>
                <a:cs typeface="Times New Roman" pitchFamily="18" charset="0"/>
              </a:rPr>
              <a:t> Оконченные суждения учащихся,  говорят об определённых взаимоотношениях в коллективе и конкретно о каждом ученике, как ощущает он себя в системе этих отношений.</a:t>
            </a:r>
            <a:endParaRPr lang="ru-RU"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57356" y="1428737"/>
            <a:ext cx="6429420" cy="3816429"/>
          </a:xfrm>
          <a:prstGeom prst="rect">
            <a:avLst/>
          </a:prstGeom>
        </p:spPr>
        <p:txBody>
          <a:bodyPr wrap="square">
            <a:spAutoFit/>
          </a:bodyPr>
          <a:lstStyle/>
          <a:p>
            <a:r>
              <a:rPr lang="ru-RU" sz="3200" b="1" dirty="0" smtClean="0">
                <a:solidFill>
                  <a:schemeClr val="accent2">
                    <a:lumMod val="75000"/>
                  </a:schemeClr>
                </a:solidFill>
                <a:latin typeface="Times New Roman" pitchFamily="18" charset="0"/>
                <a:cs typeface="Times New Roman" pitchFamily="18" charset="0"/>
              </a:rPr>
              <a:t>Помните, что успех вашего обучения и воспитания во многом зависит от тех отношений, которые складываются у вас в классе, от уровня сплоченности вашего классного коллектива!!!</a:t>
            </a:r>
            <a:r>
              <a:rPr lang="ru-RU" dirty="0" smtClean="0"/>
              <a:t/>
            </a:r>
            <a:br>
              <a:rPr lang="ru-RU" dirty="0" smtClean="0"/>
            </a:b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6"/>
          <p:cNvGrpSpPr/>
          <p:nvPr/>
        </p:nvGrpSpPr>
        <p:grpSpPr>
          <a:xfrm>
            <a:off x="357158" y="1916832"/>
            <a:ext cx="8358247" cy="4353957"/>
            <a:chOff x="607488" y="1344094"/>
            <a:chExt cx="7925326" cy="5189402"/>
          </a:xfrm>
        </p:grpSpPr>
        <p:grpSp>
          <p:nvGrpSpPr>
            <p:cNvPr id="3" name="Группа 1"/>
            <p:cNvGrpSpPr>
              <a:grpSpLocks/>
            </p:cNvGrpSpPr>
            <p:nvPr/>
          </p:nvGrpSpPr>
          <p:grpSpPr bwMode="auto">
            <a:xfrm>
              <a:off x="607488" y="1344094"/>
              <a:ext cx="7925326" cy="4486216"/>
              <a:chOff x="607288" y="-815361"/>
              <a:chExt cx="7925152" cy="5608007"/>
            </a:xfrm>
          </p:grpSpPr>
          <p:sp>
            <p:nvSpPr>
              <p:cNvPr id="5" name="Прямоугольник 4"/>
              <p:cNvSpPr/>
              <p:nvPr/>
            </p:nvSpPr>
            <p:spPr>
              <a:xfrm>
                <a:off x="607288" y="-815361"/>
                <a:ext cx="7925152" cy="550273"/>
              </a:xfrm>
              <a:prstGeom prst="rect">
                <a:avLst/>
              </a:prstGeom>
            </p:spPr>
            <p:txBody>
              <a:bodyPr wrap="square">
                <a:spAutoFit/>
              </a:bodyPr>
              <a:lstStyle/>
              <a:p>
                <a:pPr algn="ctr">
                  <a:defRPr/>
                </a:pPr>
                <a:endParaRPr lang="ru-RU" dirty="0">
                  <a:solidFill>
                    <a:srgbClr val="0070C0"/>
                  </a:solidFill>
                </a:endParaRPr>
              </a:p>
            </p:txBody>
          </p:sp>
          <p:sp>
            <p:nvSpPr>
              <p:cNvPr id="6" name="Прямоугольник 3"/>
              <p:cNvSpPr>
                <a:spLocks noChangeArrowheads="1"/>
              </p:cNvSpPr>
              <p:nvPr/>
            </p:nvSpPr>
            <p:spPr bwMode="auto">
              <a:xfrm>
                <a:off x="2699547" y="4196516"/>
                <a:ext cx="3628503" cy="596130"/>
              </a:xfrm>
              <a:prstGeom prst="rect">
                <a:avLst/>
              </a:prstGeom>
              <a:noFill/>
              <a:ln w="9525">
                <a:noFill/>
                <a:miter lim="800000"/>
                <a:headEnd/>
                <a:tailEnd/>
              </a:ln>
            </p:spPr>
            <p:txBody>
              <a:bodyPr wrap="square">
                <a:spAutoFit/>
              </a:bodyPr>
              <a:lstStyle/>
              <a:p>
                <a:pPr algn="ctr"/>
                <a:endParaRPr lang="ru-RU" sz="2000" b="1" dirty="0">
                  <a:solidFill>
                    <a:srgbClr val="0070C0"/>
                  </a:solidFill>
                  <a:latin typeface="Monotype Corsiva" pitchFamily="66" charset="0"/>
                </a:endParaRPr>
              </a:p>
            </p:txBody>
          </p:sp>
        </p:grpSp>
        <p:sp>
          <p:nvSpPr>
            <p:cNvPr id="4" name="TextBox 3"/>
            <p:cNvSpPr txBox="1"/>
            <p:nvPr/>
          </p:nvSpPr>
          <p:spPr>
            <a:xfrm>
              <a:off x="2411760" y="6093296"/>
              <a:ext cx="175163" cy="440200"/>
            </a:xfrm>
            <a:prstGeom prst="rect">
              <a:avLst/>
            </a:prstGeom>
            <a:noFill/>
          </p:spPr>
          <p:txBody>
            <a:bodyPr wrap="none" rtlCol="0">
              <a:spAutoFit/>
            </a:bodyPr>
            <a:lstStyle/>
            <a:p>
              <a:endParaRPr lang="ru-RU" b="1" dirty="0">
                <a:solidFill>
                  <a:srgbClr val="0070C0"/>
                </a:solidFill>
              </a:endParaRPr>
            </a:p>
          </p:txBody>
        </p:sp>
      </p:grpSp>
      <p:sp>
        <p:nvSpPr>
          <p:cNvPr id="7" name="Прямоугольник 6"/>
          <p:cNvSpPr/>
          <p:nvPr/>
        </p:nvSpPr>
        <p:spPr>
          <a:xfrm>
            <a:off x="285720" y="357166"/>
            <a:ext cx="8577953" cy="1061829"/>
          </a:xfrm>
          <a:prstGeom prst="rect">
            <a:avLst/>
          </a:prstGeom>
        </p:spPr>
        <p:txBody>
          <a:bodyPr wrap="square">
            <a:spAutoFit/>
          </a:bodyPr>
          <a:lstStyle/>
          <a:p>
            <a:pPr algn="ctr" fontAlgn="base">
              <a:lnSpc>
                <a:spcPct val="150000"/>
              </a:lnSpc>
              <a:spcBef>
                <a:spcPct val="0"/>
              </a:spcBef>
              <a:spcAft>
                <a:spcPct val="0"/>
              </a:spcAft>
            </a:pPr>
            <a:endParaRPr lang="ru-RU" sz="1400" dirty="0" smtClean="0">
              <a:solidFill>
                <a:srgbClr val="0070C0"/>
              </a:solidFill>
              <a:latin typeface="Times New Roman" pitchFamily="18" charset="0"/>
              <a:cs typeface="Times New Roman" pitchFamily="18" charset="0"/>
            </a:endParaRPr>
          </a:p>
          <a:p>
            <a:pPr algn="ctr">
              <a:lnSpc>
                <a:spcPct val="150000"/>
              </a:lnSpc>
            </a:pPr>
            <a:endParaRPr lang="ru-RU" sz="1400" dirty="0" smtClean="0">
              <a:solidFill>
                <a:srgbClr val="0070C0"/>
              </a:solidFill>
              <a:latin typeface="Times New Roman" pitchFamily="18" charset="0"/>
              <a:cs typeface="Times New Roman" pitchFamily="18" charset="0"/>
            </a:endParaRPr>
          </a:p>
          <a:p>
            <a:pPr algn="ctr">
              <a:lnSpc>
                <a:spcPct val="150000"/>
              </a:lnSpc>
            </a:pPr>
            <a:endParaRPr lang="ru-RU" sz="1400" dirty="0">
              <a:solidFill>
                <a:srgbClr val="0070C0"/>
              </a:solidFill>
              <a:latin typeface="Times New Roman" pitchFamily="18" charset="0"/>
              <a:ea typeface="Calibri" pitchFamily="34" charset="0"/>
              <a:cs typeface="Times New Roman" pitchFamily="18" charset="0"/>
            </a:endParaRPr>
          </a:p>
        </p:txBody>
      </p:sp>
      <p:sp>
        <p:nvSpPr>
          <p:cNvPr id="9" name="TextBox 8"/>
          <p:cNvSpPr txBox="1"/>
          <p:nvPr/>
        </p:nvSpPr>
        <p:spPr>
          <a:xfrm>
            <a:off x="1571604" y="2357430"/>
            <a:ext cx="7427174" cy="769441"/>
          </a:xfrm>
          <a:prstGeom prst="rect">
            <a:avLst/>
          </a:prstGeom>
          <a:noFill/>
        </p:spPr>
        <p:txBody>
          <a:bodyPr wrap="square" rtlCol="0">
            <a:spAutoFit/>
          </a:bodyPr>
          <a:lstStyle/>
          <a:p>
            <a:r>
              <a:rPr lang="ru-RU" sz="4400" b="1" dirty="0" smtClean="0">
                <a:solidFill>
                  <a:srgbClr val="FF0000"/>
                </a:solidFill>
                <a:latin typeface="Times New Roman" pitchFamily="18" charset="0"/>
                <a:cs typeface="Times New Roman" pitchFamily="18" charset="0"/>
              </a:rPr>
              <a:t>Спасибо за  внимание</a:t>
            </a:r>
            <a:endParaRPr lang="ru-RU" sz="44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7290" y="3500438"/>
            <a:ext cx="6786610" cy="1569660"/>
          </a:xfrm>
          <a:prstGeom prst="rect">
            <a:avLst/>
          </a:prstGeom>
          <a:noFill/>
        </p:spPr>
        <p:txBody>
          <a:bodyPr wrap="square" rtlCol="0">
            <a:spAutoFit/>
          </a:bodyPr>
          <a:lstStyle/>
          <a:p>
            <a:r>
              <a:rPr lang="ru-RU" sz="2400" dirty="0" smtClean="0">
                <a:latin typeface="Times New Roman" pitchFamily="18" charset="0"/>
                <a:cs typeface="Times New Roman" pitchFamily="18" charset="0"/>
              </a:rPr>
              <a:t>Детский коллектив - это такая группа детей, которую объединяют общие, имеющие общественно ценный смысл цели и совместная деятельность, организуемая для их достижения</a:t>
            </a:r>
            <a:r>
              <a:rPr lang="ru-RU" dirty="0" smtClean="0"/>
              <a:t>.</a:t>
            </a:r>
            <a:endParaRPr lang="ru-RU" dirty="0"/>
          </a:p>
        </p:txBody>
      </p:sp>
      <p:sp>
        <p:nvSpPr>
          <p:cNvPr id="4" name="Прямоугольник 3"/>
          <p:cNvSpPr/>
          <p:nvPr/>
        </p:nvSpPr>
        <p:spPr>
          <a:xfrm>
            <a:off x="1214414" y="642918"/>
            <a:ext cx="6429420" cy="2308324"/>
          </a:xfrm>
          <a:prstGeom prst="rect">
            <a:avLst/>
          </a:prstGeom>
        </p:spPr>
        <p:txBody>
          <a:bodyPr wrap="square">
            <a:spAutoFit/>
          </a:bodyPr>
          <a:lstStyle/>
          <a:p>
            <a:r>
              <a:rPr lang="ru-RU" sz="2400" dirty="0" smtClean="0">
                <a:latin typeface="Times New Roman" pitchFamily="18" charset="0"/>
                <a:cs typeface="Times New Roman" pitchFamily="18" charset="0"/>
              </a:rPr>
              <a:t>Слово «коллектив» происходит от латинского </a:t>
            </a:r>
            <a:r>
              <a:rPr lang="ru-RU" sz="2400" dirty="0" err="1" smtClean="0">
                <a:latin typeface="Times New Roman" pitchFamily="18" charset="0"/>
                <a:cs typeface="Times New Roman" pitchFamily="18" charset="0"/>
              </a:rPr>
              <a:t>collido</a:t>
            </a:r>
            <a:r>
              <a:rPr lang="ru-RU" sz="2400" dirty="0" smtClean="0">
                <a:latin typeface="Times New Roman" pitchFamily="18" charset="0"/>
                <a:cs typeface="Times New Roman" pitchFamily="18" charset="0"/>
              </a:rPr>
              <a:t>, что в переводе означает «объединяю», а латинское </a:t>
            </a:r>
            <a:r>
              <a:rPr lang="ru-RU" sz="2400" dirty="0" err="1" smtClean="0">
                <a:latin typeface="Times New Roman" pitchFamily="18" charset="0"/>
                <a:cs typeface="Times New Roman" pitchFamily="18" charset="0"/>
              </a:rPr>
              <a:t>collektivus</a:t>
            </a:r>
            <a:r>
              <a:rPr lang="ru-RU" sz="2400" dirty="0" smtClean="0">
                <a:latin typeface="Times New Roman" pitchFamily="18" charset="0"/>
                <a:cs typeface="Times New Roman" pitchFamily="18" charset="0"/>
              </a:rPr>
              <a:t> — собирательный. Таким образом, слово «коллектив» означает «собирательность», т. е. некоторая целостность, единство.</a:t>
            </a:r>
            <a:endParaRPr lang="ru-RU" sz="24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4414" y="1071546"/>
            <a:ext cx="7143800" cy="4647426"/>
          </a:xfrm>
          <a:prstGeom prst="rect">
            <a:avLst/>
          </a:prstGeom>
        </p:spPr>
        <p:txBody>
          <a:bodyPr wrap="square">
            <a:spAutoFit/>
          </a:bodyPr>
          <a:lstStyle/>
          <a:p>
            <a:r>
              <a:rPr lang="ru-RU" sz="3600" dirty="0" smtClean="0">
                <a:latin typeface="Times New Roman" pitchFamily="18" charset="0"/>
                <a:cs typeface="Times New Roman" pitchFamily="18" charset="0"/>
              </a:rPr>
              <a:t>Диагностика детского коллектива </a:t>
            </a:r>
            <a:r>
              <a:rPr lang="ru-RU" sz="3600" dirty="0" smtClean="0">
                <a:latin typeface="Times New Roman" pitchFamily="18" charset="0"/>
                <a:cs typeface="Times New Roman" pitchFamily="18" charset="0"/>
              </a:rPr>
              <a:t>выполняет следующие функции:</a:t>
            </a:r>
          </a:p>
          <a:p>
            <a:r>
              <a:rPr lang="ru-RU" sz="3600" dirty="0" smtClean="0">
                <a:latin typeface="Times New Roman" pitchFamily="18" charset="0"/>
                <a:cs typeface="Times New Roman" pitchFamily="18" charset="0"/>
              </a:rPr>
              <a:t>     </a:t>
            </a:r>
            <a:r>
              <a:rPr lang="ru-RU" sz="3200" dirty="0" smtClean="0">
                <a:latin typeface="Times New Roman" pitchFamily="18" charset="0"/>
                <a:cs typeface="Times New Roman" pitchFamily="18" charset="0"/>
              </a:rPr>
              <a:t>1. </a:t>
            </a:r>
            <a:r>
              <a:rPr lang="ru-RU" sz="3200" dirty="0" smtClean="0">
                <a:latin typeface="Times New Roman" pitchFamily="18" charset="0"/>
                <a:cs typeface="Times New Roman" pitchFamily="18" charset="0"/>
              </a:rPr>
              <a:t>Информационную</a:t>
            </a:r>
          </a:p>
          <a:p>
            <a:r>
              <a:rPr lang="ru-RU" sz="32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(сбор </a:t>
            </a:r>
            <a:r>
              <a:rPr lang="ru-RU" sz="2400" dirty="0" smtClean="0">
                <a:latin typeface="Times New Roman" pitchFamily="18" charset="0"/>
                <a:cs typeface="Times New Roman" pitchFamily="18" charset="0"/>
              </a:rPr>
              <a:t>сведений о личности, коллективе в </a:t>
            </a:r>
            <a:r>
              <a:rPr lang="ru-RU" sz="2400" dirty="0" smtClean="0">
                <a:latin typeface="Times New Roman" pitchFamily="18" charset="0"/>
                <a:cs typeface="Times New Roman" pitchFamily="18" charset="0"/>
              </a:rPr>
              <a:t>  целом).</a:t>
            </a:r>
            <a:endParaRPr lang="ru-RU" sz="2400" dirty="0" smtClean="0">
              <a:latin typeface="Times New Roman" pitchFamily="18" charset="0"/>
              <a:cs typeface="Times New Roman" pitchFamily="18" charset="0"/>
            </a:endParaRPr>
          </a:p>
          <a:p>
            <a:r>
              <a:rPr lang="ru-RU" sz="3600" dirty="0" smtClean="0">
                <a:latin typeface="Times New Roman" pitchFamily="18" charset="0"/>
                <a:cs typeface="Times New Roman" pitchFamily="18" charset="0"/>
              </a:rPr>
              <a:t>     </a:t>
            </a:r>
            <a:r>
              <a:rPr lang="ru-RU" sz="3200" dirty="0" smtClean="0">
                <a:latin typeface="Times New Roman" pitchFamily="18" charset="0"/>
                <a:cs typeface="Times New Roman" pitchFamily="18" charset="0"/>
              </a:rPr>
              <a:t>2. </a:t>
            </a:r>
            <a:r>
              <a:rPr lang="ru-RU" sz="3200" dirty="0" smtClean="0">
                <a:latin typeface="Times New Roman" pitchFamily="18" charset="0"/>
                <a:cs typeface="Times New Roman" pitchFamily="18" charset="0"/>
              </a:rPr>
              <a:t>Оценочную </a:t>
            </a:r>
            <a:r>
              <a:rPr lang="ru-RU" sz="36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установление  </a:t>
            </a:r>
            <a:r>
              <a:rPr lang="ru-RU" sz="2400" dirty="0" smtClean="0">
                <a:latin typeface="Times New Roman" pitchFamily="18" charset="0"/>
                <a:cs typeface="Times New Roman" pitchFamily="18" charset="0"/>
              </a:rPr>
              <a:t>уровня развития </a:t>
            </a:r>
            <a:r>
              <a:rPr lang="ru-RU" sz="2400" dirty="0" smtClean="0">
                <a:latin typeface="Times New Roman" pitchFamily="18" charset="0"/>
                <a:cs typeface="Times New Roman" pitchFamily="18" charset="0"/>
              </a:rPr>
              <a:t>коллектива</a:t>
            </a:r>
            <a:r>
              <a:rPr lang="ru-RU" sz="3600" dirty="0" smtClean="0">
                <a:latin typeface="Times New Roman" pitchFamily="18" charset="0"/>
                <a:cs typeface="Times New Roman" pitchFamily="18" charset="0"/>
              </a:rPr>
              <a:t>)</a:t>
            </a:r>
            <a:endParaRPr lang="ru-RU" sz="3600" dirty="0" smtClean="0">
              <a:latin typeface="Times New Roman" pitchFamily="18" charset="0"/>
              <a:cs typeface="Times New Roman" pitchFamily="18" charset="0"/>
            </a:endParaRPr>
          </a:p>
          <a:p>
            <a:r>
              <a:rPr lang="ru-RU" sz="3600" dirty="0" smtClean="0">
                <a:latin typeface="Times New Roman" pitchFamily="18" charset="0"/>
                <a:cs typeface="Times New Roman" pitchFamily="18" charset="0"/>
              </a:rPr>
              <a:t>     </a:t>
            </a:r>
            <a:r>
              <a:rPr lang="ru-RU" sz="3200" dirty="0" smtClean="0">
                <a:latin typeface="Times New Roman" pitchFamily="18" charset="0"/>
                <a:cs typeface="Times New Roman" pitchFamily="18" charset="0"/>
              </a:rPr>
              <a:t>3. Корректирующая </a:t>
            </a:r>
            <a:r>
              <a:rPr lang="ru-RU" sz="36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внесение </a:t>
            </a:r>
            <a:r>
              <a:rPr lang="ru-RU" sz="2400" dirty="0" smtClean="0">
                <a:latin typeface="Times New Roman" pitchFamily="18" charset="0"/>
                <a:cs typeface="Times New Roman" pitchFamily="18" charset="0"/>
              </a:rPr>
              <a:t>частичных исправлений, поправок в ход </a:t>
            </a:r>
            <a:r>
              <a:rPr lang="ru-RU" sz="2400" dirty="0" smtClean="0">
                <a:latin typeface="Times New Roman" pitchFamily="18" charset="0"/>
                <a:cs typeface="Times New Roman" pitchFamily="18" charset="0"/>
              </a:rPr>
              <a:t>воспитательного процесса</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1538" y="785795"/>
            <a:ext cx="7358114" cy="5324535"/>
          </a:xfrm>
          <a:prstGeom prst="rect">
            <a:avLst/>
          </a:prstGeom>
        </p:spPr>
        <p:txBody>
          <a:bodyPr wrap="square">
            <a:spAutoFit/>
          </a:bodyPr>
          <a:lstStyle/>
          <a:p>
            <a:r>
              <a:rPr lang="ru-RU" sz="2000" b="1" u="sng" dirty="0" smtClean="0">
                <a:latin typeface="Times New Roman" pitchFamily="18" charset="0"/>
                <a:cs typeface="Times New Roman" pitchFamily="18" charset="0"/>
              </a:rPr>
              <a:t>Для изучения детского коллектива </a:t>
            </a:r>
            <a:r>
              <a:rPr lang="ru-RU" sz="2000" b="1" u="sng" dirty="0" smtClean="0">
                <a:latin typeface="Times New Roman" pitchFamily="18" charset="0"/>
                <a:cs typeface="Times New Roman" pitchFamily="18" charset="0"/>
              </a:rPr>
              <a:t>воспитатель  </a:t>
            </a:r>
            <a:r>
              <a:rPr lang="ru-RU" sz="2000" b="1" u="sng" dirty="0" smtClean="0">
                <a:latin typeface="Times New Roman" pitchFamily="18" charset="0"/>
                <a:cs typeface="Times New Roman" pitchFamily="18" charset="0"/>
              </a:rPr>
              <a:t>может использовать следующие диагностические методики</a:t>
            </a:r>
            <a:r>
              <a:rPr lang="ru-RU" sz="2000" b="1" u="sng" dirty="0" smtClean="0">
                <a:latin typeface="Times New Roman" pitchFamily="18" charset="0"/>
                <a:cs typeface="Times New Roman" pitchFamily="18" charset="0"/>
              </a:rPr>
              <a:t>:</a:t>
            </a:r>
          </a:p>
          <a:p>
            <a:endParaRPr lang="ru-RU" sz="2000" dirty="0" smtClean="0">
              <a:latin typeface="Times New Roman" pitchFamily="18" charset="0"/>
              <a:cs typeface="Times New Roman" pitchFamily="18" charset="0"/>
            </a:endParaRPr>
          </a:p>
          <a:p>
            <a:r>
              <a:rPr lang="ru-RU" sz="2000" b="1" i="1" dirty="0" smtClean="0">
                <a:latin typeface="Times New Roman" pitchFamily="18" charset="0"/>
                <a:cs typeface="Times New Roman" pitchFamily="18" charset="0"/>
              </a:rPr>
              <a:t>1. Наблюдение</a:t>
            </a:r>
            <a:r>
              <a:rPr lang="ru-RU" sz="2000" dirty="0" smtClean="0">
                <a:latin typeface="Times New Roman" pitchFamily="18" charset="0"/>
                <a:cs typeface="Times New Roman" pitchFamily="18" charset="0"/>
              </a:rPr>
              <a:t> дает возможность изучить участие каждого </a:t>
            </a:r>
            <a:r>
              <a:rPr lang="ru-RU" sz="2000" dirty="0" smtClean="0">
                <a:latin typeface="Times New Roman" pitchFamily="18" charset="0"/>
                <a:cs typeface="Times New Roman" pitchFamily="18" charset="0"/>
              </a:rPr>
              <a:t>воспитанника </a:t>
            </a:r>
            <a:r>
              <a:rPr lang="ru-RU" sz="2000" dirty="0" smtClean="0">
                <a:latin typeface="Times New Roman" pitchFamily="18" charset="0"/>
                <a:cs typeface="Times New Roman" pitchFamily="18" charset="0"/>
              </a:rPr>
              <a:t>в деятельности без вмешательства в естественный процесс данной деятельности. Наблюдение используют тогда, когда существует конфликтная ситуация или необходимо сформировать мнение о поведении </a:t>
            </a:r>
            <a:r>
              <a:rPr lang="ru-RU" sz="2000" dirty="0" smtClean="0">
                <a:latin typeface="Times New Roman" pitchFamily="18" charset="0"/>
                <a:cs typeface="Times New Roman" pitchFamily="18" charset="0"/>
              </a:rPr>
              <a:t>воспитанника </a:t>
            </a:r>
            <a:r>
              <a:rPr lang="ru-RU" sz="2000" dirty="0" smtClean="0">
                <a:latin typeface="Times New Roman" pitchFamily="18" charset="0"/>
                <a:cs typeface="Times New Roman" pitchFamily="18" charset="0"/>
              </a:rPr>
              <a:t>и совершаемых им поступках.</a:t>
            </a:r>
          </a:p>
          <a:p>
            <a:r>
              <a:rPr lang="ru-RU" sz="2000" b="1" i="1" dirty="0" smtClean="0">
                <a:latin typeface="Times New Roman" pitchFamily="18" charset="0"/>
                <a:cs typeface="Times New Roman" pitchFamily="18" charset="0"/>
              </a:rPr>
              <a:t>2.Опросник</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 дает </a:t>
            </a:r>
            <a:r>
              <a:rPr lang="ru-RU" sz="2000" dirty="0" smtClean="0">
                <a:latin typeface="Times New Roman" pitchFamily="18" charset="0"/>
                <a:cs typeface="Times New Roman" pitchFamily="18" charset="0"/>
              </a:rPr>
              <a:t>возможность изучить мотивацию </a:t>
            </a:r>
            <a:r>
              <a:rPr lang="ru-RU" sz="2000" dirty="0" smtClean="0">
                <a:latin typeface="Times New Roman" pitchFamily="18" charset="0"/>
                <a:cs typeface="Times New Roman" pitchFamily="18" charset="0"/>
              </a:rPr>
              <a:t>действий воспитанников, </a:t>
            </a:r>
            <a:r>
              <a:rPr lang="ru-RU" sz="2000" dirty="0" smtClean="0">
                <a:latin typeface="Times New Roman" pitchFamily="18" charset="0"/>
                <a:cs typeface="Times New Roman" pitchFamily="18" charset="0"/>
              </a:rPr>
              <a:t>интересов конкретной группы </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или класса в целом, уровень тревожности учащихся класса. </a:t>
            </a:r>
            <a:r>
              <a:rPr lang="ru-RU" sz="2000" dirty="0" err="1" smtClean="0">
                <a:latin typeface="Times New Roman" pitchFamily="18" charset="0"/>
                <a:cs typeface="Times New Roman" pitchFamily="18" charset="0"/>
              </a:rPr>
              <a:t>Опросник</a:t>
            </a:r>
            <a:r>
              <a:rPr lang="ru-RU" sz="2000" dirty="0" smtClean="0">
                <a:latin typeface="Times New Roman" pitchFamily="18" charset="0"/>
                <a:cs typeface="Times New Roman" pitchFamily="18" charset="0"/>
              </a:rPr>
              <a:t> позволяет выявить отношение </a:t>
            </a:r>
            <a:r>
              <a:rPr lang="ru-RU" sz="2000" dirty="0" smtClean="0">
                <a:latin typeface="Times New Roman" pitchFamily="18" charset="0"/>
                <a:cs typeface="Times New Roman" pitchFamily="18" charset="0"/>
              </a:rPr>
              <a:t>детей </a:t>
            </a:r>
            <a:r>
              <a:rPr lang="ru-RU" sz="2000" dirty="0" smtClean="0">
                <a:latin typeface="Times New Roman" pitchFamily="18" charset="0"/>
                <a:cs typeface="Times New Roman" pitchFamily="18" charset="0"/>
              </a:rPr>
              <a:t>к конкретным проблемам и явлениям.</a:t>
            </a:r>
          </a:p>
          <a:p>
            <a:r>
              <a:rPr lang="ru-RU" sz="2000" b="1" i="1" dirty="0" smtClean="0">
                <a:latin typeface="Times New Roman" pitchFamily="18" charset="0"/>
                <a:cs typeface="Times New Roman" pitchFamily="18" charset="0"/>
              </a:rPr>
              <a:t>3. Анкеты</a:t>
            </a:r>
            <a:r>
              <a:rPr lang="ru-RU" sz="2000" dirty="0" smtClean="0">
                <a:latin typeface="Times New Roman" pitchFamily="18" charset="0"/>
                <a:cs typeface="Times New Roman" pitchFamily="18" charset="0"/>
              </a:rPr>
              <a:t> дают возможность выявить степень влияния коллектива на личность и личности на коллектив, позиции детей в коллективе и степень их значимости</a:t>
            </a:r>
            <a:r>
              <a:rPr lang="ru-RU" dirty="0" smtClean="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2976" y="2928934"/>
            <a:ext cx="7072362" cy="2862322"/>
          </a:xfrm>
          <a:prstGeom prst="rect">
            <a:avLst/>
          </a:prstGeom>
        </p:spPr>
        <p:txBody>
          <a:bodyPr wrap="square">
            <a:spAutoFit/>
          </a:bodyPr>
          <a:lstStyle/>
          <a:p>
            <a:pPr algn="just"/>
            <a:r>
              <a:rPr lang="ru-RU" sz="2000" b="1" i="1" dirty="0" smtClean="0">
                <a:latin typeface="Times New Roman" pitchFamily="18" charset="0"/>
                <a:cs typeface="Times New Roman" pitchFamily="18" charset="0"/>
              </a:rPr>
              <a:t>5. Социометрическая методика </a:t>
            </a:r>
            <a:r>
              <a:rPr lang="ru-RU" sz="2000" dirty="0" smtClean="0">
                <a:latin typeface="Times New Roman" pitchFamily="18" charset="0"/>
                <a:cs typeface="Times New Roman" pitchFamily="18" charset="0"/>
              </a:rPr>
              <a:t>направлена </a:t>
            </a:r>
            <a:r>
              <a:rPr lang="ru-RU" sz="2000" dirty="0" smtClean="0">
                <a:latin typeface="Times New Roman" pitchFamily="18" charset="0"/>
                <a:cs typeface="Times New Roman" pitchFamily="18" charset="0"/>
              </a:rPr>
              <a:t>на изучение межличностных отношений в группе. Она позволяет определить неформальную структуру детской общности, систему внутренних симпатий и антипатий, выявить лидеров и «отверженных» членов группы. Социометрия позволяет понять, насколько окружающий ребенка коллектив благоприятствует его личностному развитию, насколько члены коллектива расположены к ребенку, насколько сам ребенок расположен к членам этого коллектива</a:t>
            </a:r>
            <a:r>
              <a:rPr lang="ru-RU" dirty="0" smtClean="0"/>
              <a:t>.</a:t>
            </a:r>
            <a:endParaRPr lang="ru-RU" dirty="0"/>
          </a:p>
        </p:txBody>
      </p:sp>
      <p:sp>
        <p:nvSpPr>
          <p:cNvPr id="3" name="TextBox 2"/>
          <p:cNvSpPr txBox="1"/>
          <p:nvPr/>
        </p:nvSpPr>
        <p:spPr>
          <a:xfrm>
            <a:off x="1214414" y="1214422"/>
            <a:ext cx="7286676" cy="1631216"/>
          </a:xfrm>
          <a:prstGeom prst="rect">
            <a:avLst/>
          </a:prstGeom>
          <a:noFill/>
        </p:spPr>
        <p:txBody>
          <a:bodyPr wrap="square" rtlCol="0">
            <a:spAutoFit/>
          </a:bodyPr>
          <a:lstStyle/>
          <a:p>
            <a:r>
              <a:rPr lang="ru-RU" sz="2000" b="1" i="1" dirty="0" smtClean="0">
                <a:latin typeface="Times New Roman" pitchFamily="18" charset="0"/>
                <a:cs typeface="Times New Roman" pitchFamily="18" charset="0"/>
              </a:rPr>
              <a:t>4. Графические </a:t>
            </a:r>
            <a:r>
              <a:rPr lang="ru-RU" sz="2000" b="1" i="1" dirty="0" smtClean="0">
                <a:latin typeface="Times New Roman" pitchFamily="18" charset="0"/>
                <a:cs typeface="Times New Roman" pitchFamily="18" charset="0"/>
              </a:rPr>
              <a:t>и рисуночные </a:t>
            </a:r>
            <a:r>
              <a:rPr lang="ru-RU" sz="2000" b="1" i="1" dirty="0" smtClean="0">
                <a:latin typeface="Times New Roman" pitchFamily="18" charset="0"/>
                <a:cs typeface="Times New Roman" pitchFamily="18" charset="0"/>
              </a:rPr>
              <a:t>тесты .</a:t>
            </a:r>
            <a:r>
              <a:rPr lang="ru-RU" sz="2000" dirty="0" smtClean="0">
                <a:latin typeface="Times New Roman" pitchFamily="18" charset="0"/>
                <a:cs typeface="Times New Roman" pitchFamily="18" charset="0"/>
              </a:rPr>
              <a:t> Данные методики позволяют изучить отношение </a:t>
            </a:r>
            <a:r>
              <a:rPr lang="ru-RU" sz="2000" dirty="0" smtClean="0">
                <a:latin typeface="Times New Roman" pitchFamily="18" charset="0"/>
                <a:cs typeface="Times New Roman" pitchFamily="18" charset="0"/>
              </a:rPr>
              <a:t>воспитанников к </a:t>
            </a:r>
            <a:r>
              <a:rPr lang="ru-RU" sz="2000" dirty="0" smtClean="0">
                <a:latin typeface="Times New Roman" pitchFamily="18" charset="0"/>
                <a:cs typeface="Times New Roman" pitchFamily="18" charset="0"/>
              </a:rPr>
              <a:t>коллективу, к педагогам и родителям.</a:t>
            </a:r>
          </a:p>
          <a:p>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85852" y="1000108"/>
            <a:ext cx="6786610" cy="4401205"/>
          </a:xfrm>
          <a:prstGeom prst="rect">
            <a:avLst/>
          </a:prstGeom>
        </p:spPr>
        <p:txBody>
          <a:bodyPr wrap="square">
            <a:spAutoFit/>
          </a:bodyPr>
          <a:lstStyle/>
          <a:p>
            <a:pPr algn="just"/>
            <a:r>
              <a:rPr lang="ru-RU" sz="2000" dirty="0" smtClean="0">
                <a:latin typeface="Times New Roman" pitchFamily="18" charset="0"/>
                <a:cs typeface="Times New Roman" pitchFamily="18" charset="0"/>
              </a:rPr>
              <a:t>При изучения классного коллектива, необходимо обратить внимание на следующие значимые аспекты:</a:t>
            </a:r>
          </a:p>
          <a:p>
            <a:pPr algn="just"/>
            <a:r>
              <a:rPr lang="ru-RU" sz="2000" dirty="0" smtClean="0">
                <a:latin typeface="Times New Roman" pitchFamily="18" charset="0"/>
                <a:cs typeface="Times New Roman" pitchFamily="18" charset="0"/>
              </a:rPr>
              <a:t>- Состояние </a:t>
            </a:r>
            <a:r>
              <a:rPr lang="ru-RU" sz="2000" dirty="0" smtClean="0">
                <a:latin typeface="Times New Roman" pitchFamily="18" charset="0"/>
                <a:cs typeface="Times New Roman" pitchFamily="18" charset="0"/>
              </a:rPr>
              <a:t>межличностных и эмоционально-психологических отношений между учащимися класса</a:t>
            </a:r>
          </a:p>
          <a:p>
            <a:pPr algn="just"/>
            <a:r>
              <a:rPr lang="ru-RU" sz="2000" dirty="0" smtClean="0">
                <a:latin typeface="Times New Roman" pitchFamily="18" charset="0"/>
                <a:cs typeface="Times New Roman" pitchFamily="18" charset="0"/>
              </a:rPr>
              <a:t>-  Развитость </a:t>
            </a:r>
            <a:r>
              <a:rPr lang="ru-RU" sz="2000" dirty="0" smtClean="0">
                <a:latin typeface="Times New Roman" pitchFamily="18" charset="0"/>
                <a:cs typeface="Times New Roman" pitchFamily="18" charset="0"/>
              </a:rPr>
              <a:t>деловых отношений между одноклассниками</a:t>
            </a:r>
          </a:p>
          <a:p>
            <a:pPr algn="just"/>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Сформированность</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совместной деятельности в классном сообществе</a:t>
            </a:r>
          </a:p>
          <a:p>
            <a:pPr algn="just"/>
            <a:r>
              <a:rPr lang="ru-RU" sz="2000" dirty="0" smtClean="0">
                <a:latin typeface="Times New Roman" pitchFamily="18" charset="0"/>
                <a:cs typeface="Times New Roman" pitchFamily="18" charset="0"/>
              </a:rPr>
              <a:t>- Наличие </a:t>
            </a:r>
            <a:r>
              <a:rPr lang="ru-RU" sz="2000" dirty="0" smtClean="0">
                <a:latin typeface="Times New Roman" pitchFamily="18" charset="0"/>
                <a:cs typeface="Times New Roman" pitchFamily="18" charset="0"/>
              </a:rPr>
              <a:t>в совместной деятельности доминирующего вида активности школьников</a:t>
            </a:r>
          </a:p>
          <a:p>
            <a:pPr algn="just"/>
            <a:r>
              <a:rPr lang="ru-RU" sz="2000" dirty="0" smtClean="0">
                <a:latin typeface="Times New Roman" pitchFamily="18" charset="0"/>
                <a:cs typeface="Times New Roman" pitchFamily="18" charset="0"/>
              </a:rPr>
              <a:t>-  Активность </a:t>
            </a:r>
            <a:r>
              <a:rPr lang="ru-RU" sz="2000" dirty="0" smtClean="0">
                <a:latin typeface="Times New Roman" pitchFamily="18" charset="0"/>
                <a:cs typeface="Times New Roman" pitchFamily="18" charset="0"/>
              </a:rPr>
              <a:t>учащихся в жизнедеятельности класса</a:t>
            </a:r>
          </a:p>
          <a:p>
            <a:pPr algn="just"/>
            <a:r>
              <a:rPr lang="ru-RU" sz="2000" dirty="0" smtClean="0">
                <a:latin typeface="Times New Roman" pitchFamily="18" charset="0"/>
                <a:cs typeface="Times New Roman" pitchFamily="18" charset="0"/>
              </a:rPr>
              <a:t>-  Развитость </a:t>
            </a:r>
            <a:r>
              <a:rPr lang="ru-RU" sz="2000" dirty="0" smtClean="0">
                <a:latin typeface="Times New Roman" pitchFamily="18" charset="0"/>
                <a:cs typeface="Times New Roman" pitchFamily="18" charset="0"/>
              </a:rPr>
              <a:t>ученического самоуправления</a:t>
            </a:r>
          </a:p>
          <a:p>
            <a:pPr algn="just"/>
            <a:r>
              <a:rPr lang="ru-RU" sz="2000" dirty="0" smtClean="0">
                <a:latin typeface="Times New Roman" pitchFamily="18" charset="0"/>
                <a:cs typeface="Times New Roman" pitchFamily="18" charset="0"/>
              </a:rPr>
              <a:t>-  Стиль </a:t>
            </a:r>
            <a:r>
              <a:rPr lang="ru-RU" sz="2000" dirty="0" smtClean="0">
                <a:latin typeface="Times New Roman" pitchFamily="18" charset="0"/>
                <a:cs typeface="Times New Roman" pitchFamily="18" charset="0"/>
              </a:rPr>
              <a:t>и культура общения в среде одноклассников</a:t>
            </a:r>
          </a:p>
          <a:p>
            <a:pPr algn="just"/>
            <a:r>
              <a:rPr lang="ru-RU" sz="2000" dirty="0" smtClean="0">
                <a:latin typeface="Times New Roman" pitchFamily="18" charset="0"/>
                <a:cs typeface="Times New Roman" pitchFamily="18" charset="0"/>
              </a:rPr>
              <a:t>-  Наличие </a:t>
            </a:r>
            <a:r>
              <a:rPr lang="ru-RU" sz="2000" dirty="0" smtClean="0">
                <a:latin typeface="Times New Roman" pitchFamily="18" charset="0"/>
                <a:cs typeface="Times New Roman" pitchFamily="18" charset="0"/>
              </a:rPr>
              <a:t>и развитость внешних связей и отношений класса с другими коллективами.</a:t>
            </a:r>
            <a:endParaRPr lang="ru-RU" sz="20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0166" y="1214422"/>
            <a:ext cx="6786610" cy="4524315"/>
          </a:xfrm>
          <a:prstGeom prst="rect">
            <a:avLst/>
          </a:prstGeom>
          <a:noFill/>
        </p:spPr>
        <p:txBody>
          <a:bodyPr wrap="square" rtlCol="0">
            <a:spAutoFit/>
          </a:bodyPr>
          <a:lstStyle/>
          <a:p>
            <a:pPr algn="just"/>
            <a:r>
              <a:rPr lang="ru-RU" sz="2800" b="1" i="1" u="sng" dirty="0" smtClean="0">
                <a:latin typeface="Times New Roman" pitchFamily="18" charset="0"/>
                <a:cs typeface="Times New Roman" pitchFamily="18" charset="0"/>
              </a:rPr>
              <a:t>Отбирая </a:t>
            </a:r>
            <a:r>
              <a:rPr lang="ru-RU" sz="2800" b="1" i="1" u="sng" dirty="0" smtClean="0">
                <a:latin typeface="Times New Roman" pitchFamily="18" charset="0"/>
                <a:cs typeface="Times New Roman" pitchFamily="18" charset="0"/>
              </a:rPr>
              <a:t> диагностические  методики</a:t>
            </a:r>
            <a:r>
              <a:rPr lang="ru-RU" sz="2800" b="1" i="1" u="sng" dirty="0" smtClean="0">
                <a:latin typeface="Times New Roman" pitchFamily="18" charset="0"/>
                <a:cs typeface="Times New Roman" pitchFamily="18" charset="0"/>
              </a:rPr>
              <a:t>, нужно учитывать </a:t>
            </a:r>
            <a:r>
              <a:rPr lang="ru-RU" sz="2800" b="1" i="1" u="sng" dirty="0" smtClean="0">
                <a:latin typeface="Times New Roman" pitchFamily="18" charset="0"/>
                <a:cs typeface="Times New Roman" pitchFamily="18" charset="0"/>
              </a:rPr>
              <a:t>следующие факторы</a:t>
            </a:r>
            <a:r>
              <a:rPr lang="ru-RU" sz="2800" i="1" u="sng" dirty="0" smtClean="0">
                <a:latin typeface="Times New Roman" pitchFamily="18" charset="0"/>
                <a:cs typeface="Times New Roman" pitchFamily="18" charset="0"/>
              </a:rPr>
              <a:t>:</a:t>
            </a:r>
            <a:endParaRPr lang="ru-RU" sz="2800" dirty="0" smtClean="0">
              <a:latin typeface="Times New Roman" pitchFamily="18" charset="0"/>
              <a:cs typeface="Times New Roman" pitchFamily="18" charset="0"/>
            </a:endParaRPr>
          </a:p>
          <a:p>
            <a:pPr algn="just"/>
            <a:r>
              <a:rPr lang="ru-RU" sz="2800" dirty="0" smtClean="0">
                <a:latin typeface="Times New Roman" pitchFamily="18" charset="0"/>
                <a:cs typeface="Times New Roman" pitchFamily="18" charset="0"/>
              </a:rPr>
              <a:t>- особенности </a:t>
            </a:r>
            <a:r>
              <a:rPr lang="ru-RU" sz="2800" dirty="0" smtClean="0">
                <a:latin typeface="Times New Roman" pitchFamily="18" charset="0"/>
                <a:cs typeface="Times New Roman" pitchFamily="18" charset="0"/>
              </a:rPr>
              <a:t>возраста учащихся класса;</a:t>
            </a:r>
          </a:p>
          <a:p>
            <a:pPr algn="just"/>
            <a:r>
              <a:rPr lang="ru-RU" sz="2800" dirty="0" smtClean="0">
                <a:latin typeface="Times New Roman" pitchFamily="18" charset="0"/>
                <a:cs typeface="Times New Roman" pitchFamily="18" charset="0"/>
              </a:rPr>
              <a:t>- степень </a:t>
            </a:r>
            <a:r>
              <a:rPr lang="ru-RU" sz="2800" dirty="0" err="1" smtClean="0">
                <a:latin typeface="Times New Roman" pitchFamily="18" charset="0"/>
                <a:cs typeface="Times New Roman" pitchFamily="18" charset="0"/>
              </a:rPr>
              <a:t>сформированности</a:t>
            </a:r>
            <a:r>
              <a:rPr lang="ru-RU" sz="2800" dirty="0" smtClean="0">
                <a:latin typeface="Times New Roman" pitchFamily="18" charset="0"/>
                <a:cs typeface="Times New Roman" pitchFamily="18" charset="0"/>
              </a:rPr>
              <a:t> детского коллектива;</a:t>
            </a:r>
          </a:p>
          <a:p>
            <a:pPr algn="just"/>
            <a:r>
              <a:rPr lang="ru-RU" sz="2800" dirty="0" smtClean="0">
                <a:latin typeface="Times New Roman" pitchFamily="18" charset="0"/>
                <a:cs typeface="Times New Roman" pitchFamily="18" charset="0"/>
              </a:rPr>
              <a:t>- особенности </a:t>
            </a:r>
            <a:r>
              <a:rPr lang="ru-RU" sz="2800" dirty="0" smtClean="0">
                <a:latin typeface="Times New Roman" pitchFamily="18" charset="0"/>
                <a:cs typeface="Times New Roman" pitchFamily="18" charset="0"/>
              </a:rPr>
              <a:t>взаимоотношений </a:t>
            </a:r>
            <a:r>
              <a:rPr lang="ru-RU" sz="2800" dirty="0" smtClean="0">
                <a:latin typeface="Times New Roman" pitchFamily="18" charset="0"/>
                <a:cs typeface="Times New Roman" pitchFamily="18" charset="0"/>
              </a:rPr>
              <a:t>взрослых </a:t>
            </a:r>
            <a:r>
              <a:rPr lang="ru-RU" sz="2800" dirty="0" smtClean="0">
                <a:latin typeface="Times New Roman" pitchFamily="18" charset="0"/>
                <a:cs typeface="Times New Roman" pitchFamily="18" charset="0"/>
              </a:rPr>
              <a:t>и учащихся;</a:t>
            </a:r>
          </a:p>
          <a:p>
            <a:pPr algn="just"/>
            <a:r>
              <a:rPr lang="ru-RU" sz="2800" dirty="0" smtClean="0">
                <a:latin typeface="Times New Roman" pitchFamily="18" charset="0"/>
                <a:cs typeface="Times New Roman" pitchFamily="18" charset="0"/>
              </a:rPr>
              <a:t>- степень </a:t>
            </a:r>
            <a:r>
              <a:rPr lang="ru-RU" sz="2800" dirty="0" smtClean="0">
                <a:latin typeface="Times New Roman" pitchFamily="18" charset="0"/>
                <a:cs typeface="Times New Roman" pitchFamily="18" charset="0"/>
              </a:rPr>
              <a:t>доверия друг другу детей и взрослых.</a:t>
            </a:r>
          </a:p>
          <a:p>
            <a:r>
              <a:rPr lang="ru-RU" dirty="0" smtClean="0"/>
              <a:t/>
            </a:r>
            <a:br>
              <a:rPr lang="ru-RU" dirty="0" smtClean="0"/>
            </a:b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2976" y="857232"/>
            <a:ext cx="7286676" cy="6832640"/>
          </a:xfrm>
          <a:prstGeom prst="rect">
            <a:avLst/>
          </a:prstGeom>
        </p:spPr>
        <p:txBody>
          <a:bodyPr wrap="square">
            <a:spAutoFit/>
          </a:bodyPr>
          <a:lstStyle/>
          <a:p>
            <a:pPr algn="just"/>
            <a:r>
              <a:rPr lang="ru-RU" sz="2000" dirty="0" smtClean="0">
                <a:latin typeface="Times New Roman" pitchFamily="18" charset="0"/>
                <a:cs typeface="Times New Roman" pitchFamily="18" charset="0"/>
              </a:rPr>
              <a:t>	Социометрическая методика (социометрия) предназначена  </a:t>
            </a:r>
            <a:r>
              <a:rPr lang="ru-RU" sz="2000" dirty="0" smtClean="0">
                <a:latin typeface="Times New Roman" pitchFamily="18" charset="0"/>
                <a:cs typeface="Times New Roman" pitchFamily="18" charset="0"/>
              </a:rPr>
              <a:t>для диагностики эмоциональных связей, т.е. взаимных симпатий между членами группы и решения следующих задач:</a:t>
            </a:r>
          </a:p>
          <a:p>
            <a:pPr algn="just"/>
            <a:r>
              <a:rPr lang="ru-RU" sz="2000" dirty="0" smtClean="0">
                <a:latin typeface="Times New Roman" pitchFamily="18" charset="0"/>
                <a:cs typeface="Times New Roman" pitchFamily="18" charset="0"/>
              </a:rPr>
              <a:t>а)  измерение степени сплоченности-разобщенности в группе;</a:t>
            </a:r>
          </a:p>
          <a:p>
            <a:pPr algn="just"/>
            <a:r>
              <a:rPr lang="ru-RU" sz="2000" dirty="0" smtClean="0">
                <a:latin typeface="Times New Roman" pitchFamily="18" charset="0"/>
                <a:cs typeface="Times New Roman" pitchFamily="18" charset="0"/>
              </a:rPr>
              <a:t>б)  выявление </a:t>
            </a:r>
            <a:r>
              <a:rPr lang="ru-RU" sz="2000" dirty="0" smtClean="0">
                <a:latin typeface="Times New Roman" pitchFamily="18" charset="0"/>
                <a:cs typeface="Times New Roman" pitchFamily="18" charset="0"/>
              </a:rPr>
              <a:t> авторитета, «статуса» каждого из членов </a:t>
            </a:r>
            <a:r>
              <a:rPr lang="ru-RU" sz="2000" dirty="0" smtClean="0">
                <a:latin typeface="Times New Roman" pitchFamily="18" charset="0"/>
                <a:cs typeface="Times New Roman" pitchFamily="18" charset="0"/>
              </a:rPr>
              <a:t>групп по признакам симпатии-антипатии (лидеры, звезды, </a:t>
            </a:r>
            <a:r>
              <a:rPr lang="ru-RU" sz="2000" dirty="0" smtClean="0">
                <a:latin typeface="Times New Roman" pitchFamily="18" charset="0"/>
                <a:cs typeface="Times New Roman" pitchFamily="18" charset="0"/>
              </a:rPr>
              <a:t>отвергнутые, </a:t>
            </a:r>
            <a:r>
              <a:rPr lang="ru-RU" sz="2000" dirty="0" err="1" smtClean="0">
                <a:latin typeface="Times New Roman" pitchFamily="18" charset="0"/>
                <a:cs typeface="Times New Roman" pitchFamily="18" charset="0"/>
              </a:rPr>
              <a:t>пренебрегаемые</a:t>
            </a:r>
            <a:r>
              <a:rPr lang="ru-RU" sz="2000" dirty="0" smtClean="0">
                <a:latin typeface="Times New Roman" pitchFamily="18" charset="0"/>
                <a:cs typeface="Times New Roman" pitchFamily="18" charset="0"/>
              </a:rPr>
              <a:t>);</a:t>
            </a:r>
            <a:endParaRPr lang="ru-RU" sz="20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в)  обнаружение внутригрупповых сплоченных </a:t>
            </a:r>
            <a:r>
              <a:rPr lang="ru-RU" sz="2000" dirty="0" smtClean="0">
                <a:latin typeface="Times New Roman" pitchFamily="18" charset="0"/>
                <a:cs typeface="Times New Roman" pitchFamily="18" charset="0"/>
              </a:rPr>
              <a:t>образований (</a:t>
            </a:r>
            <a:r>
              <a:rPr lang="ru-RU" sz="2000" dirty="0" err="1" smtClean="0">
                <a:latin typeface="Times New Roman" pitchFamily="18" charset="0"/>
                <a:cs typeface="Times New Roman" pitchFamily="18" charset="0"/>
              </a:rPr>
              <a:t>микрогрупп</a:t>
            </a:r>
            <a:r>
              <a:rPr lang="ru-RU" sz="2000" dirty="0" smtClean="0">
                <a:latin typeface="Times New Roman" pitchFamily="18" charset="0"/>
                <a:cs typeface="Times New Roman" pitchFamily="18" charset="0"/>
              </a:rPr>
              <a:t>) во </a:t>
            </a:r>
            <a:r>
              <a:rPr lang="ru-RU" sz="2000" dirty="0" smtClean="0">
                <a:latin typeface="Times New Roman" pitchFamily="18" charset="0"/>
                <a:cs typeface="Times New Roman" pitchFamily="18" charset="0"/>
              </a:rPr>
              <a:t>главе с неформальными </a:t>
            </a:r>
            <a:r>
              <a:rPr lang="ru-RU" sz="2000" dirty="0" smtClean="0">
                <a:latin typeface="Times New Roman" pitchFamily="18" charset="0"/>
                <a:cs typeface="Times New Roman" pitchFamily="18" charset="0"/>
              </a:rPr>
              <a:t>лидерами</a:t>
            </a:r>
          </a:p>
          <a:p>
            <a:r>
              <a:rPr lang="ru-RU" sz="2000" dirty="0" smtClean="0">
                <a:latin typeface="Times New Roman" pitchFamily="18" charset="0"/>
                <a:cs typeface="Times New Roman" pitchFamily="18" charset="0"/>
              </a:rPr>
              <a:t>г</a:t>
            </a:r>
            <a:r>
              <a:rPr lang="ru-RU" sz="2000" dirty="0" smtClean="0">
                <a:latin typeface="Times New Roman" pitchFamily="18" charset="0"/>
                <a:cs typeface="Times New Roman" pitchFamily="18" charset="0"/>
              </a:rPr>
              <a:t>) особенности </a:t>
            </a:r>
            <a:r>
              <a:rPr lang="ru-RU" sz="2000" dirty="0" smtClean="0">
                <a:latin typeface="Times New Roman" pitchFamily="18" charset="0"/>
                <a:cs typeface="Times New Roman" pitchFamily="18" charset="0"/>
              </a:rPr>
              <a:t>социально-психологического климата группы;</a:t>
            </a:r>
          </a:p>
          <a:p>
            <a:r>
              <a:rPr lang="ru-RU" sz="2000" dirty="0" err="1" smtClean="0">
                <a:latin typeface="Times New Roman" pitchFamily="18" charset="0"/>
                <a:cs typeface="Times New Roman" pitchFamily="18" charset="0"/>
              </a:rPr>
              <a:t>д</a:t>
            </a:r>
            <a:r>
              <a:rPr lang="ru-RU" sz="2000" dirty="0" smtClean="0">
                <a:latin typeface="Times New Roman" pitchFamily="18" charset="0"/>
                <a:cs typeface="Times New Roman" pitchFamily="18" charset="0"/>
              </a:rPr>
              <a:t>) причины </a:t>
            </a:r>
            <a:r>
              <a:rPr lang="ru-RU" sz="2000" dirty="0" smtClean="0">
                <a:latin typeface="Times New Roman" pitchFamily="18" charset="0"/>
                <a:cs typeface="Times New Roman" pitchFamily="18" charset="0"/>
              </a:rPr>
              <a:t>и движущие силы конфликтов (межгрупповых и внутригрупповых, межличностных и личностно-групповых);</a:t>
            </a:r>
          </a:p>
          <a:p>
            <a:r>
              <a:rPr lang="ru-RU" sz="2000" dirty="0" smtClean="0">
                <a:latin typeface="Times New Roman" pitchFamily="18" charset="0"/>
                <a:cs typeface="Times New Roman" pitchFamily="18" charset="0"/>
              </a:rPr>
              <a:t>е) выявление неформальных </a:t>
            </a:r>
            <a:r>
              <a:rPr lang="ru-RU" sz="2000" dirty="0" smtClean="0">
                <a:latin typeface="Times New Roman" pitchFamily="18" charset="0"/>
                <a:cs typeface="Times New Roman" pitchFamily="18" charset="0"/>
              </a:rPr>
              <a:t>лидеров;</a:t>
            </a:r>
          </a:p>
          <a:p>
            <a:r>
              <a:rPr lang="ru-RU" sz="2000" dirty="0" smtClean="0">
                <a:latin typeface="Times New Roman" pitchFamily="18" charset="0"/>
                <a:cs typeface="Times New Roman" pitchFamily="18" charset="0"/>
              </a:rPr>
              <a:t>ж</a:t>
            </a:r>
            <a:r>
              <a:rPr lang="ru-RU" sz="2000" dirty="0" smtClean="0">
                <a:latin typeface="Times New Roman" pitchFamily="18" charset="0"/>
                <a:cs typeface="Times New Roman" pitchFamily="18" charset="0"/>
              </a:rPr>
              <a:t>) выявление неформальных  группировок (</a:t>
            </a:r>
            <a:r>
              <a:rPr lang="ru-RU" sz="2000" dirty="0" err="1" smtClean="0">
                <a:latin typeface="Times New Roman" pitchFamily="18" charset="0"/>
                <a:cs typeface="Times New Roman" pitchFamily="18" charset="0"/>
              </a:rPr>
              <a:t>микрогрупп</a:t>
            </a:r>
            <a:r>
              <a:rPr lang="ru-RU" sz="20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a:t>
            </a:r>
            <a:endParaRPr lang="ru-RU" sz="20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	</a:t>
            </a:r>
          </a:p>
          <a:p>
            <a:pPr algn="just"/>
            <a:endParaRPr lang="ru-RU"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a:p>
            <a:pPr algn="just"/>
            <a:r>
              <a:rPr lang="ru-RU" dirty="0" smtClean="0"/>
              <a:t>.</a:t>
            </a:r>
          </a:p>
          <a:p>
            <a:pPr algn="just"/>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643051"/>
            <a:ext cx="4572000" cy="1138773"/>
          </a:xfrm>
          <a:prstGeom prst="rect">
            <a:avLst/>
          </a:prstGeom>
        </p:spPr>
        <p:txBody>
          <a:bodyPr wrap="square">
            <a:spAutoFit/>
          </a:bodyPr>
          <a:lstStyle/>
          <a:p>
            <a:pPr algn="ctr"/>
            <a:r>
              <a:rPr lang="ru-RU" sz="3200" u="sng" dirty="0" smtClean="0">
                <a:latin typeface="Times New Roman" pitchFamily="18" charset="0"/>
                <a:cs typeface="Times New Roman" pitchFamily="18" charset="0"/>
              </a:rPr>
              <a:t>Три этапа </a:t>
            </a:r>
            <a:r>
              <a:rPr lang="ru-RU" sz="3200" u="sng" dirty="0" smtClean="0">
                <a:latin typeface="Times New Roman" pitchFamily="18" charset="0"/>
                <a:cs typeface="Times New Roman" pitchFamily="18" charset="0"/>
              </a:rPr>
              <a:t>социометрии</a:t>
            </a:r>
          </a:p>
          <a:p>
            <a:pPr algn="ctr"/>
            <a:r>
              <a:rPr lang="ru-RU" dirty="0" smtClean="0">
                <a:latin typeface="Times New Roman" pitchFamily="18" charset="0"/>
                <a:cs typeface="Times New Roman" pitchFamily="18" charset="0"/>
              </a:rPr>
              <a:t> </a:t>
            </a:r>
          </a:p>
          <a:p>
            <a:endParaRPr lang="ru-RU" dirty="0"/>
          </a:p>
        </p:txBody>
      </p:sp>
      <p:cxnSp>
        <p:nvCxnSpPr>
          <p:cNvPr id="4" name="Прямая со стрелкой 3"/>
          <p:cNvCxnSpPr/>
          <p:nvPr/>
        </p:nvCxnSpPr>
        <p:spPr>
          <a:xfrm rot="10800000" flipV="1">
            <a:off x="2500298" y="2214554"/>
            <a:ext cx="2000264"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Прямая со стрелкой 5"/>
          <p:cNvCxnSpPr/>
          <p:nvPr/>
        </p:nvCxnSpPr>
        <p:spPr>
          <a:xfrm rot="16200000" flipH="1">
            <a:off x="3821901" y="2893215"/>
            <a:ext cx="1571636"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4500562" y="2214554"/>
            <a:ext cx="2428892" cy="10001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928794" y="3214686"/>
            <a:ext cx="1637051" cy="523220"/>
          </a:xfrm>
          <a:prstGeom prst="rect">
            <a:avLst/>
          </a:prstGeom>
          <a:noFill/>
        </p:spPr>
        <p:txBody>
          <a:bodyPr wrap="none" rtlCol="0">
            <a:spAutoFit/>
          </a:bodyPr>
          <a:lstStyle/>
          <a:p>
            <a:r>
              <a:rPr lang="ru-RU" sz="2800" dirty="0" smtClean="0">
                <a:latin typeface="Times New Roman" pitchFamily="18" charset="0"/>
                <a:cs typeface="Times New Roman" pitchFamily="18" charset="0"/>
              </a:rPr>
              <a:t>входящая</a:t>
            </a:r>
            <a:endParaRPr lang="ru-RU" sz="2800" dirty="0">
              <a:latin typeface="Times New Roman" pitchFamily="18" charset="0"/>
              <a:cs typeface="Times New Roman" pitchFamily="18" charset="0"/>
            </a:endParaRPr>
          </a:p>
        </p:txBody>
      </p:sp>
      <p:sp>
        <p:nvSpPr>
          <p:cNvPr id="11" name="TextBox 10"/>
          <p:cNvSpPr txBox="1"/>
          <p:nvPr/>
        </p:nvSpPr>
        <p:spPr>
          <a:xfrm>
            <a:off x="4429124" y="3786190"/>
            <a:ext cx="1449179" cy="523220"/>
          </a:xfrm>
          <a:prstGeom prst="rect">
            <a:avLst/>
          </a:prstGeom>
          <a:noFill/>
        </p:spPr>
        <p:txBody>
          <a:bodyPr wrap="none" rtlCol="0">
            <a:spAutoFit/>
          </a:bodyPr>
          <a:lstStyle/>
          <a:p>
            <a:r>
              <a:rPr lang="ru-RU" sz="2800" dirty="0" smtClean="0">
                <a:latin typeface="Times New Roman" pitchFamily="18" charset="0"/>
                <a:cs typeface="Times New Roman" pitchFamily="18" charset="0"/>
              </a:rPr>
              <a:t>текущая</a:t>
            </a:r>
            <a:endParaRPr lang="ru-RU" sz="2800" dirty="0">
              <a:latin typeface="Times New Roman" pitchFamily="18" charset="0"/>
              <a:cs typeface="Times New Roman" pitchFamily="18" charset="0"/>
            </a:endParaRPr>
          </a:p>
        </p:txBody>
      </p:sp>
      <p:sp>
        <p:nvSpPr>
          <p:cNvPr id="12" name="TextBox 11"/>
          <p:cNvSpPr txBox="1"/>
          <p:nvPr/>
        </p:nvSpPr>
        <p:spPr>
          <a:xfrm>
            <a:off x="7215206" y="3357562"/>
            <a:ext cx="1515992" cy="523220"/>
          </a:xfrm>
          <a:prstGeom prst="rect">
            <a:avLst/>
          </a:prstGeom>
          <a:noFill/>
        </p:spPr>
        <p:txBody>
          <a:bodyPr wrap="none" rtlCol="0">
            <a:spAutoFit/>
          </a:bodyPr>
          <a:lstStyle/>
          <a:p>
            <a:r>
              <a:rPr lang="ru-RU" sz="2800" dirty="0" smtClean="0">
                <a:latin typeface="Times New Roman" pitchFamily="18" charset="0"/>
                <a:cs typeface="Times New Roman" pitchFamily="18" charset="0"/>
              </a:rPr>
              <a:t>итоговая</a:t>
            </a:r>
            <a:endParaRPr lang="ru-RU" sz="28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Другая 1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0C0"/>
      </a:hlink>
      <a:folHlink>
        <a:srgbClr val="24406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1693</TotalTime>
  <Words>684</Words>
  <Application>Microsoft Office PowerPoint</Application>
  <PresentationFormat>Экран (4:3)</PresentationFormat>
  <Paragraphs>112</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Александр</cp:lastModifiedBy>
  <cp:revision>46</cp:revision>
  <dcterms:created xsi:type="dcterms:W3CDTF">2014-06-24T15:51:35Z</dcterms:created>
  <dcterms:modified xsi:type="dcterms:W3CDTF">2015-12-28T16:27:45Z</dcterms:modified>
</cp:coreProperties>
</file>