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3" r:id="rId4"/>
    <p:sldId id="284" r:id="rId5"/>
    <p:sldId id="289" r:id="rId6"/>
    <p:sldId id="292" r:id="rId7"/>
    <p:sldId id="291" r:id="rId8"/>
    <p:sldId id="290" r:id="rId9"/>
    <p:sldId id="285" r:id="rId10"/>
    <p:sldId id="286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4" r:id="rId22"/>
    <p:sldId id="305" r:id="rId23"/>
    <p:sldId id="303" r:id="rId24"/>
    <p:sldId id="306" r:id="rId25"/>
    <p:sldId id="307" r:id="rId26"/>
    <p:sldId id="308" r:id="rId27"/>
    <p:sldId id="309" r:id="rId28"/>
    <p:sldId id="312" r:id="rId29"/>
    <p:sldId id="310" r:id="rId30"/>
    <p:sldId id="311" r:id="rId31"/>
    <p:sldId id="288" r:id="rId32"/>
    <p:sldId id="31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71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87" autoAdjust="0"/>
    <p:restoredTop sz="95044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0982-CEA8-4DDB-9368-BCB0F563CDEC}" type="datetimeFigureOut">
              <a:rPr lang="ru-RU" smtClean="0"/>
              <a:pPr/>
              <a:t>02.01.2019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F3DB-86E0-4D2D-BAFC-5A1E58F658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41364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0982-CEA8-4DDB-9368-BCB0F563CDEC}" type="datetimeFigureOut">
              <a:rPr lang="ru-RU" smtClean="0"/>
              <a:pPr/>
              <a:t>02.01.2019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F3DB-86E0-4D2D-BAFC-5A1E58F658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3153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0982-CEA8-4DDB-9368-BCB0F563CDEC}" type="datetimeFigureOut">
              <a:rPr lang="ru-RU" smtClean="0"/>
              <a:pPr/>
              <a:t>02.01.2019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F3DB-86E0-4D2D-BAFC-5A1E58F658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8341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0982-CEA8-4DDB-9368-BCB0F563CDEC}" type="datetimeFigureOut">
              <a:rPr lang="ru-RU" smtClean="0"/>
              <a:pPr/>
              <a:t>02.01.2019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F3DB-86E0-4D2D-BAFC-5A1E58F658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83141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0982-CEA8-4DDB-9368-BCB0F563CDEC}" type="datetimeFigureOut">
              <a:rPr lang="ru-RU" smtClean="0"/>
              <a:pPr/>
              <a:t>02.01.2019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F3DB-86E0-4D2D-BAFC-5A1E58F658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26555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0982-CEA8-4DDB-9368-BCB0F563CDEC}" type="datetimeFigureOut">
              <a:rPr lang="ru-RU" smtClean="0"/>
              <a:pPr/>
              <a:t>02.01.2019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F3DB-86E0-4D2D-BAFC-5A1E58F658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78073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0982-CEA8-4DDB-9368-BCB0F563CDEC}" type="datetimeFigureOut">
              <a:rPr lang="ru-RU" smtClean="0"/>
              <a:pPr/>
              <a:t>02.01.2019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F3DB-86E0-4D2D-BAFC-5A1E58F658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45571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0982-CEA8-4DDB-9368-BCB0F563CDEC}" type="datetimeFigureOut">
              <a:rPr lang="ru-RU" smtClean="0"/>
              <a:pPr/>
              <a:t>02.01.2019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F3DB-86E0-4D2D-BAFC-5A1E58F658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79577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0982-CEA8-4DDB-9368-BCB0F563CDEC}" type="datetimeFigureOut">
              <a:rPr lang="ru-RU" smtClean="0"/>
              <a:pPr/>
              <a:t>02.01.2019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F3DB-86E0-4D2D-BAFC-5A1E58F658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0289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0982-CEA8-4DDB-9368-BCB0F563CDEC}" type="datetimeFigureOut">
              <a:rPr lang="ru-RU" smtClean="0"/>
              <a:pPr/>
              <a:t>02.01.2019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F3DB-86E0-4D2D-BAFC-5A1E58F658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93832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0982-CEA8-4DDB-9368-BCB0F563CDEC}" type="datetimeFigureOut">
              <a:rPr lang="ru-RU" smtClean="0"/>
              <a:pPr/>
              <a:t>02.01.2019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F3DB-86E0-4D2D-BAFC-5A1E58F658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92669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90982-CEA8-4DDB-9368-BCB0F563CDEC}" type="datetimeFigureOut">
              <a:rPr lang="ru-RU" smtClean="0"/>
              <a:pPr/>
              <a:t>02.01.2019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EF3DB-86E0-4D2D-BAFC-5A1E58F658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574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таша\Desktop\ОБЩАЯ-2\шаблоны презентаций\01\01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" y="0"/>
            <a:ext cx="913905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33265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«Колокольчик»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1500174"/>
            <a:ext cx="6527078" cy="2643206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развивающей предметно – пространственной среды в ДОУ в соответствии с ФГОС ДО к условиям реализации</a:t>
            </a:r>
          </a:p>
          <a:p>
            <a:pPr algn="ctr"/>
            <a:r>
              <a:rPr lang="ru-RU" b="1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ООП ДОУ</a:t>
            </a:r>
          </a:p>
          <a:p>
            <a:pPr algn="ctr"/>
            <a:r>
              <a:rPr lang="ru-RU" b="1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группе </a:t>
            </a:r>
            <a:r>
              <a:rPr lang="ru-RU" b="1" dirty="0" err="1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общеразвивающей</a:t>
            </a:r>
            <a:r>
              <a:rPr lang="ru-RU" b="1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направленности детей 4-5 лет МБДОУ </a:t>
            </a:r>
            <a:r>
              <a:rPr lang="ru-RU" b="1" dirty="0" err="1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b="1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/с №23 «Колокольчик» </a:t>
            </a:r>
            <a:endParaRPr lang="ru-RU" b="1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92876" y="53012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: В.В.Минина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500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Краеведческий уголок</a:t>
            </a:r>
            <a:endParaRPr lang="ru-RU" dirty="0"/>
          </a:p>
        </p:txBody>
      </p:sp>
      <p:pic>
        <p:nvPicPr>
          <p:cNvPr id="7" name="Содержимое 6" descr="SAM_5038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928662" y="1714488"/>
            <a:ext cx="3643338" cy="2049378"/>
          </a:xfrm>
        </p:spPr>
      </p:pic>
      <p:pic>
        <p:nvPicPr>
          <p:cNvPr id="2050" name="Picture 2" descr="C:\Users\Irina1234\Desktop\ПРС Минина\SAM_50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85852" y="3929066"/>
            <a:ext cx="3444772" cy="1937684"/>
          </a:xfrm>
          <a:prstGeom prst="rect">
            <a:avLst/>
          </a:prstGeom>
          <a:noFill/>
        </p:spPr>
      </p:pic>
      <p:pic>
        <p:nvPicPr>
          <p:cNvPr id="11" name="Содержимое 10" descr="SAM_5040.JPG"/>
          <p:cNvPicPr>
            <a:picLocks noGrp="1" noChangeAspect="1"/>
          </p:cNvPicPr>
          <p:nvPr>
            <p:ph sz="half" idx="2"/>
          </p:nvPr>
        </p:nvPicPr>
        <p:blipFill>
          <a:blip r:embed="rId5" cstate="screen"/>
          <a:stretch>
            <a:fillRect/>
          </a:stretch>
        </p:blipFill>
        <p:spPr>
          <a:xfrm>
            <a:off x="4714876" y="1142984"/>
            <a:ext cx="3429023" cy="1928826"/>
          </a:xfrm>
        </p:spPr>
      </p:pic>
      <p:pic>
        <p:nvPicPr>
          <p:cNvPr id="2051" name="Picture 3" descr="C:\Users\Irina1234\Desktop\ПРС Минина\SAM_504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4876" y="3286124"/>
            <a:ext cx="3365524" cy="18931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Патриотический уголок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357290" y="3929066"/>
            <a:ext cx="4040188" cy="2643206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Если не мы, то кто же</a:t>
            </a:r>
          </a:p>
          <a:p>
            <a:r>
              <a:rPr lang="ru-RU" dirty="0" smtClean="0"/>
              <a:t>Детям нашим поможем</a:t>
            </a:r>
          </a:p>
          <a:p>
            <a:r>
              <a:rPr lang="ru-RU" dirty="0" smtClean="0"/>
              <a:t>Россию любить и знать,</a:t>
            </a:r>
          </a:p>
          <a:p>
            <a:r>
              <a:rPr lang="ru-RU" dirty="0" smtClean="0"/>
              <a:t>Как важно не опоздать…</a:t>
            </a:r>
          </a:p>
          <a:p>
            <a:r>
              <a:rPr lang="ru-RU" dirty="0" smtClean="0"/>
              <a:t>Я – россиянин! Я – человек!</a:t>
            </a:r>
          </a:p>
          <a:p>
            <a:r>
              <a:rPr lang="ru-RU" dirty="0" smtClean="0"/>
              <a:t>Эти слова я запомню на век</a:t>
            </a:r>
          </a:p>
          <a:p>
            <a:endParaRPr lang="ru-RU" dirty="0"/>
          </a:p>
        </p:txBody>
      </p:sp>
      <p:pic>
        <p:nvPicPr>
          <p:cNvPr id="7" name="Содержимое 6" descr="SAM_505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857224" y="1571612"/>
            <a:ext cx="4039985" cy="2273531"/>
          </a:xfrm>
        </p:spPr>
      </p:pic>
      <p:pic>
        <p:nvPicPr>
          <p:cNvPr id="3075" name="Picture 3" descr="C:\Users\Irina1234\Desktop\ПРС Минина\SAM_507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 bwMode="auto">
          <a:xfrm>
            <a:off x="5500694" y="1643050"/>
            <a:ext cx="2224187" cy="3951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«Космос»</a:t>
            </a:r>
            <a:endParaRPr lang="ru-RU" dirty="0"/>
          </a:p>
        </p:txBody>
      </p:sp>
      <p:pic>
        <p:nvPicPr>
          <p:cNvPr id="7" name="Содержимое 6" descr="SAM_508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214678" y="1285860"/>
            <a:ext cx="2545854" cy="4525963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 природы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571472" y="1142984"/>
            <a:ext cx="5072098" cy="2000264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В любую погоду, в любую пору</a:t>
            </a:r>
          </a:p>
          <a:p>
            <a:r>
              <a:rPr lang="ru-RU" dirty="0" smtClean="0"/>
              <a:t>Природу свою я очень люблю</a:t>
            </a:r>
          </a:p>
          <a:p>
            <a:r>
              <a:rPr lang="ru-RU" dirty="0" smtClean="0"/>
              <a:t>И в зной, и в ненастье гулять я хожу</a:t>
            </a:r>
          </a:p>
          <a:p>
            <a:r>
              <a:rPr lang="ru-RU" dirty="0" smtClean="0"/>
              <a:t>И всё на природу гляжу и гляжу</a:t>
            </a:r>
          </a:p>
          <a:p>
            <a:endParaRPr lang="ru-RU" dirty="0"/>
          </a:p>
        </p:txBody>
      </p:sp>
      <p:pic>
        <p:nvPicPr>
          <p:cNvPr id="7" name="Содержимое 6" descr="SAM_505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1571604" y="2786058"/>
            <a:ext cx="4039985" cy="2273531"/>
          </a:xfrm>
        </p:spPr>
      </p:pic>
      <p:pic>
        <p:nvPicPr>
          <p:cNvPr id="8" name="Содержимое 7" descr="SAM_5051.JPG"/>
          <p:cNvPicPr>
            <a:picLocks noGrp="1" noChangeAspect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 rot="5400000">
            <a:off x="4832169" y="2883079"/>
            <a:ext cx="4041775" cy="2276098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логопедический уголок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SAM_506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714480" y="1857364"/>
            <a:ext cx="6350044" cy="3571900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Уголок развития речи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29030" y="1600200"/>
            <a:ext cx="408593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20002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Книжный уголок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за чудо - эти книжки!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Очень любят их детишки!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SAM_508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785918" y="2571744"/>
            <a:ext cx="5969041" cy="3357586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Уголок театрализованной деятельности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/>
              <a:t/>
            </a:r>
            <a:br>
              <a:rPr lang="ru-RU" u="sng" dirty="0" smtClean="0"/>
            </a:br>
            <a:endParaRPr lang="ru-RU" u="sng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57158" y="1643050"/>
            <a:ext cx="4500562" cy="448311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нашей группе все актеры, </a:t>
            </a:r>
          </a:p>
          <a:p>
            <a:pPr>
              <a:buNone/>
            </a:pPr>
            <a:r>
              <a:rPr lang="ru-RU" dirty="0" smtClean="0"/>
              <a:t>Кукловоды и танцоры,</a:t>
            </a:r>
          </a:p>
          <a:p>
            <a:pPr>
              <a:buNone/>
            </a:pPr>
            <a:r>
              <a:rPr lang="ru-RU" dirty="0" smtClean="0"/>
              <a:t>Каждый день и каждый час</a:t>
            </a:r>
          </a:p>
          <a:p>
            <a:pPr>
              <a:buNone/>
            </a:pPr>
            <a:r>
              <a:rPr lang="ru-RU" dirty="0" smtClean="0"/>
              <a:t>Мы хотим играть для Вас!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3602852"/>
            <a:ext cx="4214842" cy="267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Уголок изобразительной деятельности</a:t>
            </a:r>
            <a:br>
              <a:rPr lang="ru-RU" dirty="0" smtClean="0"/>
            </a:br>
            <a:r>
              <a:rPr lang="ru-RU" dirty="0" smtClean="0">
                <a:solidFill>
                  <a:schemeClr val="tx2"/>
                </a:solidFill>
              </a:rPr>
              <a:t>И в десять лет, и в семь, и в пять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все дети любят рисовать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7" name="Содержимое 6" descr="SAM_506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00166" y="2428868"/>
            <a:ext cx="6523408" cy="3669417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творчества</a:t>
            </a:r>
            <a:endParaRPr lang="ru-RU" dirty="0"/>
          </a:p>
        </p:txBody>
      </p:sp>
      <p:pic>
        <p:nvPicPr>
          <p:cNvPr id="7" name="Содержимое 6" descr="SAM_5073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571472" y="1357298"/>
            <a:ext cx="4038600" cy="2271713"/>
          </a:xfrm>
        </p:spPr>
      </p:pic>
      <p:pic>
        <p:nvPicPr>
          <p:cNvPr id="8" name="Содержимое 7" descr="SAM_5050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643438" y="1142984"/>
            <a:ext cx="4038600" cy="2271713"/>
          </a:xfrm>
        </p:spPr>
      </p:pic>
      <p:pic>
        <p:nvPicPr>
          <p:cNvPr id="9" name="Picture 2" descr="C:\Users\Irina1234\Desktop\ПРС Минина\SAM_507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7686" y="3714752"/>
            <a:ext cx="4429156" cy="2491400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43042" y="3571876"/>
            <a:ext cx="3571900" cy="2944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>
                <a:solidFill>
                  <a:srgbClr val="000714"/>
                </a:solidFill>
                <a:latin typeface="Times New Roman" pitchFamily="18" charset="0"/>
                <a:cs typeface="Times New Roman" pitchFamily="18" charset="0"/>
              </a:rPr>
              <a:t>В связи с введением ФГОС ДО к условиям реализации основной общеобразовательной программы дошкольного образования, которые представляют собой совокупность требований, обеспечивающих реализацию основной общеобразовательной программы дошкольного образования, направленных на достижение планируемых результатов  дошкольного образования.</a:t>
            </a:r>
            <a:br>
              <a:rPr lang="ru-RU" sz="2000" dirty="0" smtClean="0">
                <a:solidFill>
                  <a:srgbClr val="00071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714"/>
                </a:solidFill>
                <a:latin typeface="Times New Roman" pitchFamily="18" charset="0"/>
                <a:cs typeface="Times New Roman" pitchFamily="18" charset="0"/>
              </a:rPr>
              <a:t>  Интегративным результатом реализации указанных требований является создание развивающей образовательной среды: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714"/>
                </a:solidFill>
                <a:latin typeface="Times New Roman" pitchFamily="18" charset="0"/>
                <a:cs typeface="Times New Roman" pitchFamily="18" charset="0"/>
              </a:rPr>
              <a:t>обеспечивающей духовно-нравственное развитие и воспитание детей;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714"/>
                </a:solidFill>
                <a:latin typeface="Times New Roman" pitchFamily="18" charset="0"/>
                <a:cs typeface="Times New Roman" pitchFamily="18" charset="0"/>
              </a:rPr>
              <a:t>высокое качество дошкольного образования его доступность, открытость и привлекательность для детей и их родителей ( законных представителей) и всего общества;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714"/>
                </a:solidFill>
                <a:latin typeface="Times New Roman" pitchFamily="18" charset="0"/>
                <a:cs typeface="Times New Roman" pitchFamily="18" charset="0"/>
              </a:rPr>
              <a:t>Гарантирующей охрану и укрепление физического и психологического здоровья воспитанника;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714"/>
                </a:solidFill>
                <a:latin typeface="Times New Roman" pitchFamily="18" charset="0"/>
                <a:cs typeface="Times New Roman" pitchFamily="18" charset="0"/>
              </a:rPr>
              <a:t>Комфортной по отношению к воспитанникам и педагогическим работникам.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Музыкальный уголок</a:t>
            </a:r>
            <a:endParaRPr lang="ru-RU" dirty="0"/>
          </a:p>
        </p:txBody>
      </p:sp>
      <p:pic>
        <p:nvPicPr>
          <p:cNvPr id="7" name="Содержимое 6" descr="SAM_505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941733" y="1915863"/>
            <a:ext cx="4857759" cy="3312002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Спортивный уголок</a:t>
            </a:r>
            <a:endParaRPr lang="ru-RU" dirty="0"/>
          </a:p>
        </p:txBody>
      </p:sp>
      <p:pic>
        <p:nvPicPr>
          <p:cNvPr id="6" name="Содержимое 5" descr="SAM_508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2054523" y="2083899"/>
            <a:ext cx="5177830" cy="4000528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Социально – коммуникативное развитие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Уголок дежурств</a:t>
            </a:r>
            <a:endParaRPr lang="ru-RU" dirty="0"/>
          </a:p>
        </p:txBody>
      </p:sp>
      <p:pic>
        <p:nvPicPr>
          <p:cNvPr id="9" name="Содержимое 8" descr="SAM_505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320288" y="2143116"/>
            <a:ext cx="2912145" cy="4071966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пожарной безопасности</a:t>
            </a:r>
            <a:endParaRPr lang="ru-RU" dirty="0"/>
          </a:p>
        </p:txBody>
      </p:sp>
      <p:pic>
        <p:nvPicPr>
          <p:cNvPr id="6" name="Содержимое 5" descr="SAM_504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285852" y="1356588"/>
            <a:ext cx="7072362" cy="3978204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229713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Уголок дорожного движения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/>
                </a:solidFill>
              </a:rPr>
              <a:t>Чтоб аварий избежать</a:t>
            </a:r>
            <a:br>
              <a:rPr lang="ru-RU" sz="3600" dirty="0" smtClean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Надо строго соблюдать</a:t>
            </a:r>
            <a:br>
              <a:rPr lang="ru-RU" sz="3600" dirty="0" smtClean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Правила движения</a:t>
            </a:r>
            <a:br>
              <a:rPr lang="ru-RU" sz="3600" dirty="0" smtClean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И нормы поведения</a:t>
            </a:r>
            <a:br>
              <a:rPr lang="ru-RU" sz="3600" dirty="0" smtClean="0">
                <a:solidFill>
                  <a:schemeClr val="tx2"/>
                </a:solidFill>
              </a:rPr>
            </a:b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AM_509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500166" y="2643182"/>
            <a:ext cx="6666284" cy="3249719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Уголок настроения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SAM_505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286116" y="1357298"/>
            <a:ext cx="2539318" cy="4900634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Игровой уголок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034" y="1071546"/>
            <a:ext cx="4040188" cy="63976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Много в садике ребят,</a:t>
            </a:r>
          </a:p>
          <a:p>
            <a:pPr algn="ctr"/>
            <a:r>
              <a:rPr lang="ru-RU" dirty="0" smtClean="0"/>
              <a:t>Поиграть каждый рад</a:t>
            </a:r>
            <a:endParaRPr lang="ru-RU" dirty="0"/>
          </a:p>
        </p:txBody>
      </p:sp>
      <p:pic>
        <p:nvPicPr>
          <p:cNvPr id="9" name="Содержимое 8" descr="SAM_504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956444" y="2686838"/>
            <a:ext cx="4445030" cy="250033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72000" y="1071546"/>
            <a:ext cx="4041775" cy="63976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Здесь для Оли и Андрюшки,</a:t>
            </a:r>
          </a:p>
          <a:p>
            <a:r>
              <a:rPr lang="ru-RU" dirty="0" smtClean="0"/>
              <a:t>И для всех ребят игрушки.</a:t>
            </a:r>
            <a:endParaRPr lang="ru-RU" dirty="0"/>
          </a:p>
        </p:txBody>
      </p:sp>
      <p:pic>
        <p:nvPicPr>
          <p:cNvPr id="10" name="Содержимое 9" descr="SAM_5097.JPG"/>
          <p:cNvPicPr>
            <a:picLocks noGrp="1" noChangeAspect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 rot="5400000">
            <a:off x="3823168" y="2677634"/>
            <a:ext cx="4402952" cy="2476660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Содержимое 6" descr="SAM_5098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785786" y="428604"/>
            <a:ext cx="4038600" cy="2271713"/>
          </a:xfrm>
        </p:spPr>
      </p:pic>
      <p:pic>
        <p:nvPicPr>
          <p:cNvPr id="8" name="Содержимое 7" descr="SAM_5100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 rot="5400000">
            <a:off x="5403068" y="1240610"/>
            <a:ext cx="4038600" cy="2271713"/>
          </a:xfrm>
        </p:spPr>
      </p:pic>
      <p:pic>
        <p:nvPicPr>
          <p:cNvPr id="9218" name="Picture 2" descr="C:\Users\Irina1234\Desktop\ПРС Минина\SAM_509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71604" y="3214686"/>
            <a:ext cx="4572000" cy="2571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Содержимое 5" descr="SAM_5095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1357290" y="1928802"/>
            <a:ext cx="4038600" cy="2271713"/>
          </a:xfrm>
        </p:spPr>
      </p:pic>
      <p:pic>
        <p:nvPicPr>
          <p:cNvPr id="9" name="Содержимое 8" descr="SAM_5099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 rot="5400000">
            <a:off x="4903002" y="2455056"/>
            <a:ext cx="4038600" cy="2271713"/>
          </a:xfrm>
        </p:spPr>
      </p:pic>
    </p:spTree>
    <p:extLst>
      <p:ext uri="{BB962C8B-B14F-4D97-AF65-F5344CB8AC3E}">
        <p14:creationId xmlns="" xmlns:p14="http://schemas.microsoft.com/office/powerpoint/2010/main" val="177255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Взаимодействие с семьёй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информационный уголок </a:t>
            </a:r>
            <a:endParaRPr lang="ru-RU" dirty="0"/>
          </a:p>
        </p:txBody>
      </p:sp>
      <p:pic>
        <p:nvPicPr>
          <p:cNvPr id="7" name="Содержимое 6" descr="SAM_5077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928662" y="1500174"/>
            <a:ext cx="3643338" cy="3322859"/>
          </a:xfrm>
        </p:spPr>
      </p:pic>
      <p:pic>
        <p:nvPicPr>
          <p:cNvPr id="8" name="Содержимое 7" descr="SAM_5080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643438" y="1643050"/>
            <a:ext cx="4038600" cy="2271713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Разработка модели развивающей предметно-пространственной среды, способствующей гармоничному развитию и саморазвитию детей с последующим её формированием и доведением соответствия близким по требованиям ФГОС ДО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Правовой уголок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SAM_507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71604" y="1571612"/>
            <a:ext cx="6880598" cy="3870337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 Созданию развивающей предметно-пространственной среды в нашем ДОУ уделяется достаточное внимание. Педагоги активно используют инновационные подходы и принципы построения предметно- игрового пространства, т.к. группа детского сада для многих детей является их вторым домом, где они проводят большую часть дня. В детском саду малыши играют, рисуют, лепят, принимают пищу, спят, общаются со сверстниками и взрослыми. Поэтому, от того насколько комфортно организованна предметно-развивающая среда в группе </a:t>
            </a:r>
            <a:r>
              <a:rPr lang="ru-RU" dirty="0" smtClean="0">
                <a:solidFill>
                  <a:srgbClr val="FF0000"/>
                </a:solidFill>
              </a:rPr>
              <a:t>и достаточно высокие показатели интеллектуального и личностного развития ребенка, уровень его воспитанности, готовности к школе, эмоциональное состояние. 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Спасибо за внимание</a:t>
            </a:r>
            <a:endParaRPr lang="ru-RU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255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новые подходы в организации предметно-пространственной среды, обеспечивающей полноценное развитие дошкольников;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Организовать развивающую среду, способствующую полноценному развитию детей с учётом их потребностей и интересов;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условия для обеспечения разных видов деятельности дошкольников (игровой, двигательной, интеллектуальной, самостоятельной, творческой).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Предполагаемые результаты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Дети развиваются наилучшим образом тогда, когда они действительно будут увлечены, заинтересованы процессом обучения.</a:t>
            </a:r>
          </a:p>
          <a:p>
            <a:pPr marL="514350" indent="-51435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Тщательно продуманная среда развития сама пробудит детей к исследованию, активности, проявлению инициативы и творчества.</a:t>
            </a:r>
          </a:p>
          <a:p>
            <a:pPr marL="514350" indent="-51435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При этом сформируется обстановка и представятся детям интересные, увлекательные для них материалы; </a:t>
            </a:r>
          </a:p>
          <a:p>
            <a:pPr marL="514350" indent="-514350">
              <a:buFontTx/>
              <a:buChar char="-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детям обеспечится система интересов развивающего характера;</a:t>
            </a:r>
          </a:p>
          <a:p>
            <a:pPr marL="514350" indent="-51435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-     будет поддерживаться в детях самостоятельность, естественная любознательность , инициатива, активность в освоении окружающей действительности.</a:t>
            </a:r>
          </a:p>
          <a:p>
            <a:pPr marL="514350" indent="-51435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На основе такого подхода дети:</a:t>
            </a:r>
          </a:p>
          <a:p>
            <a:pPr marL="514350" indent="-514350">
              <a:buFontTx/>
              <a:buChar char="-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Активно разовьются, усвоят информацию об окружающем мире в ходе игр и других видов детской деятельности;</a:t>
            </a:r>
          </a:p>
          <a:p>
            <a:pPr marL="514350" indent="-514350">
              <a:buFontTx/>
              <a:buChar char="-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Пройдут через закономерные стадии развития;</a:t>
            </a:r>
          </a:p>
          <a:p>
            <a:pPr marL="514350" indent="-514350">
              <a:buFontTx/>
              <a:buChar char="-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Будут обеспечены социальным взаимодействием направленным на эмоциональное и когнитивное развитие;</a:t>
            </a:r>
          </a:p>
          <a:p>
            <a:pPr marL="514350" indent="-514350">
              <a:buFontTx/>
              <a:buChar char="-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Будут неповторимо индивидуальны и разовьются каждый в своём темпе.</a:t>
            </a:r>
          </a:p>
          <a:p>
            <a:pPr marL="514350" indent="-51435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Построение  развивающей среды  обеспечит воспитанникам чувство психологической защищённости, поможет формированию личности, развитию способностей овладению разными способами деятельности. Созданная эстетическая среда вызовет у детей чувство радости, эмоционально положительное отношение к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/с, желание посещать  его, обогатит новыми  впечатлениями и знаниями, побудит  к активной творческой деятельности способствующей интеллектуальному развитию.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908720"/>
            <a:ext cx="647241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Построение развивающей среды </a:t>
            </a:r>
          </a:p>
          <a:p>
            <a:pPr algn="ctr"/>
            <a:r>
              <a:rPr lang="ru-RU" sz="3200" dirty="0" smtClean="0"/>
              <a:t>по пяти образовательным областям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204864"/>
            <a:ext cx="70567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Создайте для ребенка взрослую сказку, пусть играет и развивается, может быть именно в вашей группе растет будущий учитель или доктор, исследователь или космонавт, </a:t>
            </a:r>
          </a:p>
          <a:p>
            <a:r>
              <a:rPr lang="ru-RU" sz="2000" dirty="0" smtClean="0"/>
              <a:t>изобретатель или  актриса, модельер или летчик…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познавательно-исследовательский уголок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Содержимое 13" descr="SAM_5065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1403648" y="1340768"/>
            <a:ext cx="2545854" cy="4525963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всё эксперименты-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интересные моменты,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Всё, всё хотим узнать,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Ничего не потерять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Irina1234\Desktop\ПРС Минина\SAM_50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3933056"/>
            <a:ext cx="4143404" cy="1868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Математический уголок</a:t>
            </a:r>
            <a:endParaRPr lang="ru-RU" dirty="0"/>
          </a:p>
        </p:txBody>
      </p:sp>
      <p:pic>
        <p:nvPicPr>
          <p:cNvPr id="7" name="Содержимое 6" descr="SAM_506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259632" y="1214422"/>
            <a:ext cx="4104456" cy="2629448"/>
          </a:xfrm>
        </p:spPr>
      </p:pic>
      <p:pic>
        <p:nvPicPr>
          <p:cNvPr id="4098" name="Picture 2" descr="C:\Users\Irina1234\Desktop\ПРС Минина\SAM_50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8992" y="3643314"/>
            <a:ext cx="4357718" cy="24512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ша\Desktop\ОБЩАЯ-2\шаблоны презентаций\01\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конструирования</a:t>
            </a:r>
            <a:endParaRPr lang="ru-RU" dirty="0"/>
          </a:p>
        </p:txBody>
      </p:sp>
      <p:pic>
        <p:nvPicPr>
          <p:cNvPr id="7" name="Содержимое 6" descr="SAM_5091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1643042" y="3714752"/>
            <a:ext cx="4038600" cy="2271713"/>
          </a:xfrm>
        </p:spPr>
      </p:pic>
      <p:pic>
        <p:nvPicPr>
          <p:cNvPr id="8" name="Содержимое 7" descr="SAM_5094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3643306" y="1214422"/>
            <a:ext cx="4038600" cy="2271713"/>
          </a:xfrm>
        </p:spPr>
      </p:pic>
    </p:spTree>
    <p:extLst>
      <p:ext uri="{BB962C8B-B14F-4D97-AF65-F5344CB8AC3E}">
        <p14:creationId xmlns="" xmlns:p14="http://schemas.microsoft.com/office/powerpoint/2010/main" val="395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655</Words>
  <Application>Microsoft Office PowerPoint</Application>
  <PresentationFormat>Экран (4:3)</PresentationFormat>
  <Paragraphs>85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Актуальность проекта </vt:lpstr>
      <vt:lpstr>Цель</vt:lpstr>
      <vt:lpstr>Задачи проекта</vt:lpstr>
      <vt:lpstr>Предполагаемые результаты</vt:lpstr>
      <vt:lpstr>Слайд 6</vt:lpstr>
      <vt:lpstr>Познавательное развитие познавательно-исследовательский уголок</vt:lpstr>
      <vt:lpstr>Математический уголок</vt:lpstr>
      <vt:lpstr>Уголок конструирования</vt:lpstr>
      <vt:lpstr>Краеведческий уголок</vt:lpstr>
      <vt:lpstr>Патриотический уголок</vt:lpstr>
      <vt:lpstr>Уголок «Космос»</vt:lpstr>
      <vt:lpstr>Уголок  природы</vt:lpstr>
      <vt:lpstr>Речевое развитие логопедический уголок</vt:lpstr>
      <vt:lpstr>Уголок развития речи</vt:lpstr>
      <vt:lpstr> Книжный уголок  Что за чудо - эти книжки! Очень любят их детишки! </vt:lpstr>
      <vt:lpstr>  Художественно – эстетическое развитие Уголок театрализованной деятельности  </vt:lpstr>
      <vt:lpstr> Уголок изобразительной деятельности И в десять лет, и в семь, и в пять все дети любят рисовать</vt:lpstr>
      <vt:lpstr>Уголок творчества</vt:lpstr>
      <vt:lpstr>Музыкальный уголок</vt:lpstr>
      <vt:lpstr>Физическое развитие Спортивный уголок</vt:lpstr>
      <vt:lpstr> Социально – коммуникативное развитие Уголок дежурств</vt:lpstr>
      <vt:lpstr>Уголок пожарной безопасности</vt:lpstr>
      <vt:lpstr>Уголок дорожного движения Чтоб аварий избежать Надо строго соблюдать Правила движения И нормы поведения </vt:lpstr>
      <vt:lpstr>Уголок настроения</vt:lpstr>
      <vt:lpstr>Игровой уголок</vt:lpstr>
      <vt:lpstr>Слайд 27</vt:lpstr>
      <vt:lpstr>Слайд 28</vt:lpstr>
      <vt:lpstr>Взаимодействие с семьёй информационный уголок </vt:lpstr>
      <vt:lpstr>Правовой уголок</vt:lpstr>
      <vt:lpstr>Выводы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1</cp:lastModifiedBy>
  <cp:revision>55</cp:revision>
  <dcterms:created xsi:type="dcterms:W3CDTF">2014-08-19T09:55:05Z</dcterms:created>
  <dcterms:modified xsi:type="dcterms:W3CDTF">2019-01-02T18:15:10Z</dcterms:modified>
</cp:coreProperties>
</file>