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73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ultiurok.ru/files/urok-ighra-po-russkomu-iazyku-v-6-klassie-po-tiemam-lieksika-frazieologhiia.html" TargetMode="External"/><Relationship Id="rId2" Type="http://schemas.openxmlformats.org/officeDocument/2006/relationships/hyperlink" Target="https://infourok.ru/material.html?mid=48059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yshared.ru/slide/865173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832648"/>
          </a:xfrm>
          <a:solidFill>
            <a:srgbClr val="FFFF00"/>
          </a:solidFill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i="1" dirty="0" smtClean="0">
                <a:solidFill>
                  <a:schemeClr val="tx2"/>
                </a:solidFill>
              </a:rPr>
              <a:t>Презентация – игра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tx2"/>
                </a:solidFill>
              </a:rPr>
              <a:t>по теме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tx2"/>
                </a:solidFill>
              </a:rPr>
              <a:t>«Лексика»</a:t>
            </a:r>
          </a:p>
          <a:p>
            <a:pPr algn="ctr">
              <a:buNone/>
            </a:pPr>
            <a:r>
              <a:rPr lang="ru-RU" dirty="0" smtClean="0"/>
              <a:t>                                                           </a:t>
            </a:r>
          </a:p>
          <a:p>
            <a:pPr algn="ctr">
              <a:buNone/>
            </a:pPr>
            <a:r>
              <a:rPr lang="ru-RU" dirty="0" smtClean="0"/>
              <a:t>                                                            </a:t>
            </a:r>
            <a:r>
              <a:rPr lang="ru-RU" sz="1800" dirty="0" smtClean="0"/>
              <a:t>Автор</a:t>
            </a:r>
            <a:endParaRPr lang="ru-RU" sz="1600" dirty="0" smtClean="0"/>
          </a:p>
          <a:p>
            <a:pPr algn="ctr">
              <a:buNone/>
            </a:pPr>
            <a:r>
              <a:rPr lang="ru-RU" sz="1600" dirty="0" smtClean="0"/>
              <a:t>                                                                                                                         </a:t>
            </a:r>
            <a:r>
              <a:rPr lang="ru-RU" sz="1800" dirty="0" smtClean="0"/>
              <a:t>Федотова С. В.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445624" cy="6192688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r>
              <a:rPr lang="ru-RU" b="1" i="1" dirty="0" smtClean="0"/>
              <a:t>Лексические загадки</a:t>
            </a:r>
          </a:p>
          <a:p>
            <a:pPr>
              <a:buNone/>
            </a:pPr>
            <a:r>
              <a:rPr lang="ru-RU" b="1" i="1" dirty="0" smtClean="0"/>
              <a:t>  </a:t>
            </a:r>
            <a:r>
              <a:rPr lang="ru-RU" sz="2800" b="1" i="1" dirty="0" smtClean="0"/>
              <a:t>1. Стоящий во главе государства –</a:t>
            </a:r>
          </a:p>
          <a:p>
            <a:pPr>
              <a:buNone/>
            </a:pPr>
            <a:r>
              <a:rPr lang="ru-RU" sz="2800" b="1" i="1" dirty="0" smtClean="0"/>
              <a:t>      пр..</a:t>
            </a:r>
            <a:r>
              <a:rPr lang="ru-RU" sz="2800" b="1" i="1" dirty="0" err="1" smtClean="0"/>
              <a:t>зидент</a:t>
            </a:r>
            <a:endParaRPr lang="ru-RU" sz="2800" b="1" i="1" dirty="0" smtClean="0"/>
          </a:p>
          <a:p>
            <a:pPr>
              <a:buNone/>
            </a:pPr>
            <a:r>
              <a:rPr lang="ru-RU" sz="2800" b="1" i="1" dirty="0" smtClean="0"/>
              <a:t>  2. Первое представление фильма, спектакля –</a:t>
            </a:r>
          </a:p>
          <a:p>
            <a:pPr>
              <a:buNone/>
            </a:pPr>
            <a:r>
              <a:rPr lang="ru-RU" sz="2800" b="1" i="1" dirty="0" smtClean="0"/>
              <a:t>     пр..</a:t>
            </a:r>
            <a:r>
              <a:rPr lang="ru-RU" sz="2800" b="1" i="1" dirty="0" err="1" smtClean="0"/>
              <a:t>мьера</a:t>
            </a:r>
            <a:endParaRPr lang="ru-RU" sz="2800" b="1" i="1" dirty="0" smtClean="0"/>
          </a:p>
          <a:p>
            <a:pPr>
              <a:buNone/>
            </a:pPr>
            <a:r>
              <a:rPr lang="ru-RU" sz="2800" b="1" i="1" dirty="0" smtClean="0"/>
              <a:t>  3.Исключительное право пользования чем-либо</a:t>
            </a:r>
          </a:p>
          <a:p>
            <a:pPr>
              <a:buNone/>
            </a:pPr>
            <a:r>
              <a:rPr lang="ru-RU" sz="2800" b="1" i="1" dirty="0" smtClean="0"/>
              <a:t>     пр..</a:t>
            </a:r>
            <a:r>
              <a:rPr lang="ru-RU" sz="2800" b="1" i="1" dirty="0" err="1" smtClean="0"/>
              <a:t>вилегия</a:t>
            </a:r>
            <a:endParaRPr lang="ru-RU" sz="2800" b="1" i="1" dirty="0" smtClean="0"/>
          </a:p>
          <a:p>
            <a:pPr>
              <a:buNone/>
            </a:pPr>
            <a:r>
              <a:rPr lang="ru-RU" sz="2800" b="1" i="1" dirty="0" smtClean="0"/>
              <a:t>  4. Простейший, несложный –</a:t>
            </a:r>
          </a:p>
          <a:p>
            <a:pPr>
              <a:buNone/>
            </a:pPr>
            <a:r>
              <a:rPr lang="ru-RU" sz="2800" b="1" i="1" dirty="0" smtClean="0"/>
              <a:t>      пр..</a:t>
            </a:r>
            <a:r>
              <a:rPr lang="ru-RU" sz="2800" b="1" i="1" dirty="0" err="1" smtClean="0"/>
              <a:t>митивный</a:t>
            </a:r>
            <a:endParaRPr lang="ru-RU" sz="2800" b="1" i="1" dirty="0" smtClean="0"/>
          </a:p>
          <a:p>
            <a:pPr>
              <a:buNone/>
            </a:pPr>
            <a:r>
              <a:rPr lang="ru-RU" b="1" i="1" dirty="0" smtClean="0"/>
              <a:t>     </a:t>
            </a:r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6926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7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  <a:solidFill>
            <a:srgbClr val="FFFF00"/>
          </a:solidFill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i="1" u="sng" dirty="0" smtClean="0"/>
              <a:t>Проверьте себя</a:t>
            </a:r>
            <a:endParaRPr lang="ru-RU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  <a:solidFill>
            <a:srgbClr val="FFFF00"/>
          </a:solidFill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</a:t>
            </a:r>
            <a:r>
              <a:rPr lang="ru-RU" sz="2800" dirty="0" smtClean="0"/>
              <a:t>1) Кровать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2)  Лить крокодильи слёзы; водить за нос; зарубить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  себе на носу; сесть в  галошу; потерять голову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3) Очи-глаза; чело-лоб; ланиты-щёки; уста-губы;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   перст-палец;  баталия-битва;  глаголет-говорит;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   брадобрей-парикмахер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 4) Антонимы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 5) Невоспитанность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 6) Кот наплакал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 7) Президент, премьера, привилегия, примитивный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  <a:solidFill>
            <a:srgbClr val="FFFF00"/>
          </a:solidFill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</a:t>
            </a:r>
            <a:endParaRPr lang="ru-RU" dirty="0"/>
          </a:p>
        </p:txBody>
      </p:sp>
      <p:pic>
        <p:nvPicPr>
          <p:cNvPr id="4098" name="Picture 2" descr="C:\Users\WIN7USER\Downloads\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095374"/>
            <a:ext cx="7056783" cy="485390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635896" y="2564904"/>
            <a:ext cx="328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508104" y="2636912"/>
            <a:ext cx="328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Б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267744" y="4005064"/>
            <a:ext cx="328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355976" y="4077072"/>
            <a:ext cx="328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Г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372200" y="4077072"/>
            <a:ext cx="328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  <a:solidFill>
            <a:srgbClr val="FFFF00"/>
          </a:solidFill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</a:t>
            </a:r>
            <a:r>
              <a:rPr lang="ru-RU" sz="2800" dirty="0" smtClean="0"/>
              <a:t>Литература: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 </a:t>
            </a:r>
            <a:r>
              <a:rPr lang="en-US" sz="2800" dirty="0" smtClean="0">
                <a:hlinkClick r:id="rId2"/>
              </a:rPr>
              <a:t>https://infourok.ru/material.html?mid=48059</a:t>
            </a:r>
            <a:endParaRPr lang="ru-RU" sz="2800" dirty="0" smtClean="0"/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 </a:t>
            </a:r>
            <a:r>
              <a:rPr lang="en-US" sz="2800" dirty="0" smtClean="0">
                <a:hlinkClick r:id="rId3"/>
              </a:rPr>
              <a:t>https</a:t>
            </a:r>
            <a:r>
              <a:rPr lang="en-US" sz="2800" dirty="0" smtClean="0">
                <a:hlinkClick r:id="rId3"/>
              </a:rPr>
              <a:t>://</a:t>
            </a:r>
            <a:r>
              <a:rPr lang="en-US" sz="2800" dirty="0" smtClean="0">
                <a:hlinkClick r:id="rId3"/>
              </a:rPr>
              <a:t>multiurok.ru/files/urok-ighra-po-russkomu-iazyku-v-6-klassie-po-tiemam-lieksika-frazieologhiia.html</a:t>
            </a:r>
            <a:endParaRPr lang="ru-RU" sz="2800" dirty="0" smtClean="0"/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 </a:t>
            </a:r>
            <a:r>
              <a:rPr lang="en-US" sz="2800" dirty="0" smtClean="0">
                <a:hlinkClick r:id="rId4"/>
              </a:rPr>
              <a:t>http</a:t>
            </a:r>
            <a:r>
              <a:rPr lang="en-US" sz="2800" dirty="0" smtClean="0">
                <a:hlinkClick r:id="rId4"/>
              </a:rPr>
              <a:t>://www.myshared.ru/slide/865173</a:t>
            </a:r>
            <a:r>
              <a:rPr lang="en-US" sz="2800" dirty="0" smtClean="0">
                <a:hlinkClick r:id="rId4"/>
              </a:rPr>
              <a:t>/</a:t>
            </a:r>
            <a:endParaRPr lang="ru-RU" sz="2800" dirty="0" smtClean="0"/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21602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620688"/>
            <a:ext cx="8280920" cy="5904656"/>
          </a:xfrm>
          <a:solidFill>
            <a:srgbClr val="FFFF00"/>
          </a:solidFill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3600" b="1" u="sng" dirty="0" smtClean="0">
                <a:solidFill>
                  <a:srgbClr val="FF0000"/>
                </a:solidFill>
              </a:rPr>
              <a:t>Лексика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</a:rPr>
              <a:t>- словарный состав языка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1691680" y="2348880"/>
            <a:ext cx="144016" cy="216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264696"/>
          </a:xfrm>
          <a:solidFill>
            <a:srgbClr val="FFFF00"/>
          </a:solidFill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1</a:t>
            </a:r>
          </a:p>
          <a:p>
            <a:pPr marL="273050" indent="-273050" algn="ctr">
              <a:buFontTx/>
              <a:buNone/>
            </a:pPr>
            <a:r>
              <a:rPr lang="ru-RU" sz="3600" b="1" i="1" dirty="0" smtClean="0">
                <a:cs typeface="Times New Roman" pitchFamily="18" charset="0"/>
              </a:rPr>
              <a:t>Найдите четвёртое лишнее</a:t>
            </a:r>
            <a:endParaRPr lang="ru-RU" b="1" i="1" dirty="0" smtClean="0">
              <a:cs typeface="Times New Roman" pitchFamily="18" charset="0"/>
            </a:endParaRPr>
          </a:p>
          <a:p>
            <a:pPr marL="273050" indent="-273050" algn="ctr">
              <a:buFontTx/>
              <a:buNone/>
            </a:pPr>
            <a:r>
              <a:rPr lang="ru-RU" b="1" dirty="0" smtClean="0">
                <a:solidFill>
                  <a:srgbClr val="0000CC"/>
                </a:solidFill>
                <a:cs typeface="Times New Roman" pitchFamily="18" charset="0"/>
              </a:rPr>
              <a:t>Кровля,    кровать,   покров,   покрывало </a:t>
            </a:r>
          </a:p>
          <a:p>
            <a:pPr marL="273050" indent="-273050">
              <a:buFontTx/>
              <a:buNone/>
            </a:pPr>
            <a:r>
              <a:rPr lang="ru-RU" dirty="0" smtClean="0">
                <a:cs typeface="Times New Roman" pitchFamily="18" charset="0"/>
              </a:rPr>
              <a:t>                                                                                                                </a:t>
            </a:r>
          </a:p>
          <a:p>
            <a:pPr marL="273050" indent="-273050">
              <a:buFontTx/>
              <a:buNone/>
            </a:pPr>
            <a:r>
              <a:rPr lang="ru-RU" dirty="0" smtClean="0">
                <a:cs typeface="Times New Roman" pitchFamily="18" charset="0"/>
              </a:rPr>
              <a:t>    Какое из слов </a:t>
            </a:r>
            <a:r>
              <a:rPr lang="ru-RU" dirty="0" err="1" smtClean="0">
                <a:cs typeface="Times New Roman" pitchFamily="18" charset="0"/>
              </a:rPr>
              <a:t>неоднокоренное</a:t>
            </a:r>
            <a:endParaRPr lang="ru-RU" dirty="0" smtClean="0"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    к остальным?</a:t>
            </a:r>
          </a:p>
          <a:p>
            <a:endParaRPr lang="ru-RU" b="1" i="1" dirty="0" smtClean="0">
              <a:cs typeface="Times New Roman" pitchFamily="18" charset="0"/>
            </a:endParaRPr>
          </a:p>
          <a:p>
            <a:endParaRPr lang="ru-RU" b="1" i="1" dirty="0" smtClean="0">
              <a:cs typeface="Times New Roman" pitchFamily="18" charset="0"/>
            </a:endParaRPr>
          </a:p>
          <a:p>
            <a:r>
              <a:rPr lang="ru-RU" b="1" i="1" dirty="0" smtClean="0"/>
              <a:t> </a:t>
            </a:r>
            <a:r>
              <a:rPr lang="ru-RU" dirty="0" smtClean="0">
                <a:cs typeface="Times New Roman" pitchFamily="18" charset="0"/>
              </a:rPr>
              <a:t>Кровля – </a:t>
            </a:r>
            <a:r>
              <a:rPr lang="ru-RU" dirty="0" err="1" smtClean="0">
                <a:cs typeface="Times New Roman" pitchFamily="18" charset="0"/>
              </a:rPr>
              <a:t>общеслав</a:t>
            </a:r>
            <a:r>
              <a:rPr lang="ru-RU" dirty="0" smtClean="0">
                <a:cs typeface="Times New Roman" pitchFamily="18" charset="0"/>
              </a:rPr>
              <a:t>. – от слова «кров», нечто покрывающее сверху.</a:t>
            </a:r>
          </a:p>
          <a:p>
            <a:r>
              <a:rPr lang="ru-RU" dirty="0" smtClean="0">
                <a:cs typeface="Times New Roman" pitchFamily="18" charset="0"/>
              </a:rPr>
              <a:t>От этого слова происходят слова: </a:t>
            </a:r>
            <a:r>
              <a:rPr lang="ru-RU" dirty="0" smtClean="0">
                <a:solidFill>
                  <a:srgbClr val="0000CC"/>
                </a:solidFill>
                <a:cs typeface="Times New Roman" pitchFamily="18" charset="0"/>
              </a:rPr>
              <a:t>покров, крыша, покрывало</a:t>
            </a:r>
          </a:p>
          <a:p>
            <a:r>
              <a:rPr lang="ru-RU" dirty="0" smtClean="0">
                <a:cs typeface="Times New Roman" pitchFamily="18" charset="0"/>
              </a:rPr>
              <a:t>Кровать – буквально «ложе из дуба»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8964488" cy="6480720"/>
          </a:xfrm>
          <a:solidFill>
            <a:srgbClr val="FFFF00"/>
          </a:solidFill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</a:t>
            </a:r>
            <a:r>
              <a:rPr lang="ru-RU" b="1" i="1" dirty="0" smtClean="0"/>
              <a:t>Угадайте </a:t>
            </a:r>
          </a:p>
          <a:p>
            <a:pPr>
              <a:buNone/>
            </a:pPr>
            <a:r>
              <a:rPr lang="ru-RU" b="1" i="1" dirty="0" smtClean="0"/>
              <a:t>                                                              фразеологизмы</a:t>
            </a:r>
            <a:endParaRPr lang="ru-RU" b="1" i="1" dirty="0"/>
          </a:p>
        </p:txBody>
      </p:sp>
      <p:pic>
        <p:nvPicPr>
          <p:cNvPr id="4" name="Picture 2" descr="C:\Users\WIN7USER\Downloads\0008-006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2160240" cy="2448271"/>
          </a:xfrm>
          <a:prstGeom prst="rect">
            <a:avLst/>
          </a:prstGeom>
          <a:noFill/>
        </p:spPr>
      </p:pic>
      <p:pic>
        <p:nvPicPr>
          <p:cNvPr id="2050" name="Picture 2" descr="C:\Users\WIN7USER\Downloads\1094107.92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60648"/>
            <a:ext cx="2592288" cy="2376264"/>
          </a:xfrm>
          <a:prstGeom prst="rect">
            <a:avLst/>
          </a:prstGeom>
          <a:noFill/>
        </p:spPr>
      </p:pic>
      <p:pic>
        <p:nvPicPr>
          <p:cNvPr id="2051" name="Picture 3" descr="C:\Users\WIN7USER\Downloads\img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260648"/>
            <a:ext cx="2376264" cy="2232248"/>
          </a:xfrm>
          <a:prstGeom prst="rect">
            <a:avLst/>
          </a:prstGeom>
          <a:noFill/>
        </p:spPr>
      </p:pic>
      <p:pic>
        <p:nvPicPr>
          <p:cNvPr id="2052" name="Picture 4" descr="C:\Users\WIN7USER\Downloads\hello_html_43b99d8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140968"/>
            <a:ext cx="2376264" cy="2880320"/>
          </a:xfrm>
          <a:prstGeom prst="rect">
            <a:avLst/>
          </a:prstGeom>
          <a:noFill/>
        </p:spPr>
      </p:pic>
      <p:pic>
        <p:nvPicPr>
          <p:cNvPr id="2053" name="Picture 5" descr="C:\Users\WIN7USER\Downloads\008 (1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4" y="3212976"/>
            <a:ext cx="2736304" cy="259228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67544" y="6206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563887" y="548680"/>
            <a:ext cx="288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732240" y="6206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67544" y="3429000"/>
            <a:ext cx="328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131840" y="3501008"/>
            <a:ext cx="256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40466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</a:rPr>
              <a:t>2</a:t>
            </a:r>
            <a:endParaRPr lang="ru-RU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  <a:solidFill>
            <a:srgbClr val="FFFF00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chemeClr val="tx2"/>
                </a:solidFill>
              </a:rPr>
              <a:t>3</a:t>
            </a:r>
          </a:p>
          <a:p>
            <a:pPr algn="ctr">
              <a:buNone/>
            </a:pPr>
            <a:r>
              <a:rPr lang="ru-RU" sz="2400" b="1" i="1" dirty="0" smtClean="0"/>
              <a:t>Замените устаревшие слова общеупотребительными словами -синонимами,  расположенными в правом столбике</a:t>
            </a:r>
          </a:p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endParaRPr lang="ru-RU" sz="28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24000" y="2204864"/>
          <a:ext cx="6096000" cy="288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</a:tblGrid>
              <a:tr h="28803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dirty="0" smtClean="0"/>
                        <a:t> 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400" dirty="0" smtClean="0"/>
                        <a:t>Очи, чело, ланиты, уста, перст, баталия, глаголет, брадобрей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ru-RU" sz="2400" dirty="0" smtClean="0"/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400" dirty="0" smtClean="0"/>
                        <a:t>Щёки, губы, лоб, глаза, палец,</a:t>
                      </a:r>
                      <a:r>
                        <a:rPr lang="ru-RU" sz="2400" baseline="0" dirty="0" smtClean="0"/>
                        <a:t> битва, говорит, парикмахер</a:t>
                      </a:r>
                      <a:endParaRPr lang="ru-RU" sz="24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  <a:solidFill>
            <a:srgbClr val="FFFF00"/>
          </a:solidFill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sz="2800" b="1" i="1" dirty="0" smtClean="0"/>
          </a:p>
          <a:p>
            <a:pPr algn="ctr">
              <a:buNone/>
            </a:pPr>
            <a:endParaRPr lang="ru-RU" sz="2800" b="1" i="1" dirty="0" smtClean="0"/>
          </a:p>
          <a:p>
            <a:pPr algn="ctr">
              <a:buNone/>
            </a:pPr>
            <a:r>
              <a:rPr lang="ru-RU" sz="2800" b="1" i="1" dirty="0" smtClean="0"/>
              <a:t>Пользуясь словарём, определите значения слова </a:t>
            </a:r>
            <a:r>
              <a:rPr lang="ru-RU" sz="2800" b="1" i="1" dirty="0" smtClean="0">
                <a:solidFill>
                  <a:schemeClr val="tx2"/>
                </a:solidFill>
              </a:rPr>
              <a:t>МИР</a:t>
            </a:r>
            <a:r>
              <a:rPr lang="ru-RU" sz="2800" b="1" i="1" dirty="0" smtClean="0"/>
              <a:t>.</a:t>
            </a:r>
            <a:endParaRPr lang="ru-RU" sz="2800" b="1" i="1" dirty="0" smtClean="0">
              <a:solidFill>
                <a:schemeClr val="tx2"/>
              </a:solidFill>
            </a:endParaRPr>
          </a:p>
          <a:p>
            <a:pPr algn="ctr">
              <a:buNone/>
            </a:pPr>
            <a:endParaRPr lang="ru-RU" sz="2800" b="1" i="1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ru-RU" sz="2800" b="1" i="1" dirty="0" smtClean="0"/>
              <a:t>Составьте предложения с этими омонимами.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r>
              <a:rPr lang="ru-RU" sz="2800" b="1" i="1" dirty="0" smtClean="0"/>
              <a:t>Угадайте, кто они:</a:t>
            </a:r>
          </a:p>
          <a:p>
            <a:pPr algn="ctr">
              <a:buNone/>
            </a:pPr>
            <a:endParaRPr lang="ru-RU" sz="2800" b="1" i="1" dirty="0" smtClean="0"/>
          </a:p>
          <a:p>
            <a:pPr algn="ctr">
              <a:lnSpc>
                <a:spcPct val="150000"/>
              </a:lnSpc>
              <a:buNone/>
            </a:pPr>
            <a:r>
              <a:rPr lang="ru-RU" sz="2800" b="1" i="1" dirty="0" smtClean="0">
                <a:solidFill>
                  <a:schemeClr val="tx2"/>
                </a:solidFill>
              </a:rPr>
              <a:t>Один высокий, другой низкий,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800" b="1" i="1" dirty="0" smtClean="0">
                <a:solidFill>
                  <a:schemeClr val="tx2"/>
                </a:solidFill>
              </a:rPr>
              <a:t>один  толстый, другой тонкий,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800" b="1" i="1" dirty="0" smtClean="0">
                <a:solidFill>
                  <a:schemeClr val="tx2"/>
                </a:solidFill>
              </a:rPr>
              <a:t>один грустный, другой весёлый.</a:t>
            </a:r>
            <a:endParaRPr lang="ru-RU" sz="2800" b="1" i="1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90872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</a:rPr>
              <a:t>4</a:t>
            </a:r>
            <a:endParaRPr lang="ru-RU" sz="2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  <a:solidFill>
            <a:srgbClr val="FFFF00"/>
          </a:solidFill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131840" y="692696"/>
            <a:ext cx="3456384" cy="720080"/>
          </a:xfrm>
          <a:prstGeom prst="round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</a:rPr>
              <a:t>Моветон - …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endParaRPr lang="ru-RU" sz="36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Скругленный прямоугольник 4">
            <a:hlinkClick r:id="" action="ppaction://hlinkshowjump?jump=nextslide"/>
          </p:cNvPr>
          <p:cNvSpPr/>
          <p:nvPr/>
        </p:nvSpPr>
        <p:spPr>
          <a:xfrm>
            <a:off x="611560" y="2132856"/>
            <a:ext cx="3600400" cy="115212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ru-RU" sz="2400" b="1" dirty="0">
                <a:solidFill>
                  <a:schemeClr val="tx1"/>
                </a:solidFill>
                <a:latin typeface="PT Sans"/>
              </a:rPr>
              <a:t>Правила светского приличия</a:t>
            </a:r>
            <a:endParaRPr lang="ru-RU" sz="2400" b="1" i="0" dirty="0">
              <a:solidFill>
                <a:schemeClr val="tx1"/>
              </a:solidFill>
              <a:effectLst/>
              <a:latin typeface="PT Sans"/>
            </a:endParaRPr>
          </a:p>
        </p:txBody>
      </p:sp>
      <p:sp>
        <p:nvSpPr>
          <p:cNvPr id="6" name="Скругленный прямоугольник 5">
            <a:hlinkClick r:id="" action="ppaction://hlinkshowjump?jump=nextslide"/>
          </p:cNvPr>
          <p:cNvSpPr/>
          <p:nvPr/>
        </p:nvSpPr>
        <p:spPr>
          <a:xfrm>
            <a:off x="4644008" y="2132856"/>
            <a:ext cx="3600400" cy="115212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ru-RU" sz="2800" b="1" dirty="0">
                <a:solidFill>
                  <a:schemeClr val="tx1"/>
                </a:solidFill>
              </a:rPr>
              <a:t>Неустойчивость</a:t>
            </a:r>
          </a:p>
        </p:txBody>
      </p:sp>
      <p:sp>
        <p:nvSpPr>
          <p:cNvPr id="7" name="Скругленный прямоугольник 6">
            <a:hlinkClick r:id="" action="ppaction://hlinkshowjump?jump=nextslide"/>
          </p:cNvPr>
          <p:cNvSpPr/>
          <p:nvPr/>
        </p:nvSpPr>
        <p:spPr>
          <a:xfrm>
            <a:off x="2766935" y="4293096"/>
            <a:ext cx="3600400" cy="115212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ru-RU" sz="2800" b="1" dirty="0" smtClean="0">
                <a:solidFill>
                  <a:schemeClr val="tx1"/>
                </a:solidFill>
              </a:rPr>
              <a:t>Невоспитанность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8367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5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>
              <a:buNone/>
            </a:pPr>
            <a:endParaRPr lang="ru-RU" sz="2800" b="1" i="1" dirty="0" smtClean="0"/>
          </a:p>
          <a:p>
            <a:pPr algn="ctr">
              <a:buNone/>
            </a:pPr>
            <a:r>
              <a:rPr lang="ru-RU" sz="2800" b="1" i="1" dirty="0" smtClean="0"/>
              <a:t>Найдите лишний фразеологизм в группе:</a:t>
            </a:r>
          </a:p>
          <a:p>
            <a:pPr algn="ctr">
              <a:buNone/>
            </a:pPr>
            <a:endParaRPr lang="ru-RU" sz="2800" b="1" i="1" dirty="0" smtClean="0"/>
          </a:p>
          <a:p>
            <a:pPr>
              <a:lnSpc>
                <a:spcPct val="150000"/>
              </a:lnSpc>
              <a:buNone/>
            </a:pPr>
            <a:r>
              <a:rPr lang="ru-RU" sz="2800" b="1" i="1" dirty="0" smtClean="0"/>
              <a:t>  А) Хоть пруд пруди</a:t>
            </a:r>
          </a:p>
          <a:p>
            <a:pPr>
              <a:lnSpc>
                <a:spcPct val="150000"/>
              </a:lnSpc>
              <a:buNone/>
            </a:pPr>
            <a:r>
              <a:rPr lang="ru-RU" sz="2800" b="1" i="1" dirty="0" smtClean="0"/>
              <a:t>  Б) Кот наплакал</a:t>
            </a:r>
          </a:p>
          <a:p>
            <a:pPr>
              <a:lnSpc>
                <a:spcPct val="150000"/>
              </a:lnSpc>
              <a:buNone/>
            </a:pPr>
            <a:r>
              <a:rPr lang="ru-RU" sz="2800" b="1" i="1" dirty="0" smtClean="0"/>
              <a:t>  В) Тьма тьмущая</a:t>
            </a:r>
          </a:p>
          <a:p>
            <a:pPr>
              <a:lnSpc>
                <a:spcPct val="150000"/>
              </a:lnSpc>
              <a:buNone/>
            </a:pPr>
            <a:r>
              <a:rPr lang="ru-RU" sz="2800" b="1" i="1" dirty="0" smtClean="0"/>
              <a:t>  В) Яблоку негде упасть</a:t>
            </a:r>
            <a:endParaRPr lang="ru-RU" sz="28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7647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6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354</Words>
  <Application>Microsoft Office PowerPoint</Application>
  <PresentationFormat>Экран (4:3)</PresentationFormat>
  <Paragraphs>115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WIN7USER</dc:creator>
  <cp:lastModifiedBy>WIN7USER</cp:lastModifiedBy>
  <cp:revision>17</cp:revision>
  <dcterms:created xsi:type="dcterms:W3CDTF">2019-01-02T14:38:02Z</dcterms:created>
  <dcterms:modified xsi:type="dcterms:W3CDTF">2019-01-02T19:40:52Z</dcterms:modified>
</cp:coreProperties>
</file>