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0B951-A6C0-44E9-8E31-C6406BDEE591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682B2-CAB3-430D-8B52-1266F0CA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5;&#1083;&#1077;&#1085;&#1072;\&#1056;&#1072;&#1073;&#1086;&#1095;&#1080;&#1081;%20&#1089;&#1090;&#1086;&#1083;\&#1055;&#1088;&#1072;&#1074;&#1080;&#1083;&#1072;%20&#1076;&#1086;&#1088;&#1086;&#1078;&#1085;&#1086;&#1075;&#1086;%20&#1076;&#1074;&#1080;&#1078;&#1077;&#1085;&#1080;&#1103;\5.ALAN%20PARSONS%20-%20MAMMAGAMMA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4.png"/><Relationship Id="rId5" Type="http://schemas.openxmlformats.org/officeDocument/2006/relationships/image" Target="../media/image1.wmf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3.png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wmf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APPYB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10000"/>
            <a:ext cx="1152525" cy="1871663"/>
          </a:xfrm>
          <a:prstGeom prst="rect">
            <a:avLst/>
          </a:prstGeom>
          <a:noFill/>
        </p:spPr>
      </p:pic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457200" y="1600200"/>
            <a:ext cx="7848600" cy="2057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Берегись автомобиля!</a:t>
            </a:r>
            <a:endParaRPr lang="ru-RU" sz="32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AutoShape 7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6153" name="AutoShape 9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6154" name="Picture 10" descr="roadsig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971800"/>
            <a:ext cx="2663825" cy="2663825"/>
          </a:xfrm>
          <a:prstGeom prst="rect">
            <a:avLst/>
          </a:prstGeom>
          <a:noFill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3505200"/>
            <a:ext cx="15494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0" name="5.ALAN PARSONS - MAMMAGAMM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715000"/>
            <a:ext cx="304800" cy="3048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Презентация к уроку </a:t>
            </a:r>
            <a:r>
              <a:rPr lang="ru-RU" sz="4000" b="1" dirty="0" smtClean="0"/>
              <a:t> </a:t>
            </a:r>
            <a:r>
              <a:rPr lang="ru-RU" sz="4000" b="1" dirty="0" smtClean="0"/>
              <a:t>окружающего мира в 1 классе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61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MPj040147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6775"/>
            <a:ext cx="9144000" cy="5991225"/>
          </a:xfrm>
          <a:prstGeom prst="rect">
            <a:avLst/>
          </a:prstGeom>
          <a:noFill/>
        </p:spPr>
      </p:pic>
      <p:pic>
        <p:nvPicPr>
          <p:cNvPr id="25605" name="Picture 5" descr="MCj03985150000[1]"/>
          <p:cNvPicPr>
            <a:picLocks noChangeAspect="1" noChangeArrowheads="1"/>
          </p:cNvPicPr>
          <p:nvPr/>
        </p:nvPicPr>
        <p:blipFill>
          <a:blip r:embed="rId3" cstate="print"/>
          <a:srcRect r="10001"/>
          <a:stretch>
            <a:fillRect/>
          </a:stretch>
        </p:blipFill>
        <p:spPr bwMode="auto">
          <a:xfrm>
            <a:off x="3581400" y="2971800"/>
            <a:ext cx="914400" cy="676275"/>
          </a:xfrm>
          <a:prstGeom prst="rect">
            <a:avLst/>
          </a:prstGeom>
          <a:noFill/>
        </p:spPr>
      </p:pic>
      <p:pic>
        <p:nvPicPr>
          <p:cNvPr id="25606" name="Picture 6" descr="HAPPYBO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14600"/>
            <a:ext cx="1152525" cy="1871663"/>
          </a:xfrm>
          <a:prstGeom prst="rect">
            <a:avLst/>
          </a:prstGeom>
          <a:noFill/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371600" y="0"/>
            <a:ext cx="61722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800080"/>
                </a:solidFill>
              </a:rPr>
              <a:t>Не перебегай дорогу </a:t>
            </a:r>
          </a:p>
          <a:p>
            <a:pPr algn="ctr">
              <a:lnSpc>
                <a:spcPct val="10000"/>
              </a:lnSpc>
              <a:spcBef>
                <a:spcPct val="50000"/>
              </a:spcBef>
            </a:pPr>
            <a:r>
              <a:rPr lang="ru-RU" sz="2800" b="1">
                <a:solidFill>
                  <a:srgbClr val="800080"/>
                </a:solidFill>
              </a:rPr>
              <a:t>перед движущимся транспортом!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560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838200" y="762000"/>
            <a:ext cx="74676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Будьте очень осторожны,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Уважайте каждый знак.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Ведь без знаков на дороге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Нам не обойтись никак.</a:t>
            </a:r>
          </a:p>
        </p:txBody>
      </p:sp>
      <p:pic>
        <p:nvPicPr>
          <p:cNvPr id="27654" name="Picture 6" descr="roadsig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343400"/>
            <a:ext cx="2206625" cy="2206625"/>
          </a:xfrm>
          <a:prstGeom prst="rect">
            <a:avLst/>
          </a:prstGeom>
          <a:noFill/>
        </p:spPr>
      </p:pic>
      <p:pic>
        <p:nvPicPr>
          <p:cNvPr id="27652" name="Picture 4" descr="HAPPYB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495800"/>
            <a:ext cx="1152525" cy="18716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img11"/>
          <p:cNvPicPr>
            <a:picLocks noChangeAspect="1" noChangeArrowheads="1"/>
          </p:cNvPicPr>
          <p:nvPr/>
        </p:nvPicPr>
        <p:blipFill>
          <a:blip r:embed="rId2" cstate="print"/>
          <a:srcRect l="35677" r="34134" b="1422"/>
          <a:stretch>
            <a:fillRect/>
          </a:stretch>
        </p:blipFill>
        <p:spPr bwMode="auto">
          <a:xfrm>
            <a:off x="6705600" y="2362200"/>
            <a:ext cx="1676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img11"/>
          <p:cNvPicPr>
            <a:picLocks noChangeAspect="1" noChangeArrowheads="1"/>
          </p:cNvPicPr>
          <p:nvPr/>
        </p:nvPicPr>
        <p:blipFill>
          <a:blip r:embed="rId2" cstate="print"/>
          <a:srcRect l="69983" b="5214"/>
          <a:stretch>
            <a:fillRect/>
          </a:stretch>
        </p:blipFill>
        <p:spPr bwMode="auto">
          <a:xfrm>
            <a:off x="6705600" y="4343400"/>
            <a:ext cx="16668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img11"/>
          <p:cNvPicPr>
            <a:picLocks noChangeAspect="1" noChangeArrowheads="1"/>
          </p:cNvPicPr>
          <p:nvPr/>
        </p:nvPicPr>
        <p:blipFill>
          <a:blip r:embed="rId2" cstate="print"/>
          <a:srcRect r="69812"/>
          <a:stretch>
            <a:fillRect/>
          </a:stretch>
        </p:blipFill>
        <p:spPr bwMode="auto">
          <a:xfrm>
            <a:off x="6705600" y="381000"/>
            <a:ext cx="16764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HAPPYB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114800"/>
            <a:ext cx="1152525" cy="1871663"/>
          </a:xfrm>
          <a:prstGeom prst="rect">
            <a:avLst/>
          </a:prstGeom>
          <a:noFill/>
        </p:spPr>
      </p:pic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6705600" y="381000"/>
            <a:ext cx="1676400" cy="5867400"/>
          </a:xfrm>
          <a:prstGeom prst="flowChartProcess">
            <a:avLst/>
          </a:prstGeom>
          <a:solidFill>
            <a:schemeClr val="accent1">
              <a:alpha val="3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6705600" y="43434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6705600" y="23622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WordArt 12"/>
          <p:cNvSpPr>
            <a:spLocks noChangeArrowheads="1" noChangeShapeType="1" noTextEdit="1"/>
          </p:cNvSpPr>
          <p:nvPr/>
        </p:nvSpPr>
        <p:spPr bwMode="auto">
          <a:xfrm>
            <a:off x="685800" y="304800"/>
            <a:ext cx="5334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Сигналы  светофора</a:t>
            </a: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2514600" y="1676400"/>
            <a:ext cx="358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CC3300"/>
                </a:solidFill>
              </a:rPr>
              <a:t>Если свет зажёгся красный,</a:t>
            </a:r>
          </a:p>
          <a:p>
            <a:r>
              <a:rPr lang="ru-RU" b="1">
                <a:solidFill>
                  <a:srgbClr val="CC3300"/>
                </a:solidFill>
              </a:rPr>
              <a:t>Значит двигаться опасно.</a:t>
            </a: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2514600" y="46482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009900"/>
                </a:solidFill>
              </a:rPr>
              <a:t>Свет зелёный говорит:</a:t>
            </a:r>
          </a:p>
          <a:p>
            <a:r>
              <a:rPr lang="ru-RU" b="1">
                <a:solidFill>
                  <a:srgbClr val="009900"/>
                </a:solidFill>
              </a:rPr>
              <a:t>«Проходите, путь открыт!»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2514600" y="3048000"/>
            <a:ext cx="396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FF9900"/>
                </a:solidFill>
              </a:rPr>
              <a:t>Жёлтый свет – предупрежденье:</a:t>
            </a:r>
          </a:p>
          <a:p>
            <a:r>
              <a:rPr lang="ru-RU" b="1">
                <a:solidFill>
                  <a:srgbClr val="FF9900"/>
                </a:solidFill>
              </a:rPr>
              <a:t>Жди сигнала для движенья.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838200" y="1371600"/>
            <a:ext cx="762000" cy="2514600"/>
            <a:chOff x="2496" y="864"/>
            <a:chExt cx="864" cy="3264"/>
          </a:xfrm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2496" y="864"/>
              <a:ext cx="864" cy="2112"/>
              <a:chOff x="2496" y="1104"/>
              <a:chExt cx="1044" cy="2586"/>
            </a:xfrm>
          </p:grpSpPr>
          <p:sp>
            <p:nvSpPr>
              <p:cNvPr id="10260" name="Rectangle 20"/>
              <p:cNvSpPr>
                <a:spLocks noChangeArrowheads="1"/>
              </p:cNvSpPr>
              <p:nvPr/>
            </p:nvSpPr>
            <p:spPr bwMode="auto">
              <a:xfrm>
                <a:off x="2496" y="1104"/>
                <a:ext cx="1044" cy="258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1" name="Oval 21"/>
              <p:cNvSpPr>
                <a:spLocks noChangeArrowheads="1"/>
              </p:cNvSpPr>
              <p:nvPr/>
            </p:nvSpPr>
            <p:spPr bwMode="auto">
              <a:xfrm>
                <a:off x="2723" y="1283"/>
                <a:ext cx="590" cy="54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>
                  <a:solidFill>
                    <a:srgbClr val="FF3300"/>
                  </a:solidFill>
                </a:endParaRPr>
              </a:p>
            </p:txBody>
          </p:sp>
          <p:sp>
            <p:nvSpPr>
              <p:cNvPr id="10262" name="Oval 22"/>
              <p:cNvSpPr>
                <a:spLocks noChangeArrowheads="1"/>
              </p:cNvSpPr>
              <p:nvPr/>
            </p:nvSpPr>
            <p:spPr bwMode="auto">
              <a:xfrm>
                <a:off x="2723" y="2009"/>
                <a:ext cx="590" cy="54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3" name="Oval 23"/>
              <p:cNvSpPr>
                <a:spLocks noChangeArrowheads="1"/>
              </p:cNvSpPr>
              <p:nvPr/>
            </p:nvSpPr>
            <p:spPr bwMode="auto">
              <a:xfrm>
                <a:off x="2723" y="2780"/>
                <a:ext cx="590" cy="544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 flipH="1">
              <a:off x="2592" y="4128"/>
              <a:ext cx="62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Rectangle 25"/>
            <p:cNvSpPr>
              <a:spLocks noChangeArrowheads="1"/>
            </p:cNvSpPr>
            <p:nvPr/>
          </p:nvSpPr>
          <p:spPr bwMode="auto">
            <a:xfrm>
              <a:off x="2784" y="2976"/>
              <a:ext cx="288" cy="115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animBg="1"/>
      <p:bldP spid="10255" grpId="0"/>
      <p:bldP spid="10256" grpId="0"/>
      <p:bldP spid="102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886200" y="685800"/>
            <a:ext cx="4267200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80"/>
                </a:solidFill>
                <a:latin typeface="Times New Roman" pitchFamily="18" charset="0"/>
              </a:rPr>
              <a:t>По полоскам черно-белым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80"/>
                </a:solidFill>
                <a:latin typeface="Times New Roman" pitchFamily="18" charset="0"/>
              </a:rPr>
              <a:t>Пешеход шагает смело.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80"/>
                </a:solidFill>
                <a:latin typeface="Times New Roman" pitchFamily="18" charset="0"/>
              </a:rPr>
              <a:t>Кто из вас, ребята, знает,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80"/>
                </a:solidFill>
                <a:latin typeface="Times New Roman" pitchFamily="18" charset="0"/>
              </a:rPr>
              <a:t>Знак о чем предупреждает?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800080"/>
                </a:solidFill>
                <a:latin typeface="Times New Roman" pitchFamily="18" charset="0"/>
              </a:rPr>
              <a:t>Даст машине тихий ход</a:t>
            </a:r>
          </a:p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Пешеходный переход</a:t>
            </a:r>
            <a:r>
              <a:rPr lang="ru-RU" sz="2000" b="1">
                <a:solidFill>
                  <a:srgbClr val="80008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18439" name="Picture 7" descr="HAPPYB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114800"/>
            <a:ext cx="1152525" cy="1871663"/>
          </a:xfrm>
          <a:prstGeom prst="rect">
            <a:avLst/>
          </a:prstGeom>
          <a:noFill/>
        </p:spPr>
      </p:pic>
      <p:pic>
        <p:nvPicPr>
          <p:cNvPr id="18440" name="Picture 8" descr="j04320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762000"/>
            <a:ext cx="2495550" cy="2495550"/>
          </a:xfrm>
          <a:prstGeom prst="rect">
            <a:avLst/>
          </a:prstGeom>
          <a:noFill/>
        </p:spPr>
      </p:pic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733800" y="4343400"/>
            <a:ext cx="4800600" cy="1828800"/>
            <a:chOff x="0" y="1584"/>
            <a:chExt cx="5760" cy="2208"/>
          </a:xfrm>
        </p:grpSpPr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0" y="1584"/>
              <a:ext cx="5760" cy="2208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432" y="1584"/>
              <a:ext cx="480" cy="2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1" name="Rectangle 19"/>
            <p:cNvSpPr>
              <a:spLocks noChangeArrowheads="1"/>
            </p:cNvSpPr>
            <p:nvPr/>
          </p:nvSpPr>
          <p:spPr bwMode="auto">
            <a:xfrm>
              <a:off x="1488" y="1584"/>
              <a:ext cx="480" cy="2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2" name="Rectangle 20"/>
            <p:cNvSpPr>
              <a:spLocks noChangeArrowheads="1"/>
            </p:cNvSpPr>
            <p:nvPr/>
          </p:nvSpPr>
          <p:spPr bwMode="auto">
            <a:xfrm>
              <a:off x="2592" y="1584"/>
              <a:ext cx="480" cy="2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3" name="Rectangle 21"/>
            <p:cNvSpPr>
              <a:spLocks noChangeArrowheads="1"/>
            </p:cNvSpPr>
            <p:nvPr/>
          </p:nvSpPr>
          <p:spPr bwMode="auto">
            <a:xfrm>
              <a:off x="3696" y="1584"/>
              <a:ext cx="480" cy="2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4" name="Rectangle 22"/>
            <p:cNvSpPr>
              <a:spLocks noChangeArrowheads="1"/>
            </p:cNvSpPr>
            <p:nvPr/>
          </p:nvSpPr>
          <p:spPr bwMode="auto">
            <a:xfrm>
              <a:off x="4800" y="1584"/>
              <a:ext cx="480" cy="2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286000" y="3810000"/>
            <a:ext cx="6629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>
                <a:solidFill>
                  <a:srgbClr val="800080"/>
                </a:solidFill>
                <a:latin typeface="Verdana" pitchFamily="34" charset="0"/>
              </a:rPr>
              <a:t>Затихают все моторы</a:t>
            </a:r>
          </a:p>
          <a:p>
            <a:pPr>
              <a:spcBef>
                <a:spcPct val="20000"/>
              </a:spcBef>
            </a:pPr>
            <a:r>
              <a:rPr lang="ru-RU" sz="2800" b="1">
                <a:solidFill>
                  <a:srgbClr val="800080"/>
                </a:solidFill>
                <a:latin typeface="Verdana" pitchFamily="34" charset="0"/>
              </a:rPr>
              <a:t>И внимательны шофёры, </a:t>
            </a:r>
          </a:p>
          <a:p>
            <a:pPr>
              <a:spcBef>
                <a:spcPct val="20000"/>
              </a:spcBef>
            </a:pPr>
            <a:r>
              <a:rPr lang="ru-RU" sz="2800" b="1">
                <a:solidFill>
                  <a:srgbClr val="800080"/>
                </a:solidFill>
                <a:latin typeface="Verdana" pitchFamily="34" charset="0"/>
              </a:rPr>
              <a:t>Если знаки говорят:</a:t>
            </a:r>
          </a:p>
          <a:p>
            <a:pPr>
              <a:spcBef>
                <a:spcPct val="20000"/>
              </a:spcBef>
            </a:pPr>
            <a:r>
              <a:rPr lang="ru-RU" sz="2800" b="1">
                <a:solidFill>
                  <a:srgbClr val="800080"/>
                </a:solidFill>
                <a:latin typeface="Verdana" pitchFamily="34" charset="0"/>
              </a:rPr>
              <a:t>«Близко школа! Детский сад!»</a:t>
            </a:r>
          </a:p>
        </p:txBody>
      </p:sp>
      <p:pic>
        <p:nvPicPr>
          <p:cNvPr id="19463" name="Picture 7" descr="deti_sm"/>
          <p:cNvPicPr>
            <a:picLocks noChangeAspect="1" noChangeArrowheads="1"/>
          </p:cNvPicPr>
          <p:nvPr/>
        </p:nvPicPr>
        <p:blipFill>
          <a:blip r:embed="rId2" cstate="print"/>
          <a:srcRect t="12000" b="24001"/>
          <a:stretch>
            <a:fillRect/>
          </a:stretch>
        </p:blipFill>
        <p:spPr bwMode="auto">
          <a:xfrm>
            <a:off x="5181600" y="685800"/>
            <a:ext cx="29718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HAPPYB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114800"/>
            <a:ext cx="1152525" cy="1871663"/>
          </a:xfrm>
          <a:prstGeom prst="rect">
            <a:avLst/>
          </a:prstGeom>
          <a:noFill/>
        </p:spPr>
      </p:pic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>
            <a:off x="381000" y="1524000"/>
            <a:ext cx="44958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Осторожно,  дети!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5410200" y="1600200"/>
          <a:ext cx="2963863" cy="2619375"/>
        </p:xfrm>
        <a:graphic>
          <a:graphicData uri="http://schemas.openxmlformats.org/presentationml/2006/ole">
            <p:oleObj spid="_x0000_s1026" r:id="rId4" imgW="3827880" imgH="3382560" progId="">
              <p:embed/>
            </p:oleObj>
          </a:graphicData>
        </a:graphic>
      </p:graphicFrame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62000" y="1752600"/>
            <a:ext cx="44196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Вот железная дорога,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И опасностей здесь много.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Тут не прыгай, не зевай,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На дороге не играй!</a:t>
            </a:r>
          </a:p>
        </p:txBody>
      </p:sp>
      <p:pic>
        <p:nvPicPr>
          <p:cNvPr id="20486" name="Picture 6" descr="Дорожные знаки : Железнодорожный переезд со шлагбаумо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114800"/>
            <a:ext cx="2057400" cy="1843088"/>
          </a:xfrm>
          <a:prstGeom prst="rect">
            <a:avLst/>
          </a:prstGeom>
          <a:noFill/>
        </p:spPr>
      </p:pic>
      <p:pic>
        <p:nvPicPr>
          <p:cNvPr id="20487" name="Picture 7" descr="Дорожные знаки : Железнодорожный переезд без шлагбаум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4191000"/>
            <a:ext cx="1905000" cy="1704975"/>
          </a:xfrm>
          <a:prstGeom prst="rect">
            <a:avLst/>
          </a:prstGeom>
          <a:noFill/>
        </p:spPr>
      </p:pic>
      <p:pic>
        <p:nvPicPr>
          <p:cNvPr id="20488" name="Picture 8" descr="HAPPYBO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4400" y="4114800"/>
            <a:ext cx="1152525" cy="1871663"/>
          </a:xfrm>
          <a:prstGeom prst="rect">
            <a:avLst/>
          </a:prstGeom>
          <a:noFill/>
        </p:spPr>
      </p:pic>
      <p:sp>
        <p:nvSpPr>
          <p:cNvPr id="20489" name="WordArt 9"/>
          <p:cNvSpPr>
            <a:spLocks noChangeArrowheads="1" noChangeShapeType="1" noTextEdit="1"/>
          </p:cNvSpPr>
          <p:nvPr/>
        </p:nvSpPr>
        <p:spPr bwMode="auto">
          <a:xfrm>
            <a:off x="1447800" y="609600"/>
            <a:ext cx="5486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Берегись  поезда!</a:t>
            </a:r>
          </a:p>
        </p:txBody>
      </p:sp>
      <p:pic>
        <p:nvPicPr>
          <p:cNvPr id="20490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075009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58200" y="6172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396" fill="hold"/>
                                        <p:tgtEl>
                                          <p:spTgt spid="204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0"/>
                </p:tgtEl>
              </p:cMediaNode>
            </p:audio>
          </p:childTnLst>
        </p:cTn>
      </p:par>
    </p:tnLst>
    <p:bldLst>
      <p:bldP spid="204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1447800"/>
            <a:ext cx="9144000" cy="3124200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38100">
            <a:solidFill>
              <a:schemeClr val="bg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2536" name="Picture 8" descr="j02129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0" y="1676400"/>
            <a:ext cx="2287588" cy="1436688"/>
          </a:xfrm>
          <a:prstGeom prst="rect">
            <a:avLst/>
          </a:prstGeom>
          <a:noFill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2819400" y="3048000"/>
            <a:ext cx="2667000" cy="1447800"/>
            <a:chOff x="1218" y="1584"/>
            <a:chExt cx="4061" cy="2204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1218" y="1584"/>
              <a:ext cx="4061" cy="2204"/>
              <a:chOff x="1218" y="1584"/>
              <a:chExt cx="4061" cy="2204"/>
            </a:xfrm>
          </p:grpSpPr>
          <p:sp>
            <p:nvSpPr>
              <p:cNvPr id="22539" name="AutoShape 11"/>
              <p:cNvSpPr>
                <a:spLocks noChangeAspect="1" noChangeArrowheads="1" noTextEdit="1"/>
              </p:cNvSpPr>
              <p:nvPr/>
            </p:nvSpPr>
            <p:spPr bwMode="auto">
              <a:xfrm>
                <a:off x="1474" y="1691"/>
                <a:ext cx="3758" cy="20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0" name="Freeform 12"/>
              <p:cNvSpPr>
                <a:spLocks/>
              </p:cNvSpPr>
              <p:nvPr/>
            </p:nvSpPr>
            <p:spPr bwMode="auto">
              <a:xfrm>
                <a:off x="1218" y="1584"/>
                <a:ext cx="4061" cy="1819"/>
              </a:xfrm>
              <a:custGeom>
                <a:avLst/>
                <a:gdLst/>
                <a:ahLst/>
                <a:cxnLst>
                  <a:cxn ang="0">
                    <a:pos x="21" y="98"/>
                  </a:cxn>
                  <a:cxn ang="0">
                    <a:pos x="96" y="86"/>
                  </a:cxn>
                  <a:cxn ang="0">
                    <a:pos x="137" y="5"/>
                  </a:cxn>
                  <a:cxn ang="0">
                    <a:pos x="250" y="5"/>
                  </a:cxn>
                  <a:cxn ang="0">
                    <a:pos x="322" y="86"/>
                  </a:cxn>
                  <a:cxn ang="0">
                    <a:pos x="421" y="119"/>
                  </a:cxn>
                  <a:cxn ang="0">
                    <a:pos x="416" y="202"/>
                  </a:cxn>
                  <a:cxn ang="0">
                    <a:pos x="16" y="202"/>
                  </a:cxn>
                  <a:cxn ang="0">
                    <a:pos x="21" y="98"/>
                  </a:cxn>
                </a:cxnLst>
                <a:rect l="0" t="0" r="r" b="b"/>
                <a:pathLst>
                  <a:path w="441" h="202">
                    <a:moveTo>
                      <a:pt x="21" y="98"/>
                    </a:moveTo>
                    <a:cubicBezTo>
                      <a:pt x="46" y="89"/>
                      <a:pt x="67" y="86"/>
                      <a:pt x="96" y="86"/>
                    </a:cubicBezTo>
                    <a:cubicBezTo>
                      <a:pt x="100" y="55"/>
                      <a:pt x="114" y="27"/>
                      <a:pt x="137" y="5"/>
                    </a:cubicBezTo>
                    <a:cubicBezTo>
                      <a:pt x="175" y="1"/>
                      <a:pt x="212" y="0"/>
                      <a:pt x="250" y="5"/>
                    </a:cubicBezTo>
                    <a:cubicBezTo>
                      <a:pt x="279" y="29"/>
                      <a:pt x="311" y="56"/>
                      <a:pt x="322" y="86"/>
                    </a:cubicBezTo>
                    <a:cubicBezTo>
                      <a:pt x="368" y="92"/>
                      <a:pt x="397" y="107"/>
                      <a:pt x="421" y="119"/>
                    </a:cubicBezTo>
                    <a:cubicBezTo>
                      <a:pt x="441" y="157"/>
                      <a:pt x="436" y="166"/>
                      <a:pt x="416" y="202"/>
                    </a:cubicBezTo>
                    <a:lnTo>
                      <a:pt x="16" y="202"/>
                    </a:lnTo>
                    <a:cubicBezTo>
                      <a:pt x="8" y="168"/>
                      <a:pt x="0" y="129"/>
                      <a:pt x="21" y="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1" name="Oval 13"/>
              <p:cNvSpPr>
                <a:spLocks noChangeArrowheads="1"/>
              </p:cNvSpPr>
              <p:nvPr/>
            </p:nvSpPr>
            <p:spPr bwMode="auto">
              <a:xfrm>
                <a:off x="4058" y="3072"/>
                <a:ext cx="717" cy="695"/>
              </a:xfrm>
              <a:prstGeom prst="ellipse">
                <a:avLst/>
              </a:prstGeom>
              <a:solidFill>
                <a:srgbClr val="3B3734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2" name="Oval 14"/>
              <p:cNvSpPr>
                <a:spLocks noChangeArrowheads="1"/>
              </p:cNvSpPr>
              <p:nvPr/>
            </p:nvSpPr>
            <p:spPr bwMode="auto">
              <a:xfrm>
                <a:off x="1994" y="3072"/>
                <a:ext cx="717" cy="695"/>
              </a:xfrm>
              <a:prstGeom prst="ellipse">
                <a:avLst/>
              </a:prstGeom>
              <a:solidFill>
                <a:srgbClr val="3B3734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3" name="Freeform 15"/>
              <p:cNvSpPr>
                <a:spLocks noEditPoints="1"/>
              </p:cNvSpPr>
              <p:nvPr/>
            </p:nvSpPr>
            <p:spPr bwMode="auto">
              <a:xfrm>
                <a:off x="2296" y="1728"/>
                <a:ext cx="1813" cy="624"/>
              </a:xfrm>
              <a:custGeom>
                <a:avLst/>
                <a:gdLst/>
                <a:ahLst/>
                <a:cxnLst>
                  <a:cxn ang="0">
                    <a:pos x="81" y="68"/>
                  </a:cxn>
                  <a:cxn ang="0">
                    <a:pos x="82" y="0"/>
                  </a:cxn>
                  <a:cxn ang="0">
                    <a:pos x="28" y="8"/>
                  </a:cxn>
                  <a:cxn ang="0">
                    <a:pos x="0" y="68"/>
                  </a:cxn>
                  <a:cxn ang="0">
                    <a:pos x="81" y="68"/>
                  </a:cxn>
                  <a:cxn ang="0">
                    <a:pos x="98" y="1"/>
                  </a:cxn>
                  <a:cxn ang="0">
                    <a:pos x="98" y="68"/>
                  </a:cxn>
                  <a:cxn ang="0">
                    <a:pos x="183" y="67"/>
                  </a:cxn>
                  <a:cxn ang="0">
                    <a:pos x="123" y="5"/>
                  </a:cxn>
                  <a:cxn ang="0">
                    <a:pos x="98" y="1"/>
                  </a:cxn>
                </a:cxnLst>
                <a:rect l="0" t="0" r="r" b="b"/>
                <a:pathLst>
                  <a:path w="183" h="68">
                    <a:moveTo>
                      <a:pt x="81" y="68"/>
                    </a:moveTo>
                    <a:lnTo>
                      <a:pt x="82" y="0"/>
                    </a:lnTo>
                    <a:cubicBezTo>
                      <a:pt x="51" y="1"/>
                      <a:pt x="42" y="2"/>
                      <a:pt x="28" y="8"/>
                    </a:cubicBezTo>
                    <a:cubicBezTo>
                      <a:pt x="13" y="22"/>
                      <a:pt x="1" y="43"/>
                      <a:pt x="0" y="68"/>
                    </a:cubicBezTo>
                    <a:lnTo>
                      <a:pt x="81" y="68"/>
                    </a:lnTo>
                    <a:close/>
                    <a:moveTo>
                      <a:pt x="98" y="1"/>
                    </a:moveTo>
                    <a:lnTo>
                      <a:pt x="98" y="68"/>
                    </a:lnTo>
                    <a:lnTo>
                      <a:pt x="183" y="67"/>
                    </a:lnTo>
                    <a:cubicBezTo>
                      <a:pt x="169" y="43"/>
                      <a:pt x="149" y="23"/>
                      <a:pt x="123" y="5"/>
                    </a:cubicBezTo>
                    <a:lnTo>
                      <a:pt x="98" y="1"/>
                    </a:lnTo>
                    <a:close/>
                  </a:path>
                </a:pathLst>
              </a:custGeom>
              <a:solidFill>
                <a:srgbClr val="CCFFFF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4" name="Freeform 16"/>
              <p:cNvSpPr>
                <a:spLocks noEditPoints="1"/>
              </p:cNvSpPr>
              <p:nvPr/>
            </p:nvSpPr>
            <p:spPr bwMode="auto">
              <a:xfrm>
                <a:off x="3356" y="2513"/>
                <a:ext cx="761" cy="687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2" y="81"/>
                  </a:cxn>
                  <a:cxn ang="0">
                    <a:pos x="1" y="8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1" y="80"/>
                  </a:cxn>
                  <a:cxn ang="0">
                    <a:pos x="86" y="80"/>
                  </a:cxn>
                  <a:cxn ang="0">
                    <a:pos x="86" y="81"/>
                  </a:cxn>
                  <a:cxn ang="0">
                    <a:pos x="1" y="81"/>
                  </a:cxn>
                  <a:cxn ang="0">
                    <a:pos x="1" y="80"/>
                  </a:cxn>
                  <a:cxn ang="0">
                    <a:pos x="87" y="81"/>
                  </a:cxn>
                  <a:cxn ang="0">
                    <a:pos x="87" y="81"/>
                  </a:cxn>
                  <a:cxn ang="0">
                    <a:pos x="86" y="81"/>
                  </a:cxn>
                  <a:cxn ang="0">
                    <a:pos x="86" y="81"/>
                  </a:cxn>
                  <a:cxn ang="0">
                    <a:pos x="87" y="81"/>
                  </a:cxn>
                  <a:cxn ang="0">
                    <a:pos x="86" y="81"/>
                  </a:cxn>
                  <a:cxn ang="0">
                    <a:pos x="86" y="1"/>
                  </a:cxn>
                  <a:cxn ang="0">
                    <a:pos x="87" y="1"/>
                  </a:cxn>
                  <a:cxn ang="0">
                    <a:pos x="87" y="81"/>
                  </a:cxn>
                  <a:cxn ang="0">
                    <a:pos x="86" y="81"/>
                  </a:cxn>
                  <a:cxn ang="0">
                    <a:pos x="87" y="1"/>
                  </a:cxn>
                  <a:cxn ang="0">
                    <a:pos x="87" y="1"/>
                  </a:cxn>
                  <a:cxn ang="0">
                    <a:pos x="87" y="1"/>
                  </a:cxn>
                  <a:cxn ang="0">
                    <a:pos x="87" y="1"/>
                  </a:cxn>
                  <a:cxn ang="0">
                    <a:pos x="87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87" y="1"/>
                  </a:cxn>
                  <a:cxn ang="0">
                    <a:pos x="87" y="2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0" y="1"/>
                  </a:cxn>
                </a:cxnLst>
                <a:rect l="0" t="0" r="r" b="b"/>
                <a:pathLst>
                  <a:path w="87" h="81">
                    <a:moveTo>
                      <a:pt x="1" y="1"/>
                    </a:moveTo>
                    <a:lnTo>
                      <a:pt x="2" y="81"/>
                    </a:lnTo>
                    <a:lnTo>
                      <a:pt x="1" y="8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  <a:moveTo>
                      <a:pt x="1" y="81"/>
                    </a:moveTo>
                    <a:lnTo>
                      <a:pt x="1" y="81"/>
                    </a:lnTo>
                    <a:lnTo>
                      <a:pt x="1" y="81"/>
                    </a:lnTo>
                    <a:lnTo>
                      <a:pt x="1" y="81"/>
                    </a:lnTo>
                    <a:close/>
                    <a:moveTo>
                      <a:pt x="1" y="80"/>
                    </a:moveTo>
                    <a:lnTo>
                      <a:pt x="86" y="80"/>
                    </a:lnTo>
                    <a:lnTo>
                      <a:pt x="86" y="81"/>
                    </a:lnTo>
                    <a:lnTo>
                      <a:pt x="1" y="81"/>
                    </a:lnTo>
                    <a:lnTo>
                      <a:pt x="1" y="80"/>
                    </a:lnTo>
                    <a:close/>
                    <a:moveTo>
                      <a:pt x="87" y="81"/>
                    </a:moveTo>
                    <a:lnTo>
                      <a:pt x="87" y="81"/>
                    </a:lnTo>
                    <a:lnTo>
                      <a:pt x="86" y="81"/>
                    </a:lnTo>
                    <a:lnTo>
                      <a:pt x="86" y="81"/>
                    </a:lnTo>
                    <a:lnTo>
                      <a:pt x="87" y="81"/>
                    </a:lnTo>
                    <a:close/>
                    <a:moveTo>
                      <a:pt x="86" y="81"/>
                    </a:moveTo>
                    <a:lnTo>
                      <a:pt x="86" y="1"/>
                    </a:lnTo>
                    <a:lnTo>
                      <a:pt x="87" y="1"/>
                    </a:lnTo>
                    <a:lnTo>
                      <a:pt x="87" y="81"/>
                    </a:lnTo>
                    <a:lnTo>
                      <a:pt x="86" y="81"/>
                    </a:lnTo>
                    <a:close/>
                    <a:moveTo>
                      <a:pt x="87" y="1"/>
                    </a:moveTo>
                    <a:lnTo>
                      <a:pt x="87" y="1"/>
                    </a:lnTo>
                    <a:lnTo>
                      <a:pt x="87" y="1"/>
                    </a:lnTo>
                    <a:lnTo>
                      <a:pt x="87" y="1"/>
                    </a:lnTo>
                    <a:close/>
                    <a:moveTo>
                      <a:pt x="87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87" y="1"/>
                    </a:lnTo>
                    <a:lnTo>
                      <a:pt x="87" y="2"/>
                    </a:lnTo>
                    <a:close/>
                    <a:moveTo>
                      <a:pt x="0" y="1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421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5" name="Freeform 17"/>
              <p:cNvSpPr>
                <a:spLocks noEditPoints="1"/>
              </p:cNvSpPr>
              <p:nvPr/>
            </p:nvSpPr>
            <p:spPr bwMode="auto">
              <a:xfrm>
                <a:off x="2544" y="2522"/>
                <a:ext cx="709" cy="678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81" y="80"/>
                  </a:cxn>
                  <a:cxn ang="0">
                    <a:pos x="80" y="0"/>
                  </a:cxn>
                  <a:cxn ang="0">
                    <a:pos x="81" y="0"/>
                  </a:cxn>
                  <a:cxn ang="0">
                    <a:pos x="80" y="1"/>
                  </a:cxn>
                  <a:cxn ang="0">
                    <a:pos x="1" y="0"/>
                  </a:cxn>
                  <a:cxn ang="0">
                    <a:pos x="80" y="1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0" y="48"/>
                  </a:cxn>
                  <a:cxn ang="0">
                    <a:pos x="1" y="48"/>
                  </a:cxn>
                  <a:cxn ang="0">
                    <a:pos x="1" y="47"/>
                  </a:cxn>
                  <a:cxn ang="0">
                    <a:pos x="1" y="49"/>
                  </a:cxn>
                  <a:cxn ang="0">
                    <a:pos x="1" y="47"/>
                  </a:cxn>
                  <a:cxn ang="0">
                    <a:pos x="1" y="47"/>
                  </a:cxn>
                  <a:cxn ang="0">
                    <a:pos x="1" y="47"/>
                  </a:cxn>
                  <a:cxn ang="0">
                    <a:pos x="10" y="49"/>
                  </a:cxn>
                  <a:cxn ang="0">
                    <a:pos x="1" y="49"/>
                  </a:cxn>
                  <a:cxn ang="0">
                    <a:pos x="10" y="49"/>
                  </a:cxn>
                  <a:cxn ang="0">
                    <a:pos x="17" y="52"/>
                  </a:cxn>
                  <a:cxn ang="0">
                    <a:pos x="10" y="49"/>
                  </a:cxn>
                  <a:cxn ang="0">
                    <a:pos x="48" y="80"/>
                  </a:cxn>
                  <a:cxn ang="0">
                    <a:pos x="17" y="52"/>
                  </a:cxn>
                  <a:cxn ang="0">
                    <a:pos x="47" y="80"/>
                  </a:cxn>
                  <a:cxn ang="0">
                    <a:pos x="47" y="80"/>
                  </a:cxn>
                  <a:cxn ang="0">
                    <a:pos x="47" y="79"/>
                  </a:cxn>
                  <a:cxn ang="0">
                    <a:pos x="81" y="80"/>
                  </a:cxn>
                  <a:cxn ang="0">
                    <a:pos x="47" y="79"/>
                  </a:cxn>
                  <a:cxn ang="0">
                    <a:pos x="81" y="80"/>
                  </a:cxn>
                  <a:cxn ang="0">
                    <a:pos x="81" y="80"/>
                  </a:cxn>
                </a:cxnLst>
                <a:rect l="0" t="0" r="r" b="b"/>
                <a:pathLst>
                  <a:path w="81" h="80">
                    <a:moveTo>
                      <a:pt x="80" y="80"/>
                    </a:moveTo>
                    <a:lnTo>
                      <a:pt x="80" y="0"/>
                    </a:lnTo>
                    <a:lnTo>
                      <a:pt x="81" y="0"/>
                    </a:lnTo>
                    <a:lnTo>
                      <a:pt x="81" y="80"/>
                    </a:lnTo>
                    <a:lnTo>
                      <a:pt x="80" y="80"/>
                    </a:lnTo>
                    <a:close/>
                    <a:moveTo>
                      <a:pt x="80" y="0"/>
                    </a:moveTo>
                    <a:lnTo>
                      <a:pt x="81" y="0"/>
                    </a:lnTo>
                    <a:lnTo>
                      <a:pt x="81" y="0"/>
                    </a:lnTo>
                    <a:lnTo>
                      <a:pt x="80" y="0"/>
                    </a:lnTo>
                    <a:close/>
                    <a:moveTo>
                      <a:pt x="8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80" y="0"/>
                    </a:lnTo>
                    <a:lnTo>
                      <a:pt x="80" y="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  <a:moveTo>
                      <a:pt x="1" y="0"/>
                    </a:moveTo>
                    <a:lnTo>
                      <a:pt x="1" y="48"/>
                    </a:lnTo>
                    <a:lnTo>
                      <a:pt x="0" y="48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  <a:moveTo>
                      <a:pt x="1" y="49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1" y="49"/>
                    </a:lnTo>
                    <a:close/>
                    <a:moveTo>
                      <a:pt x="1" y="47"/>
                    </a:moveTo>
                    <a:lnTo>
                      <a:pt x="1" y="47"/>
                    </a:lnTo>
                    <a:lnTo>
                      <a:pt x="1" y="49"/>
                    </a:lnTo>
                    <a:lnTo>
                      <a:pt x="1" y="49"/>
                    </a:lnTo>
                    <a:lnTo>
                      <a:pt x="1" y="47"/>
                    </a:lnTo>
                    <a:close/>
                    <a:moveTo>
                      <a:pt x="1" y="47"/>
                    </a:moveTo>
                    <a:lnTo>
                      <a:pt x="1" y="47"/>
                    </a:lnTo>
                    <a:lnTo>
                      <a:pt x="1" y="48"/>
                    </a:lnTo>
                    <a:lnTo>
                      <a:pt x="1" y="47"/>
                    </a:lnTo>
                    <a:close/>
                    <a:moveTo>
                      <a:pt x="1" y="47"/>
                    </a:moveTo>
                    <a:cubicBezTo>
                      <a:pt x="4" y="48"/>
                      <a:pt x="7" y="48"/>
                      <a:pt x="10" y="49"/>
                    </a:cubicBezTo>
                    <a:lnTo>
                      <a:pt x="9" y="50"/>
                    </a:lnTo>
                    <a:cubicBezTo>
                      <a:pt x="7" y="49"/>
                      <a:pt x="4" y="49"/>
                      <a:pt x="1" y="49"/>
                    </a:cubicBezTo>
                    <a:lnTo>
                      <a:pt x="1" y="47"/>
                    </a:lnTo>
                    <a:close/>
                    <a:moveTo>
                      <a:pt x="10" y="49"/>
                    </a:moveTo>
                    <a:cubicBezTo>
                      <a:pt x="12" y="49"/>
                      <a:pt x="15" y="50"/>
                      <a:pt x="18" y="51"/>
                    </a:cubicBezTo>
                    <a:lnTo>
                      <a:pt x="17" y="52"/>
                    </a:lnTo>
                    <a:cubicBezTo>
                      <a:pt x="15" y="51"/>
                      <a:pt x="12" y="51"/>
                      <a:pt x="9" y="50"/>
                    </a:cubicBezTo>
                    <a:lnTo>
                      <a:pt x="10" y="49"/>
                    </a:lnTo>
                    <a:close/>
                    <a:moveTo>
                      <a:pt x="18" y="51"/>
                    </a:moveTo>
                    <a:cubicBezTo>
                      <a:pt x="31" y="56"/>
                      <a:pt x="42" y="66"/>
                      <a:pt x="48" y="80"/>
                    </a:cubicBezTo>
                    <a:lnTo>
                      <a:pt x="47" y="80"/>
                    </a:lnTo>
                    <a:cubicBezTo>
                      <a:pt x="41" y="66"/>
                      <a:pt x="31" y="57"/>
                      <a:pt x="17" y="52"/>
                    </a:cubicBezTo>
                    <a:lnTo>
                      <a:pt x="18" y="51"/>
                    </a:lnTo>
                    <a:close/>
                    <a:moveTo>
                      <a:pt x="47" y="80"/>
                    </a:moveTo>
                    <a:lnTo>
                      <a:pt x="47" y="80"/>
                    </a:lnTo>
                    <a:lnTo>
                      <a:pt x="47" y="80"/>
                    </a:lnTo>
                    <a:lnTo>
                      <a:pt x="47" y="80"/>
                    </a:lnTo>
                    <a:close/>
                    <a:moveTo>
                      <a:pt x="47" y="79"/>
                    </a:moveTo>
                    <a:lnTo>
                      <a:pt x="81" y="79"/>
                    </a:lnTo>
                    <a:lnTo>
                      <a:pt x="81" y="80"/>
                    </a:lnTo>
                    <a:lnTo>
                      <a:pt x="47" y="80"/>
                    </a:lnTo>
                    <a:lnTo>
                      <a:pt x="47" y="79"/>
                    </a:lnTo>
                    <a:close/>
                    <a:moveTo>
                      <a:pt x="81" y="80"/>
                    </a:moveTo>
                    <a:lnTo>
                      <a:pt x="81" y="80"/>
                    </a:lnTo>
                    <a:lnTo>
                      <a:pt x="81" y="80"/>
                    </a:lnTo>
                    <a:lnTo>
                      <a:pt x="81" y="80"/>
                    </a:lnTo>
                    <a:close/>
                  </a:path>
                </a:pathLst>
              </a:custGeom>
              <a:solidFill>
                <a:srgbClr val="2421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6" name="Freeform 18"/>
              <p:cNvSpPr>
                <a:spLocks/>
              </p:cNvSpPr>
              <p:nvPr/>
            </p:nvSpPr>
            <p:spPr bwMode="auto">
              <a:xfrm>
                <a:off x="5034" y="2640"/>
                <a:ext cx="208" cy="336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0" y="0"/>
                  </a:cxn>
                  <a:cxn ang="0">
                    <a:pos x="10" y="13"/>
                  </a:cxn>
                  <a:cxn ang="0">
                    <a:pos x="9" y="19"/>
                  </a:cxn>
                  <a:cxn ang="0">
                    <a:pos x="5" y="10"/>
                  </a:cxn>
                </a:cxnLst>
                <a:rect l="0" t="0" r="r" b="b"/>
                <a:pathLst>
                  <a:path w="10" h="19">
                    <a:moveTo>
                      <a:pt x="5" y="10"/>
                    </a:moveTo>
                    <a:lnTo>
                      <a:pt x="0" y="0"/>
                    </a:lnTo>
                    <a:cubicBezTo>
                      <a:pt x="6" y="2"/>
                      <a:pt x="10" y="7"/>
                      <a:pt x="10" y="13"/>
                    </a:cubicBezTo>
                    <a:cubicBezTo>
                      <a:pt x="10" y="15"/>
                      <a:pt x="10" y="17"/>
                      <a:pt x="9" y="19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7" name="Freeform 19"/>
              <p:cNvSpPr>
                <a:spLocks/>
              </p:cNvSpPr>
              <p:nvPr/>
            </p:nvSpPr>
            <p:spPr bwMode="auto">
              <a:xfrm>
                <a:off x="1344" y="2448"/>
                <a:ext cx="99" cy="1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0" y="0"/>
                  </a:cxn>
                  <a:cxn ang="0">
                    <a:pos x="0" y="13"/>
                  </a:cxn>
                  <a:cxn ang="0">
                    <a:pos x="2" y="19"/>
                  </a:cxn>
                  <a:cxn ang="0">
                    <a:pos x="5" y="10"/>
                  </a:cxn>
                </a:cxnLst>
                <a:rect l="0" t="0" r="r" b="b"/>
                <a:pathLst>
                  <a:path w="10" h="19">
                    <a:moveTo>
                      <a:pt x="5" y="10"/>
                    </a:moveTo>
                    <a:lnTo>
                      <a:pt x="10" y="0"/>
                    </a:lnTo>
                    <a:cubicBezTo>
                      <a:pt x="4" y="2"/>
                      <a:pt x="0" y="7"/>
                      <a:pt x="0" y="13"/>
                    </a:cubicBezTo>
                    <a:cubicBezTo>
                      <a:pt x="0" y="15"/>
                      <a:pt x="1" y="17"/>
                      <a:pt x="2" y="19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8" name="Oval 20"/>
              <p:cNvSpPr>
                <a:spLocks noChangeArrowheads="1"/>
              </p:cNvSpPr>
              <p:nvPr/>
            </p:nvSpPr>
            <p:spPr bwMode="auto">
              <a:xfrm>
                <a:off x="1964" y="2592"/>
                <a:ext cx="114" cy="6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9" name="Oval 21"/>
              <p:cNvSpPr>
                <a:spLocks noChangeArrowheads="1"/>
              </p:cNvSpPr>
              <p:nvPr/>
            </p:nvSpPr>
            <p:spPr bwMode="auto">
              <a:xfrm>
                <a:off x="4556" y="2592"/>
                <a:ext cx="123" cy="6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50" name="AutoShape 22"/>
            <p:cNvSpPr>
              <a:spLocks noChangeArrowheads="1"/>
            </p:cNvSpPr>
            <p:nvPr/>
          </p:nvSpPr>
          <p:spPr bwMode="auto">
            <a:xfrm>
              <a:off x="2146" y="3216"/>
              <a:ext cx="446" cy="432"/>
            </a:xfrm>
            <a:prstGeom prst="flowChartOr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1" name="AutoShape 23"/>
            <p:cNvSpPr>
              <a:spLocks noChangeArrowheads="1"/>
            </p:cNvSpPr>
            <p:nvPr/>
          </p:nvSpPr>
          <p:spPr bwMode="auto">
            <a:xfrm>
              <a:off x="4210" y="3216"/>
              <a:ext cx="446" cy="432"/>
            </a:xfrm>
            <a:prstGeom prst="flowChartOr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2553" name="Picture 25" descr="MCj0398545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1981200"/>
            <a:ext cx="4648200" cy="1066800"/>
          </a:xfrm>
          <a:prstGeom prst="rect">
            <a:avLst/>
          </a:prstGeom>
          <a:noFill/>
        </p:spPr>
      </p:pic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0" y="1371600"/>
            <a:ext cx="9144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0" y="4572000"/>
            <a:ext cx="9144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6" name="WordArt 28"/>
          <p:cNvSpPr>
            <a:spLocks noChangeArrowheads="1" noChangeShapeType="1" noTextEdit="1"/>
          </p:cNvSpPr>
          <p:nvPr/>
        </p:nvSpPr>
        <p:spPr bwMode="auto">
          <a:xfrm>
            <a:off x="1524000" y="152400"/>
            <a:ext cx="5486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Проезжая  часть</a:t>
            </a:r>
          </a:p>
        </p:txBody>
      </p:sp>
      <p:pic>
        <p:nvPicPr>
          <p:cNvPr id="22557" name="Picture 29" descr="HAPPYBO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800600"/>
            <a:ext cx="1152525" cy="1871663"/>
          </a:xfrm>
          <a:prstGeom prst="rect">
            <a:avLst/>
          </a:prstGeom>
          <a:noFill/>
        </p:spPr>
      </p:pic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3962400" y="4983163"/>
            <a:ext cx="426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800080"/>
                </a:solidFill>
              </a:rPr>
              <a:t>И проспекты, и бульвары,</a:t>
            </a:r>
          </a:p>
          <a:p>
            <a:r>
              <a:rPr lang="ru-RU" sz="2400" b="1">
                <a:solidFill>
                  <a:srgbClr val="800080"/>
                </a:solidFill>
              </a:rPr>
              <a:t>Всюду улицы шумны. </a:t>
            </a:r>
          </a:p>
          <a:p>
            <a:r>
              <a:rPr lang="ru-RU" sz="2400" b="1">
                <a:solidFill>
                  <a:srgbClr val="800080"/>
                </a:solidFill>
              </a:rPr>
              <a:t>Проходи по тротуару</a:t>
            </a:r>
          </a:p>
          <a:p>
            <a:r>
              <a:rPr lang="ru-RU" sz="2400" b="1">
                <a:solidFill>
                  <a:srgbClr val="800080"/>
                </a:solidFill>
              </a:rPr>
              <a:t>Только с правой стороны!</a:t>
            </a:r>
          </a:p>
        </p:txBody>
      </p:sp>
      <p:pic>
        <p:nvPicPr>
          <p:cNvPr id="22563" name="Picture 3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638A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0" y="6324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25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300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63"/>
                </p:tgtEl>
              </p:cMediaNode>
            </p:audio>
          </p:childTnLst>
        </p:cTn>
      </p:par>
    </p:tnLst>
    <p:bldLst>
      <p:bldP spid="225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2743200"/>
            <a:ext cx="9144000" cy="19812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429000" y="4648200"/>
            <a:ext cx="2133600" cy="22098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50000">
                <a:schemeClr val="bg2"/>
              </a:gs>
              <a:gs pos="100000">
                <a:srgbClr val="C0C0C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429000" y="0"/>
            <a:ext cx="2133600" cy="2743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524000" y="28194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524000" y="32004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1524000" y="39624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1524000" y="35814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1524000" y="43434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6629400" y="28194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 rot="5400000">
            <a:off x="3124200" y="5715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 rot="5400000">
            <a:off x="3886200" y="5715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 rot="5400000">
            <a:off x="4267200" y="5715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 rot="5400000">
            <a:off x="4648200" y="5715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 rot="5400000">
            <a:off x="3505200" y="5715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6629400" y="32004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6629400" y="35814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6629400" y="40386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6629400" y="44196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1527" name="Picture 23" descr="stopl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057400"/>
            <a:ext cx="498475" cy="685800"/>
          </a:xfrm>
          <a:prstGeom prst="rect">
            <a:avLst/>
          </a:prstGeom>
          <a:noFill/>
        </p:spPr>
      </p:pic>
      <p:pic>
        <p:nvPicPr>
          <p:cNvPr id="21528" name="Picture 24" descr="stopl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057400"/>
            <a:ext cx="498475" cy="685800"/>
          </a:xfrm>
          <a:prstGeom prst="rect">
            <a:avLst/>
          </a:prstGeom>
          <a:noFill/>
        </p:spPr>
      </p:pic>
      <p:pic>
        <p:nvPicPr>
          <p:cNvPr id="21529" name="Picture 25" descr="stopl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724400"/>
            <a:ext cx="498475" cy="685800"/>
          </a:xfrm>
          <a:prstGeom prst="rect">
            <a:avLst/>
          </a:prstGeom>
          <a:noFill/>
        </p:spPr>
      </p:pic>
      <p:pic>
        <p:nvPicPr>
          <p:cNvPr id="21530" name="Picture 26" descr="stopl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724400"/>
            <a:ext cx="498475" cy="685800"/>
          </a:xfrm>
          <a:prstGeom prst="rect">
            <a:avLst/>
          </a:prstGeom>
          <a:noFill/>
        </p:spPr>
      </p:pic>
      <p:sp>
        <p:nvSpPr>
          <p:cNvPr id="21531" name="Rectangle 27"/>
          <p:cNvSpPr>
            <a:spLocks noChangeArrowheads="1"/>
          </p:cNvSpPr>
          <p:nvPr/>
        </p:nvSpPr>
        <p:spPr bwMode="auto">
          <a:xfrm rot="5400000">
            <a:off x="3124200" y="1524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 rot="5400000">
            <a:off x="3505200" y="1524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3" name="Rectangle 29"/>
          <p:cNvSpPr>
            <a:spLocks noChangeArrowheads="1"/>
          </p:cNvSpPr>
          <p:nvPr/>
        </p:nvSpPr>
        <p:spPr bwMode="auto">
          <a:xfrm rot="5400000">
            <a:off x="3962400" y="1524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4" name="Rectangle 30"/>
          <p:cNvSpPr>
            <a:spLocks noChangeArrowheads="1"/>
          </p:cNvSpPr>
          <p:nvPr/>
        </p:nvSpPr>
        <p:spPr bwMode="auto">
          <a:xfrm rot="5400000">
            <a:off x="4343400" y="1524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5" name="Rectangle 31"/>
          <p:cNvSpPr>
            <a:spLocks noChangeArrowheads="1"/>
          </p:cNvSpPr>
          <p:nvPr/>
        </p:nvSpPr>
        <p:spPr bwMode="auto">
          <a:xfrm rot="5400000">
            <a:off x="4724400" y="1524000"/>
            <a:ext cx="1066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6" name="Line 32"/>
          <p:cNvSpPr>
            <a:spLocks noChangeShapeType="1"/>
          </p:cNvSpPr>
          <p:nvPr/>
        </p:nvSpPr>
        <p:spPr bwMode="auto">
          <a:xfrm>
            <a:off x="0" y="3733800"/>
            <a:ext cx="3429000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>
            <a:off x="4419600" y="4648200"/>
            <a:ext cx="0" cy="2209800"/>
          </a:xfrm>
          <a:prstGeom prst="line">
            <a:avLst/>
          </a:prstGeom>
          <a:noFill/>
          <a:ln w="19050">
            <a:solidFill>
              <a:schemeClr val="bg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0" y="5181600"/>
            <a:ext cx="2819400" cy="1676400"/>
          </a:xfrm>
          <a:prstGeom prst="rect">
            <a:avLst/>
          </a:prstGeom>
          <a:solidFill>
            <a:srgbClr val="00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9" name="Rectangle 35"/>
          <p:cNvSpPr>
            <a:spLocks noChangeArrowheads="1"/>
          </p:cNvSpPr>
          <p:nvPr/>
        </p:nvSpPr>
        <p:spPr bwMode="auto">
          <a:xfrm>
            <a:off x="0" y="0"/>
            <a:ext cx="2819400" cy="2209800"/>
          </a:xfrm>
          <a:prstGeom prst="rect">
            <a:avLst/>
          </a:prstGeom>
          <a:solidFill>
            <a:srgbClr val="00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40" name="Rectangle 36"/>
          <p:cNvSpPr>
            <a:spLocks noChangeArrowheads="1"/>
          </p:cNvSpPr>
          <p:nvPr/>
        </p:nvSpPr>
        <p:spPr bwMode="auto">
          <a:xfrm>
            <a:off x="6248400" y="0"/>
            <a:ext cx="2895600" cy="2133600"/>
          </a:xfrm>
          <a:prstGeom prst="rect">
            <a:avLst/>
          </a:prstGeom>
          <a:solidFill>
            <a:srgbClr val="00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6172200" y="5257800"/>
            <a:ext cx="2971800" cy="1600200"/>
          </a:xfrm>
          <a:prstGeom prst="rect">
            <a:avLst/>
          </a:prstGeom>
          <a:solidFill>
            <a:srgbClr val="00FF99">
              <a:alpha val="14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42" name="Line 38"/>
          <p:cNvSpPr>
            <a:spLocks noChangeShapeType="1"/>
          </p:cNvSpPr>
          <p:nvPr/>
        </p:nvSpPr>
        <p:spPr bwMode="auto">
          <a:xfrm>
            <a:off x="5715000" y="3733800"/>
            <a:ext cx="3429000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43" name="Line 39"/>
          <p:cNvSpPr>
            <a:spLocks noChangeShapeType="1"/>
          </p:cNvSpPr>
          <p:nvPr/>
        </p:nvSpPr>
        <p:spPr bwMode="auto">
          <a:xfrm>
            <a:off x="4495800" y="0"/>
            <a:ext cx="0" cy="2743200"/>
          </a:xfrm>
          <a:prstGeom prst="line">
            <a:avLst/>
          </a:prstGeom>
          <a:noFill/>
          <a:ln w="19050">
            <a:solidFill>
              <a:schemeClr val="bg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1561" name="Picture 57" descr="MCj0398515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228600"/>
            <a:ext cx="838200" cy="558800"/>
          </a:xfrm>
          <a:prstGeom prst="rect">
            <a:avLst/>
          </a:prstGeom>
          <a:noFill/>
        </p:spPr>
      </p:pic>
      <p:pic>
        <p:nvPicPr>
          <p:cNvPr id="21562" name="Picture 58" descr="MCj039846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3810000"/>
            <a:ext cx="1368425" cy="596900"/>
          </a:xfrm>
          <a:prstGeom prst="rect">
            <a:avLst/>
          </a:prstGeom>
          <a:noFill/>
        </p:spPr>
      </p:pic>
      <p:pic>
        <p:nvPicPr>
          <p:cNvPr id="21563" name="Picture 59" descr="MCj0398517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2895600"/>
            <a:ext cx="1754188" cy="511175"/>
          </a:xfrm>
          <a:prstGeom prst="rect">
            <a:avLst/>
          </a:prstGeom>
          <a:noFill/>
        </p:spPr>
      </p:pic>
      <p:sp>
        <p:nvSpPr>
          <p:cNvPr id="21564" name="Line 60"/>
          <p:cNvSpPr>
            <a:spLocks noChangeShapeType="1"/>
          </p:cNvSpPr>
          <p:nvPr/>
        </p:nvSpPr>
        <p:spPr bwMode="auto">
          <a:xfrm>
            <a:off x="0" y="4572000"/>
            <a:ext cx="35052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65" name="Line 61"/>
          <p:cNvSpPr>
            <a:spLocks noChangeShapeType="1"/>
          </p:cNvSpPr>
          <p:nvPr/>
        </p:nvSpPr>
        <p:spPr bwMode="auto">
          <a:xfrm>
            <a:off x="0" y="2895600"/>
            <a:ext cx="35052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66" name="Line 62"/>
          <p:cNvSpPr>
            <a:spLocks noChangeShapeType="1"/>
          </p:cNvSpPr>
          <p:nvPr/>
        </p:nvSpPr>
        <p:spPr bwMode="auto">
          <a:xfrm>
            <a:off x="5410200" y="2819400"/>
            <a:ext cx="3733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67" name="Line 63"/>
          <p:cNvSpPr>
            <a:spLocks noChangeShapeType="1"/>
          </p:cNvSpPr>
          <p:nvPr/>
        </p:nvSpPr>
        <p:spPr bwMode="auto">
          <a:xfrm>
            <a:off x="5410200" y="0"/>
            <a:ext cx="0" cy="28194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68" name="Line 64"/>
          <p:cNvSpPr>
            <a:spLocks noChangeShapeType="1"/>
          </p:cNvSpPr>
          <p:nvPr/>
        </p:nvSpPr>
        <p:spPr bwMode="auto">
          <a:xfrm flipV="1">
            <a:off x="3505200" y="0"/>
            <a:ext cx="0" cy="28956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69" name="Line 65"/>
          <p:cNvSpPr>
            <a:spLocks noChangeShapeType="1"/>
          </p:cNvSpPr>
          <p:nvPr/>
        </p:nvSpPr>
        <p:spPr bwMode="auto">
          <a:xfrm flipV="1">
            <a:off x="5410200" y="4572000"/>
            <a:ext cx="3733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70" name="Line 66"/>
          <p:cNvSpPr>
            <a:spLocks noChangeShapeType="1"/>
          </p:cNvSpPr>
          <p:nvPr/>
        </p:nvSpPr>
        <p:spPr bwMode="auto">
          <a:xfrm flipV="1">
            <a:off x="3505200" y="4572000"/>
            <a:ext cx="0" cy="22860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71" name="Line 67"/>
          <p:cNvSpPr>
            <a:spLocks noChangeShapeType="1"/>
          </p:cNvSpPr>
          <p:nvPr/>
        </p:nvSpPr>
        <p:spPr bwMode="auto">
          <a:xfrm flipH="1" flipV="1">
            <a:off x="5410200" y="4572000"/>
            <a:ext cx="0" cy="22860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1572" name="Picture 68" descr="HAPPYBO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4986338"/>
            <a:ext cx="1152525" cy="1871662"/>
          </a:xfrm>
          <a:prstGeom prst="rect">
            <a:avLst/>
          </a:prstGeom>
          <a:noFill/>
        </p:spPr>
      </p:pic>
      <p:sp>
        <p:nvSpPr>
          <p:cNvPr id="21573" name="WordArt 69"/>
          <p:cNvSpPr>
            <a:spLocks noChangeArrowheads="1" noChangeShapeType="1" noTextEdit="1"/>
          </p:cNvSpPr>
          <p:nvPr/>
        </p:nvSpPr>
        <p:spPr bwMode="auto">
          <a:xfrm>
            <a:off x="228600" y="381000"/>
            <a:ext cx="3124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Перекрёсток</a:t>
            </a:r>
          </a:p>
        </p:txBody>
      </p:sp>
      <p:sp>
        <p:nvSpPr>
          <p:cNvPr id="21574" name="Rectangle 70"/>
          <p:cNvSpPr>
            <a:spLocks noChangeArrowheads="1"/>
          </p:cNvSpPr>
          <p:nvPr/>
        </p:nvSpPr>
        <p:spPr bwMode="auto">
          <a:xfrm>
            <a:off x="4724400" y="5305425"/>
            <a:ext cx="441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660066"/>
                </a:solidFill>
              </a:rPr>
              <a:t>Если ты гуляешь просто,</a:t>
            </a:r>
          </a:p>
          <a:p>
            <a:r>
              <a:rPr lang="ru-RU" sz="2400" b="1">
                <a:solidFill>
                  <a:srgbClr val="660066"/>
                </a:solidFill>
              </a:rPr>
              <a:t>Все равно вперед гляди,</a:t>
            </a:r>
          </a:p>
          <a:p>
            <a:r>
              <a:rPr lang="ru-RU" sz="2400" b="1">
                <a:solidFill>
                  <a:srgbClr val="660066"/>
                </a:solidFill>
              </a:rPr>
              <a:t>Через шумный перекресток</a:t>
            </a:r>
          </a:p>
          <a:p>
            <a:r>
              <a:rPr lang="ru-RU" sz="2400" b="1">
                <a:solidFill>
                  <a:srgbClr val="660066"/>
                </a:solidFill>
              </a:rPr>
              <a:t>Осторожно проходи!</a:t>
            </a:r>
          </a:p>
        </p:txBody>
      </p:sp>
      <p:pic>
        <p:nvPicPr>
          <p:cNvPr id="21575" name="Picture 7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657600"/>
            <a:ext cx="16002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76" name="Picture 7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074852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1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64162E-6 L 0.38003 3.64162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1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215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56647E-6 L -0.83333 -0.011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1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56069E-6 L 0.00417 0.9248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1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4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76"/>
                </p:tgtEl>
              </p:cMediaNode>
            </p:audio>
          </p:childTnLst>
        </p:cTn>
      </p:par>
    </p:tnLst>
    <p:bldLst>
      <p:bldP spid="215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Дорожные знаки : Подземный пешеходный перех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1676400" cy="1676400"/>
          </a:xfrm>
          <a:prstGeom prst="rect">
            <a:avLst/>
          </a:prstGeom>
          <a:noFill/>
        </p:spPr>
      </p:pic>
      <p:pic>
        <p:nvPicPr>
          <p:cNvPr id="23560" name="Picture 8" descr="Берлин. Подземный перехо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57200"/>
            <a:ext cx="5562600" cy="3725863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876800"/>
            <a:ext cx="2514600" cy="1552575"/>
          </a:xfrm>
          <a:prstGeom prst="rect">
            <a:avLst/>
          </a:prstGeom>
          <a:solidFill>
            <a:srgbClr val="FFCC99"/>
          </a:solidFill>
        </p:spPr>
      </p:pic>
      <p:pic>
        <p:nvPicPr>
          <p:cNvPr id="23561" name="Picture 9" descr="HAPPYBO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724400"/>
            <a:ext cx="1152525" cy="1871663"/>
          </a:xfrm>
          <a:prstGeom prst="rect">
            <a:avLst/>
          </a:prstGeom>
          <a:noFill/>
        </p:spPr>
      </p:pic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1752600" y="4343400"/>
            <a:ext cx="4495800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Объясняет строго кот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Детям – нарушителям: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«Вам </a:t>
            </a:r>
            <a:r>
              <a:rPr lang="ru-RU" sz="2400" b="1">
                <a:solidFill>
                  <a:srgbClr val="CC3300"/>
                </a:solidFill>
              </a:rPr>
              <a:t>подземный переход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Сделали строители».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57200" y="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3810000"/>
            <a:ext cx="9144000" cy="3048000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2895600"/>
            <a:ext cx="9144000" cy="9144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1600200"/>
            <a:ext cx="9144000" cy="22098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0" y="5410200"/>
            <a:ext cx="9144000" cy="0"/>
          </a:xfrm>
          <a:prstGeom prst="line">
            <a:avLst/>
          </a:prstGeom>
          <a:noFill/>
          <a:ln w="28575">
            <a:solidFill>
              <a:schemeClr val="bg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7620000" y="39624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7620000" y="46482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7620000" y="65532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20" name="Rectangle 44"/>
          <p:cNvSpPr>
            <a:spLocks noChangeArrowheads="1"/>
          </p:cNvSpPr>
          <p:nvPr/>
        </p:nvSpPr>
        <p:spPr bwMode="auto">
          <a:xfrm>
            <a:off x="7620000" y="58674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21" name="Rectangle 45"/>
          <p:cNvSpPr>
            <a:spLocks noChangeArrowheads="1"/>
          </p:cNvSpPr>
          <p:nvPr/>
        </p:nvSpPr>
        <p:spPr bwMode="auto">
          <a:xfrm>
            <a:off x="7620000" y="52578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23" name="Rectangle 47"/>
          <p:cNvSpPr>
            <a:spLocks noChangeArrowheads="1"/>
          </p:cNvSpPr>
          <p:nvPr/>
        </p:nvSpPr>
        <p:spPr bwMode="auto">
          <a:xfrm>
            <a:off x="381000" y="1981200"/>
            <a:ext cx="1752600" cy="762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24" name="Line 48"/>
          <p:cNvSpPr>
            <a:spLocks noChangeShapeType="1"/>
          </p:cNvSpPr>
          <p:nvPr/>
        </p:nvSpPr>
        <p:spPr bwMode="auto">
          <a:xfrm>
            <a:off x="1295400" y="2743200"/>
            <a:ext cx="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25" name="Text Box 49"/>
          <p:cNvSpPr txBox="1">
            <a:spLocks noChangeArrowheads="1"/>
          </p:cNvSpPr>
          <p:nvPr/>
        </p:nvSpPr>
        <p:spPr bwMode="auto">
          <a:xfrm>
            <a:off x="381000" y="2133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CC3300"/>
                </a:solidFill>
              </a:rPr>
              <a:t>Остановка</a:t>
            </a:r>
            <a:r>
              <a:rPr lang="ru-RU" sz="2400" b="1">
                <a:solidFill>
                  <a:srgbClr val="800080"/>
                </a:solidFill>
              </a:rPr>
              <a:t> </a:t>
            </a:r>
          </a:p>
        </p:txBody>
      </p:sp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1295400" y="5334000"/>
            <a:ext cx="1752600" cy="1219200"/>
            <a:chOff x="1218" y="1584"/>
            <a:chExt cx="4061" cy="2204"/>
          </a:xfrm>
        </p:grpSpPr>
        <p:grpSp>
          <p:nvGrpSpPr>
            <p:cNvPr id="3" name="Group 51"/>
            <p:cNvGrpSpPr>
              <a:grpSpLocks/>
            </p:cNvGrpSpPr>
            <p:nvPr/>
          </p:nvGrpSpPr>
          <p:grpSpPr bwMode="auto">
            <a:xfrm>
              <a:off x="1218" y="1584"/>
              <a:ext cx="4061" cy="2204"/>
              <a:chOff x="1218" y="1584"/>
              <a:chExt cx="4061" cy="2204"/>
            </a:xfrm>
          </p:grpSpPr>
          <p:sp>
            <p:nvSpPr>
              <p:cNvPr id="24628" name="AutoShape 52"/>
              <p:cNvSpPr>
                <a:spLocks noChangeAspect="1" noChangeArrowheads="1" noTextEdit="1"/>
              </p:cNvSpPr>
              <p:nvPr/>
            </p:nvSpPr>
            <p:spPr bwMode="auto">
              <a:xfrm>
                <a:off x="1474" y="1691"/>
                <a:ext cx="3758" cy="20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29" name="Freeform 53"/>
              <p:cNvSpPr>
                <a:spLocks/>
              </p:cNvSpPr>
              <p:nvPr/>
            </p:nvSpPr>
            <p:spPr bwMode="auto">
              <a:xfrm>
                <a:off x="1218" y="1584"/>
                <a:ext cx="4061" cy="1819"/>
              </a:xfrm>
              <a:custGeom>
                <a:avLst/>
                <a:gdLst/>
                <a:ahLst/>
                <a:cxnLst>
                  <a:cxn ang="0">
                    <a:pos x="21" y="98"/>
                  </a:cxn>
                  <a:cxn ang="0">
                    <a:pos x="96" y="86"/>
                  </a:cxn>
                  <a:cxn ang="0">
                    <a:pos x="137" y="5"/>
                  </a:cxn>
                  <a:cxn ang="0">
                    <a:pos x="250" y="5"/>
                  </a:cxn>
                  <a:cxn ang="0">
                    <a:pos x="322" y="86"/>
                  </a:cxn>
                  <a:cxn ang="0">
                    <a:pos x="421" y="119"/>
                  </a:cxn>
                  <a:cxn ang="0">
                    <a:pos x="416" y="202"/>
                  </a:cxn>
                  <a:cxn ang="0">
                    <a:pos x="16" y="202"/>
                  </a:cxn>
                  <a:cxn ang="0">
                    <a:pos x="21" y="98"/>
                  </a:cxn>
                </a:cxnLst>
                <a:rect l="0" t="0" r="r" b="b"/>
                <a:pathLst>
                  <a:path w="441" h="202">
                    <a:moveTo>
                      <a:pt x="21" y="98"/>
                    </a:moveTo>
                    <a:cubicBezTo>
                      <a:pt x="46" y="89"/>
                      <a:pt x="67" y="86"/>
                      <a:pt x="96" y="86"/>
                    </a:cubicBezTo>
                    <a:cubicBezTo>
                      <a:pt x="100" y="55"/>
                      <a:pt x="114" y="27"/>
                      <a:pt x="137" y="5"/>
                    </a:cubicBezTo>
                    <a:cubicBezTo>
                      <a:pt x="175" y="1"/>
                      <a:pt x="212" y="0"/>
                      <a:pt x="250" y="5"/>
                    </a:cubicBezTo>
                    <a:cubicBezTo>
                      <a:pt x="279" y="29"/>
                      <a:pt x="311" y="56"/>
                      <a:pt x="322" y="86"/>
                    </a:cubicBezTo>
                    <a:cubicBezTo>
                      <a:pt x="368" y="92"/>
                      <a:pt x="397" y="107"/>
                      <a:pt x="421" y="119"/>
                    </a:cubicBezTo>
                    <a:cubicBezTo>
                      <a:pt x="441" y="157"/>
                      <a:pt x="436" y="166"/>
                      <a:pt x="416" y="202"/>
                    </a:cubicBezTo>
                    <a:lnTo>
                      <a:pt x="16" y="202"/>
                    </a:lnTo>
                    <a:cubicBezTo>
                      <a:pt x="8" y="168"/>
                      <a:pt x="0" y="129"/>
                      <a:pt x="21" y="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0" name="Oval 54"/>
              <p:cNvSpPr>
                <a:spLocks noChangeArrowheads="1"/>
              </p:cNvSpPr>
              <p:nvPr/>
            </p:nvSpPr>
            <p:spPr bwMode="auto">
              <a:xfrm>
                <a:off x="4058" y="3072"/>
                <a:ext cx="717" cy="695"/>
              </a:xfrm>
              <a:prstGeom prst="ellipse">
                <a:avLst/>
              </a:prstGeom>
              <a:solidFill>
                <a:srgbClr val="3B3734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1" name="Oval 55"/>
              <p:cNvSpPr>
                <a:spLocks noChangeArrowheads="1"/>
              </p:cNvSpPr>
              <p:nvPr/>
            </p:nvSpPr>
            <p:spPr bwMode="auto">
              <a:xfrm>
                <a:off x="1994" y="3072"/>
                <a:ext cx="717" cy="695"/>
              </a:xfrm>
              <a:prstGeom prst="ellipse">
                <a:avLst/>
              </a:prstGeom>
              <a:solidFill>
                <a:srgbClr val="3B3734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2" name="Freeform 56"/>
              <p:cNvSpPr>
                <a:spLocks noEditPoints="1"/>
              </p:cNvSpPr>
              <p:nvPr/>
            </p:nvSpPr>
            <p:spPr bwMode="auto">
              <a:xfrm>
                <a:off x="2296" y="1728"/>
                <a:ext cx="1813" cy="624"/>
              </a:xfrm>
              <a:custGeom>
                <a:avLst/>
                <a:gdLst/>
                <a:ahLst/>
                <a:cxnLst>
                  <a:cxn ang="0">
                    <a:pos x="81" y="68"/>
                  </a:cxn>
                  <a:cxn ang="0">
                    <a:pos x="82" y="0"/>
                  </a:cxn>
                  <a:cxn ang="0">
                    <a:pos x="28" y="8"/>
                  </a:cxn>
                  <a:cxn ang="0">
                    <a:pos x="0" y="68"/>
                  </a:cxn>
                  <a:cxn ang="0">
                    <a:pos x="81" y="68"/>
                  </a:cxn>
                  <a:cxn ang="0">
                    <a:pos x="98" y="1"/>
                  </a:cxn>
                  <a:cxn ang="0">
                    <a:pos x="98" y="68"/>
                  </a:cxn>
                  <a:cxn ang="0">
                    <a:pos x="183" y="67"/>
                  </a:cxn>
                  <a:cxn ang="0">
                    <a:pos x="123" y="5"/>
                  </a:cxn>
                  <a:cxn ang="0">
                    <a:pos x="98" y="1"/>
                  </a:cxn>
                </a:cxnLst>
                <a:rect l="0" t="0" r="r" b="b"/>
                <a:pathLst>
                  <a:path w="183" h="68">
                    <a:moveTo>
                      <a:pt x="81" y="68"/>
                    </a:moveTo>
                    <a:lnTo>
                      <a:pt x="82" y="0"/>
                    </a:lnTo>
                    <a:cubicBezTo>
                      <a:pt x="51" y="1"/>
                      <a:pt x="42" y="2"/>
                      <a:pt x="28" y="8"/>
                    </a:cubicBezTo>
                    <a:cubicBezTo>
                      <a:pt x="13" y="22"/>
                      <a:pt x="1" y="43"/>
                      <a:pt x="0" y="68"/>
                    </a:cubicBezTo>
                    <a:lnTo>
                      <a:pt x="81" y="68"/>
                    </a:lnTo>
                    <a:close/>
                    <a:moveTo>
                      <a:pt x="98" y="1"/>
                    </a:moveTo>
                    <a:lnTo>
                      <a:pt x="98" y="68"/>
                    </a:lnTo>
                    <a:lnTo>
                      <a:pt x="183" y="67"/>
                    </a:lnTo>
                    <a:cubicBezTo>
                      <a:pt x="169" y="43"/>
                      <a:pt x="149" y="23"/>
                      <a:pt x="123" y="5"/>
                    </a:cubicBezTo>
                    <a:lnTo>
                      <a:pt x="98" y="1"/>
                    </a:lnTo>
                    <a:close/>
                  </a:path>
                </a:pathLst>
              </a:custGeom>
              <a:solidFill>
                <a:srgbClr val="CCFFFF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3" name="Freeform 57"/>
              <p:cNvSpPr>
                <a:spLocks noEditPoints="1"/>
              </p:cNvSpPr>
              <p:nvPr/>
            </p:nvSpPr>
            <p:spPr bwMode="auto">
              <a:xfrm>
                <a:off x="3356" y="2513"/>
                <a:ext cx="761" cy="687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2" y="81"/>
                  </a:cxn>
                  <a:cxn ang="0">
                    <a:pos x="1" y="8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1" y="80"/>
                  </a:cxn>
                  <a:cxn ang="0">
                    <a:pos x="86" y="80"/>
                  </a:cxn>
                  <a:cxn ang="0">
                    <a:pos x="86" y="81"/>
                  </a:cxn>
                  <a:cxn ang="0">
                    <a:pos x="1" y="81"/>
                  </a:cxn>
                  <a:cxn ang="0">
                    <a:pos x="1" y="80"/>
                  </a:cxn>
                  <a:cxn ang="0">
                    <a:pos x="87" y="81"/>
                  </a:cxn>
                  <a:cxn ang="0">
                    <a:pos x="87" y="81"/>
                  </a:cxn>
                  <a:cxn ang="0">
                    <a:pos x="86" y="81"/>
                  </a:cxn>
                  <a:cxn ang="0">
                    <a:pos x="86" y="81"/>
                  </a:cxn>
                  <a:cxn ang="0">
                    <a:pos x="87" y="81"/>
                  </a:cxn>
                  <a:cxn ang="0">
                    <a:pos x="86" y="81"/>
                  </a:cxn>
                  <a:cxn ang="0">
                    <a:pos x="86" y="1"/>
                  </a:cxn>
                  <a:cxn ang="0">
                    <a:pos x="87" y="1"/>
                  </a:cxn>
                  <a:cxn ang="0">
                    <a:pos x="87" y="81"/>
                  </a:cxn>
                  <a:cxn ang="0">
                    <a:pos x="86" y="81"/>
                  </a:cxn>
                  <a:cxn ang="0">
                    <a:pos x="87" y="1"/>
                  </a:cxn>
                  <a:cxn ang="0">
                    <a:pos x="87" y="1"/>
                  </a:cxn>
                  <a:cxn ang="0">
                    <a:pos x="87" y="1"/>
                  </a:cxn>
                  <a:cxn ang="0">
                    <a:pos x="87" y="1"/>
                  </a:cxn>
                  <a:cxn ang="0">
                    <a:pos x="87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87" y="1"/>
                  </a:cxn>
                  <a:cxn ang="0">
                    <a:pos x="87" y="2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0" y="1"/>
                  </a:cxn>
                </a:cxnLst>
                <a:rect l="0" t="0" r="r" b="b"/>
                <a:pathLst>
                  <a:path w="87" h="81">
                    <a:moveTo>
                      <a:pt x="1" y="1"/>
                    </a:moveTo>
                    <a:lnTo>
                      <a:pt x="2" y="81"/>
                    </a:lnTo>
                    <a:lnTo>
                      <a:pt x="1" y="8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  <a:moveTo>
                      <a:pt x="1" y="81"/>
                    </a:moveTo>
                    <a:lnTo>
                      <a:pt x="1" y="81"/>
                    </a:lnTo>
                    <a:lnTo>
                      <a:pt x="1" y="81"/>
                    </a:lnTo>
                    <a:lnTo>
                      <a:pt x="1" y="81"/>
                    </a:lnTo>
                    <a:close/>
                    <a:moveTo>
                      <a:pt x="1" y="80"/>
                    </a:moveTo>
                    <a:lnTo>
                      <a:pt x="86" y="80"/>
                    </a:lnTo>
                    <a:lnTo>
                      <a:pt x="86" y="81"/>
                    </a:lnTo>
                    <a:lnTo>
                      <a:pt x="1" y="81"/>
                    </a:lnTo>
                    <a:lnTo>
                      <a:pt x="1" y="80"/>
                    </a:lnTo>
                    <a:close/>
                    <a:moveTo>
                      <a:pt x="87" y="81"/>
                    </a:moveTo>
                    <a:lnTo>
                      <a:pt x="87" y="81"/>
                    </a:lnTo>
                    <a:lnTo>
                      <a:pt x="86" y="81"/>
                    </a:lnTo>
                    <a:lnTo>
                      <a:pt x="86" y="81"/>
                    </a:lnTo>
                    <a:lnTo>
                      <a:pt x="87" y="81"/>
                    </a:lnTo>
                    <a:close/>
                    <a:moveTo>
                      <a:pt x="86" y="81"/>
                    </a:moveTo>
                    <a:lnTo>
                      <a:pt x="86" y="1"/>
                    </a:lnTo>
                    <a:lnTo>
                      <a:pt x="87" y="1"/>
                    </a:lnTo>
                    <a:lnTo>
                      <a:pt x="87" y="81"/>
                    </a:lnTo>
                    <a:lnTo>
                      <a:pt x="86" y="81"/>
                    </a:lnTo>
                    <a:close/>
                    <a:moveTo>
                      <a:pt x="87" y="1"/>
                    </a:moveTo>
                    <a:lnTo>
                      <a:pt x="87" y="1"/>
                    </a:lnTo>
                    <a:lnTo>
                      <a:pt x="87" y="1"/>
                    </a:lnTo>
                    <a:lnTo>
                      <a:pt x="87" y="1"/>
                    </a:lnTo>
                    <a:close/>
                    <a:moveTo>
                      <a:pt x="87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87" y="1"/>
                    </a:lnTo>
                    <a:lnTo>
                      <a:pt x="87" y="2"/>
                    </a:lnTo>
                    <a:close/>
                    <a:moveTo>
                      <a:pt x="0" y="1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421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4" name="Freeform 58"/>
              <p:cNvSpPr>
                <a:spLocks noEditPoints="1"/>
              </p:cNvSpPr>
              <p:nvPr/>
            </p:nvSpPr>
            <p:spPr bwMode="auto">
              <a:xfrm>
                <a:off x="2544" y="2522"/>
                <a:ext cx="709" cy="678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81" y="80"/>
                  </a:cxn>
                  <a:cxn ang="0">
                    <a:pos x="80" y="0"/>
                  </a:cxn>
                  <a:cxn ang="0">
                    <a:pos x="81" y="0"/>
                  </a:cxn>
                  <a:cxn ang="0">
                    <a:pos x="80" y="1"/>
                  </a:cxn>
                  <a:cxn ang="0">
                    <a:pos x="1" y="0"/>
                  </a:cxn>
                  <a:cxn ang="0">
                    <a:pos x="80" y="1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0" y="48"/>
                  </a:cxn>
                  <a:cxn ang="0">
                    <a:pos x="1" y="48"/>
                  </a:cxn>
                  <a:cxn ang="0">
                    <a:pos x="1" y="47"/>
                  </a:cxn>
                  <a:cxn ang="0">
                    <a:pos x="1" y="49"/>
                  </a:cxn>
                  <a:cxn ang="0">
                    <a:pos x="1" y="47"/>
                  </a:cxn>
                  <a:cxn ang="0">
                    <a:pos x="1" y="47"/>
                  </a:cxn>
                  <a:cxn ang="0">
                    <a:pos x="1" y="47"/>
                  </a:cxn>
                  <a:cxn ang="0">
                    <a:pos x="10" y="49"/>
                  </a:cxn>
                  <a:cxn ang="0">
                    <a:pos x="1" y="49"/>
                  </a:cxn>
                  <a:cxn ang="0">
                    <a:pos x="10" y="49"/>
                  </a:cxn>
                  <a:cxn ang="0">
                    <a:pos x="17" y="52"/>
                  </a:cxn>
                  <a:cxn ang="0">
                    <a:pos x="10" y="49"/>
                  </a:cxn>
                  <a:cxn ang="0">
                    <a:pos x="48" y="80"/>
                  </a:cxn>
                  <a:cxn ang="0">
                    <a:pos x="17" y="52"/>
                  </a:cxn>
                  <a:cxn ang="0">
                    <a:pos x="47" y="80"/>
                  </a:cxn>
                  <a:cxn ang="0">
                    <a:pos x="47" y="80"/>
                  </a:cxn>
                  <a:cxn ang="0">
                    <a:pos x="47" y="79"/>
                  </a:cxn>
                  <a:cxn ang="0">
                    <a:pos x="81" y="80"/>
                  </a:cxn>
                  <a:cxn ang="0">
                    <a:pos x="47" y="79"/>
                  </a:cxn>
                  <a:cxn ang="0">
                    <a:pos x="81" y="80"/>
                  </a:cxn>
                  <a:cxn ang="0">
                    <a:pos x="81" y="80"/>
                  </a:cxn>
                </a:cxnLst>
                <a:rect l="0" t="0" r="r" b="b"/>
                <a:pathLst>
                  <a:path w="81" h="80">
                    <a:moveTo>
                      <a:pt x="80" y="80"/>
                    </a:moveTo>
                    <a:lnTo>
                      <a:pt x="80" y="0"/>
                    </a:lnTo>
                    <a:lnTo>
                      <a:pt x="81" y="0"/>
                    </a:lnTo>
                    <a:lnTo>
                      <a:pt x="81" y="80"/>
                    </a:lnTo>
                    <a:lnTo>
                      <a:pt x="80" y="80"/>
                    </a:lnTo>
                    <a:close/>
                    <a:moveTo>
                      <a:pt x="80" y="0"/>
                    </a:moveTo>
                    <a:lnTo>
                      <a:pt x="81" y="0"/>
                    </a:lnTo>
                    <a:lnTo>
                      <a:pt x="81" y="0"/>
                    </a:lnTo>
                    <a:lnTo>
                      <a:pt x="80" y="0"/>
                    </a:lnTo>
                    <a:close/>
                    <a:moveTo>
                      <a:pt x="8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80" y="0"/>
                    </a:lnTo>
                    <a:lnTo>
                      <a:pt x="80" y="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  <a:moveTo>
                      <a:pt x="1" y="0"/>
                    </a:moveTo>
                    <a:lnTo>
                      <a:pt x="1" y="48"/>
                    </a:lnTo>
                    <a:lnTo>
                      <a:pt x="0" y="48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  <a:moveTo>
                      <a:pt x="1" y="49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1" y="49"/>
                    </a:lnTo>
                    <a:close/>
                    <a:moveTo>
                      <a:pt x="1" y="47"/>
                    </a:moveTo>
                    <a:lnTo>
                      <a:pt x="1" y="47"/>
                    </a:lnTo>
                    <a:lnTo>
                      <a:pt x="1" y="49"/>
                    </a:lnTo>
                    <a:lnTo>
                      <a:pt x="1" y="49"/>
                    </a:lnTo>
                    <a:lnTo>
                      <a:pt x="1" y="47"/>
                    </a:lnTo>
                    <a:close/>
                    <a:moveTo>
                      <a:pt x="1" y="47"/>
                    </a:moveTo>
                    <a:lnTo>
                      <a:pt x="1" y="47"/>
                    </a:lnTo>
                    <a:lnTo>
                      <a:pt x="1" y="48"/>
                    </a:lnTo>
                    <a:lnTo>
                      <a:pt x="1" y="47"/>
                    </a:lnTo>
                    <a:close/>
                    <a:moveTo>
                      <a:pt x="1" y="47"/>
                    </a:moveTo>
                    <a:cubicBezTo>
                      <a:pt x="4" y="48"/>
                      <a:pt x="7" y="48"/>
                      <a:pt x="10" y="49"/>
                    </a:cubicBezTo>
                    <a:lnTo>
                      <a:pt x="9" y="50"/>
                    </a:lnTo>
                    <a:cubicBezTo>
                      <a:pt x="7" y="49"/>
                      <a:pt x="4" y="49"/>
                      <a:pt x="1" y="49"/>
                    </a:cubicBezTo>
                    <a:lnTo>
                      <a:pt x="1" y="47"/>
                    </a:lnTo>
                    <a:close/>
                    <a:moveTo>
                      <a:pt x="10" y="49"/>
                    </a:moveTo>
                    <a:cubicBezTo>
                      <a:pt x="12" y="49"/>
                      <a:pt x="15" y="50"/>
                      <a:pt x="18" y="51"/>
                    </a:cubicBezTo>
                    <a:lnTo>
                      <a:pt x="17" y="52"/>
                    </a:lnTo>
                    <a:cubicBezTo>
                      <a:pt x="15" y="51"/>
                      <a:pt x="12" y="51"/>
                      <a:pt x="9" y="50"/>
                    </a:cubicBezTo>
                    <a:lnTo>
                      <a:pt x="10" y="49"/>
                    </a:lnTo>
                    <a:close/>
                    <a:moveTo>
                      <a:pt x="18" y="51"/>
                    </a:moveTo>
                    <a:cubicBezTo>
                      <a:pt x="31" y="56"/>
                      <a:pt x="42" y="66"/>
                      <a:pt x="48" y="80"/>
                    </a:cubicBezTo>
                    <a:lnTo>
                      <a:pt x="47" y="80"/>
                    </a:lnTo>
                    <a:cubicBezTo>
                      <a:pt x="41" y="66"/>
                      <a:pt x="31" y="57"/>
                      <a:pt x="17" y="52"/>
                    </a:cubicBezTo>
                    <a:lnTo>
                      <a:pt x="18" y="51"/>
                    </a:lnTo>
                    <a:close/>
                    <a:moveTo>
                      <a:pt x="47" y="80"/>
                    </a:moveTo>
                    <a:lnTo>
                      <a:pt x="47" y="80"/>
                    </a:lnTo>
                    <a:lnTo>
                      <a:pt x="47" y="80"/>
                    </a:lnTo>
                    <a:lnTo>
                      <a:pt x="47" y="80"/>
                    </a:lnTo>
                    <a:close/>
                    <a:moveTo>
                      <a:pt x="47" y="79"/>
                    </a:moveTo>
                    <a:lnTo>
                      <a:pt x="81" y="79"/>
                    </a:lnTo>
                    <a:lnTo>
                      <a:pt x="81" y="80"/>
                    </a:lnTo>
                    <a:lnTo>
                      <a:pt x="47" y="80"/>
                    </a:lnTo>
                    <a:lnTo>
                      <a:pt x="47" y="79"/>
                    </a:lnTo>
                    <a:close/>
                    <a:moveTo>
                      <a:pt x="81" y="80"/>
                    </a:moveTo>
                    <a:lnTo>
                      <a:pt x="81" y="80"/>
                    </a:lnTo>
                    <a:lnTo>
                      <a:pt x="81" y="80"/>
                    </a:lnTo>
                    <a:lnTo>
                      <a:pt x="81" y="80"/>
                    </a:lnTo>
                    <a:close/>
                  </a:path>
                </a:pathLst>
              </a:custGeom>
              <a:solidFill>
                <a:srgbClr val="2421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5" name="Freeform 59"/>
              <p:cNvSpPr>
                <a:spLocks/>
              </p:cNvSpPr>
              <p:nvPr/>
            </p:nvSpPr>
            <p:spPr bwMode="auto">
              <a:xfrm>
                <a:off x="5034" y="2640"/>
                <a:ext cx="208" cy="336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0" y="0"/>
                  </a:cxn>
                  <a:cxn ang="0">
                    <a:pos x="10" y="13"/>
                  </a:cxn>
                  <a:cxn ang="0">
                    <a:pos x="9" y="19"/>
                  </a:cxn>
                  <a:cxn ang="0">
                    <a:pos x="5" y="10"/>
                  </a:cxn>
                </a:cxnLst>
                <a:rect l="0" t="0" r="r" b="b"/>
                <a:pathLst>
                  <a:path w="10" h="19">
                    <a:moveTo>
                      <a:pt x="5" y="10"/>
                    </a:moveTo>
                    <a:lnTo>
                      <a:pt x="0" y="0"/>
                    </a:lnTo>
                    <a:cubicBezTo>
                      <a:pt x="6" y="2"/>
                      <a:pt x="10" y="7"/>
                      <a:pt x="10" y="13"/>
                    </a:cubicBezTo>
                    <a:cubicBezTo>
                      <a:pt x="10" y="15"/>
                      <a:pt x="10" y="17"/>
                      <a:pt x="9" y="19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6" name="Freeform 60"/>
              <p:cNvSpPr>
                <a:spLocks/>
              </p:cNvSpPr>
              <p:nvPr/>
            </p:nvSpPr>
            <p:spPr bwMode="auto">
              <a:xfrm>
                <a:off x="1344" y="2448"/>
                <a:ext cx="99" cy="1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0" y="0"/>
                  </a:cxn>
                  <a:cxn ang="0">
                    <a:pos x="0" y="13"/>
                  </a:cxn>
                  <a:cxn ang="0">
                    <a:pos x="2" y="19"/>
                  </a:cxn>
                  <a:cxn ang="0">
                    <a:pos x="5" y="10"/>
                  </a:cxn>
                </a:cxnLst>
                <a:rect l="0" t="0" r="r" b="b"/>
                <a:pathLst>
                  <a:path w="10" h="19">
                    <a:moveTo>
                      <a:pt x="5" y="10"/>
                    </a:moveTo>
                    <a:lnTo>
                      <a:pt x="10" y="0"/>
                    </a:lnTo>
                    <a:cubicBezTo>
                      <a:pt x="4" y="2"/>
                      <a:pt x="0" y="7"/>
                      <a:pt x="0" y="13"/>
                    </a:cubicBezTo>
                    <a:cubicBezTo>
                      <a:pt x="0" y="15"/>
                      <a:pt x="1" y="17"/>
                      <a:pt x="2" y="19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7" name="Oval 61"/>
              <p:cNvSpPr>
                <a:spLocks noChangeArrowheads="1"/>
              </p:cNvSpPr>
              <p:nvPr/>
            </p:nvSpPr>
            <p:spPr bwMode="auto">
              <a:xfrm>
                <a:off x="1964" y="2592"/>
                <a:ext cx="114" cy="6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8" name="Oval 62"/>
              <p:cNvSpPr>
                <a:spLocks noChangeArrowheads="1"/>
              </p:cNvSpPr>
              <p:nvPr/>
            </p:nvSpPr>
            <p:spPr bwMode="auto">
              <a:xfrm>
                <a:off x="4556" y="2592"/>
                <a:ext cx="123" cy="6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639" name="AutoShape 63"/>
            <p:cNvSpPr>
              <a:spLocks noChangeArrowheads="1"/>
            </p:cNvSpPr>
            <p:nvPr/>
          </p:nvSpPr>
          <p:spPr bwMode="auto">
            <a:xfrm>
              <a:off x="2146" y="3216"/>
              <a:ext cx="446" cy="432"/>
            </a:xfrm>
            <a:prstGeom prst="flowChartOr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0" name="AutoShape 64"/>
            <p:cNvSpPr>
              <a:spLocks noChangeArrowheads="1"/>
            </p:cNvSpPr>
            <p:nvPr/>
          </p:nvSpPr>
          <p:spPr bwMode="auto">
            <a:xfrm>
              <a:off x="4210" y="3216"/>
              <a:ext cx="446" cy="432"/>
            </a:xfrm>
            <a:prstGeom prst="flowChartOr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641" name="Rectangle 65"/>
          <p:cNvSpPr>
            <a:spLocks noChangeArrowheads="1"/>
          </p:cNvSpPr>
          <p:nvPr/>
        </p:nvSpPr>
        <p:spPr bwMode="auto">
          <a:xfrm>
            <a:off x="0" y="3962400"/>
            <a:ext cx="9144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4642" name="Picture 66" descr="MCj032092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752747" flipV="1">
            <a:off x="1295400" y="1981200"/>
            <a:ext cx="4191000" cy="2606675"/>
          </a:xfrm>
          <a:prstGeom prst="rect">
            <a:avLst/>
          </a:prstGeom>
          <a:noFill/>
        </p:spPr>
      </p:pic>
      <p:pic>
        <p:nvPicPr>
          <p:cNvPr id="24643" name="Picture 67" descr="HAPPYB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981200"/>
            <a:ext cx="1152525" cy="1871663"/>
          </a:xfrm>
          <a:prstGeom prst="rect">
            <a:avLst/>
          </a:prstGeom>
          <a:noFill/>
        </p:spPr>
      </p:pic>
      <p:sp>
        <p:nvSpPr>
          <p:cNvPr id="24644" name="Text Box 68"/>
          <p:cNvSpPr txBox="1">
            <a:spLocks noChangeArrowheads="1"/>
          </p:cNvSpPr>
          <p:nvPr/>
        </p:nvSpPr>
        <p:spPr bwMode="auto">
          <a:xfrm>
            <a:off x="1600200" y="228600"/>
            <a:ext cx="5638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Если автобус стоит на пути,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Не торопитесь его обойти!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Тот, кто не видит проезжую часть,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</a:rPr>
              <a:t>Может легко под машину попасть!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4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217</Words>
  <Application>Microsoft Office PowerPoint</Application>
  <PresentationFormat>Экран (4:3)</PresentationFormat>
  <Paragraphs>50</Paragraphs>
  <Slides>11</Slides>
  <Notes>0</Notes>
  <HiddenSlides>0</HiddenSlides>
  <MMClips>4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к уроку  окружающего мира в 1 классе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рок окружающего мира во 2 классе </dc:title>
  <dc:creator>1</dc:creator>
  <cp:lastModifiedBy>1</cp:lastModifiedBy>
  <cp:revision>3</cp:revision>
  <dcterms:created xsi:type="dcterms:W3CDTF">2015-06-02T16:54:16Z</dcterms:created>
  <dcterms:modified xsi:type="dcterms:W3CDTF">2015-06-02T20:12:40Z</dcterms:modified>
</cp:coreProperties>
</file>