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9" r:id="rId1"/>
  </p:sldMasterIdLst>
  <p:sldIdLst>
    <p:sldId id="261" r:id="rId2"/>
    <p:sldId id="262" r:id="rId3"/>
    <p:sldId id="257" r:id="rId4"/>
    <p:sldId id="276" r:id="rId5"/>
    <p:sldId id="263" r:id="rId6"/>
    <p:sldId id="264" r:id="rId7"/>
    <p:sldId id="265" r:id="rId8"/>
    <p:sldId id="269" r:id="rId9"/>
    <p:sldId id="266" r:id="rId10"/>
    <p:sldId id="268" r:id="rId11"/>
    <p:sldId id="267" r:id="rId12"/>
    <p:sldId id="270" r:id="rId13"/>
    <p:sldId id="271" r:id="rId14"/>
    <p:sldId id="272" r:id="rId15"/>
    <p:sldId id="273" r:id="rId16"/>
    <p:sldId id="275" r:id="rId17"/>
    <p:sldId id="274" r:id="rId18"/>
    <p:sldId id="277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43" autoAdjust="0"/>
    <p:restoredTop sz="94660"/>
  </p:normalViewPr>
  <p:slideViewPr>
    <p:cSldViewPr snapToGrid="0">
      <p:cViewPr>
        <p:scale>
          <a:sx n="41" d="100"/>
          <a:sy n="41" d="100"/>
        </p:scale>
        <p:origin x="-2082" y="-7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3E791-3C42-45B9-9B40-5B603A24DD13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B3DEB-8785-424B-9A83-66E5A88537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784023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3E791-3C42-45B9-9B40-5B603A24DD13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B3DEB-8785-424B-9A83-66E5A88537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247521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3E791-3C42-45B9-9B40-5B603A24DD13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B3DEB-8785-424B-9A83-66E5A88537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91412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3E791-3C42-45B9-9B40-5B603A24DD13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B3DEB-8785-424B-9A83-66E5A88537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487794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3E791-3C42-45B9-9B40-5B603A24DD13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B3DEB-8785-424B-9A83-66E5A88537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993179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3E791-3C42-45B9-9B40-5B603A24DD13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B3DEB-8785-424B-9A83-66E5A88537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088485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3E791-3C42-45B9-9B40-5B603A24DD13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B3DEB-8785-424B-9A83-66E5A88537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955888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3E791-3C42-45B9-9B40-5B603A24DD13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B3DEB-8785-424B-9A83-66E5A88537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372974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3E791-3C42-45B9-9B40-5B603A24DD13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B3DEB-8785-424B-9A83-66E5A88537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483744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3E791-3C42-45B9-9B40-5B603A24DD13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B3DEB-8785-424B-9A83-66E5A88537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643934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3E791-3C42-45B9-9B40-5B603A24DD13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B3DEB-8785-424B-9A83-66E5A88537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53208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73E791-3C42-45B9-9B40-5B603A24DD13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2B3DEB-8785-424B-9A83-66E5A88537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31359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/>
        </p:nvGrpSpPr>
        <p:grpSpPr>
          <a:xfrm>
            <a:off x="0" y="0"/>
            <a:ext cx="9144000" cy="6950333"/>
            <a:chOff x="0" y="0"/>
            <a:chExt cx="9144000" cy="6950333"/>
          </a:xfrm>
        </p:grpSpPr>
        <p:pic>
          <p:nvPicPr>
            <p:cNvPr id="17421" name="Picture 13" descr="ÐÐ¾ÑÐ¾Ð¶ÐµÐµ Ð¸Ð·Ð¾Ð±ÑÐ°Ð¶ÐµÐ½Ð¸Ðµ"/>
            <p:cNvPicPr>
              <a:picLocks noChangeAspect="1" noChangeArrowheads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 flipH="1">
              <a:off x="0" y="0"/>
              <a:ext cx="9144000" cy="6858000"/>
            </a:xfrm>
            <a:prstGeom prst="rect">
              <a:avLst/>
            </a:prstGeom>
            <a:noFill/>
          </p:spPr>
        </p:pic>
        <p:sp>
          <p:nvSpPr>
            <p:cNvPr id="4" name="Прямоугольник 3"/>
            <p:cNvSpPr/>
            <p:nvPr/>
          </p:nvSpPr>
          <p:spPr>
            <a:xfrm>
              <a:off x="418215" y="643657"/>
              <a:ext cx="8422783" cy="655949"/>
            </a:xfrm>
            <a:prstGeom prst="rect">
              <a:avLst/>
            </a:prstGeom>
            <a:solidFill>
              <a:schemeClr val="bg2">
                <a:alpha val="48000"/>
              </a:schemeClr>
            </a:solidFill>
          </p:spPr>
          <p:txBody>
            <a:bodyPr wrap="square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1400" b="1" dirty="0">
                  <a:solidFill>
                    <a:srgbClr val="002060"/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Областной конкурс «Лучшие практики дошкольного образования: инновации и традиции»</a:t>
              </a: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1400" b="1" dirty="0">
                  <a:solidFill>
                    <a:srgbClr val="002060"/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Номинация </a:t>
              </a:r>
              <a:r>
                <a:rPr lang="ru-RU" sz="1400" b="1" dirty="0" smtClean="0">
                  <a:solidFill>
                    <a:srgbClr val="002060"/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«Детская игра – калейдоскоп инновационных педагогических идей»</a:t>
              </a:r>
              <a:endPara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000200" y="2377491"/>
              <a:ext cx="7044744" cy="830997"/>
            </a:xfrm>
            <a:prstGeom prst="rect">
              <a:avLst/>
            </a:prstGeom>
            <a:solidFill>
              <a:schemeClr val="bg2">
                <a:alpha val="56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800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«Загадочные лабиринты»</a:t>
              </a:r>
              <a:endParaRPr lang="ru-RU" sz="4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632885" y="5103674"/>
              <a:ext cx="5301049" cy="18466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sz="1600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Подготовили:</a:t>
              </a:r>
            </a:p>
            <a:p>
              <a:pPr algn="r"/>
              <a:r>
                <a:rPr lang="ru-RU" sz="1600" b="1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Ефлатова Мария Евгеньевна</a:t>
              </a:r>
              <a:r>
                <a:rPr lang="ru-RU" sz="1600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 старший воспитатель МКДОУ детский сад общеразвивающего вида №2 «Родничок»</a:t>
              </a:r>
            </a:p>
            <a:p>
              <a:pPr algn="r"/>
              <a:r>
                <a:rPr lang="ru-RU" sz="1600" b="1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Тегина Анна Евгеньевна</a:t>
              </a:r>
              <a:r>
                <a:rPr lang="ru-RU" sz="1600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 воспитатель </a:t>
              </a:r>
              <a:r>
                <a:rPr lang="ru-RU" sz="1600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МКДОУ детский сад общеразвивающего вида №2 «Родничок»</a:t>
              </a:r>
            </a:p>
            <a:p>
              <a:endParaRPr lang="ru-RU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22272779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ca0.ru/main/labyrinth-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50704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68442" y="120316"/>
            <a:ext cx="8767740" cy="3055965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Когда юный исследователь освоит передвижение сначала одной бусинки, потом двух, а потом и всех вместе, можно усложнить задачу. Например, попросить его передвигать фигурки другой рукой, потом двумя, поочередно перехватывая шарики. Это особенно важно, если бусинки скатываются по спирали. Движение ребенка происходит "крест-накрест", что помогает активизировать работу обоих полушарий мозга и согласовать работу рук. Усложнить данное задание можно попросив малыша взять две разные фигурки в обе руки и пойти ими на встречу друг другу с разных концов спирали. Также можно предложить ребенку установить фигурки так, чтобы они остались на горке и не скатились вниз. Это поможет развить терпение. Игрушку можно использовать и как тренажер для счета и изучения по ее ярким деталям основных цветов.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45673" y="3293148"/>
            <a:ext cx="5749636" cy="32461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7866696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Группа 12"/>
          <p:cNvGrpSpPr/>
          <p:nvPr/>
        </p:nvGrpSpPr>
        <p:grpSpPr>
          <a:xfrm>
            <a:off x="-1" y="0"/>
            <a:ext cx="9144001" cy="6858000"/>
            <a:chOff x="-1" y="0"/>
            <a:chExt cx="9144001" cy="6858000"/>
          </a:xfrm>
        </p:grpSpPr>
        <p:pic>
          <p:nvPicPr>
            <p:cNvPr id="4" name="Picture 2" descr="http://ca0.ru/main/labyrinth-.jpg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" y="0"/>
              <a:ext cx="9144001" cy="685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TextBox 4"/>
            <p:cNvSpPr txBox="1"/>
            <p:nvPr/>
          </p:nvSpPr>
          <p:spPr>
            <a:xfrm>
              <a:off x="3187084" y="198215"/>
              <a:ext cx="276726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Планшет-лабиринт</a:t>
              </a:r>
              <a:endPara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688583" y="567547"/>
              <a:ext cx="8111986" cy="10772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1600" dirty="0" smtClean="0">
                  <a:solidFill>
                    <a:srgbClr val="000000"/>
                  </a:solidFill>
                  <a:latin typeface="Times New Roman" pitchFamily="18" charset="0"/>
                  <a:ea typeface="Times New Roman" panose="02020603050405020304" pitchFamily="18" charset="0"/>
                  <a:cs typeface="Times New Roman" pitchFamily="18" charset="0"/>
                </a:rPr>
                <a:t>Будет </a:t>
              </a:r>
              <a:r>
                <a:rPr lang="ru-RU" sz="1600" dirty="0">
                  <a:solidFill>
                    <a:srgbClr val="000000"/>
                  </a:solidFill>
                  <a:latin typeface="Times New Roman" pitchFamily="18" charset="0"/>
                  <a:ea typeface="Times New Roman" panose="02020603050405020304" pitchFamily="18" charset="0"/>
                  <a:cs typeface="Times New Roman" pitchFamily="18" charset="0"/>
                </a:rPr>
                <a:t>интересен ребенку с 2 до 7 лет</a:t>
              </a:r>
              <a:r>
                <a:rPr lang="ru-RU" sz="1600" dirty="0" smtClean="0">
                  <a:solidFill>
                    <a:srgbClr val="000000"/>
                  </a:solidFill>
                  <a:latin typeface="Times New Roman" pitchFamily="18" charset="0"/>
                  <a:ea typeface="Times New Roman" panose="02020603050405020304" pitchFamily="18" charset="0"/>
                  <a:cs typeface="Times New Roman" pitchFamily="18" charset="0"/>
                </a:rPr>
                <a:t>. Такие лабиринты есть готовые, но </a:t>
              </a:r>
              <a:r>
                <a:rPr lang="ru-RU" sz="1600" dirty="0" smtClean="0">
                  <a:latin typeface="Times New Roman" pitchFamily="18" charset="0"/>
                  <a:cs typeface="Times New Roman" pitchFamily="18" charset="0"/>
                </a:rPr>
                <a:t>можно </a:t>
              </a:r>
              <a:r>
                <a:rPr lang="ru-RU" sz="1600" dirty="0">
                  <a:latin typeface="Times New Roman" pitchFamily="18" charset="0"/>
                  <a:cs typeface="Times New Roman" pitchFamily="18" charset="0"/>
                </a:rPr>
                <a:t>сделать </a:t>
              </a:r>
              <a:r>
                <a:rPr lang="ru-RU" sz="1600" dirty="0" smtClean="0">
                  <a:latin typeface="Times New Roman" pitchFamily="18" charset="0"/>
                  <a:cs typeface="Times New Roman" pitchFamily="18" charset="0"/>
                </a:rPr>
                <a:t>их самим. Это очень </a:t>
              </a:r>
              <a:r>
                <a:rPr lang="ru-RU" sz="1600" dirty="0">
                  <a:latin typeface="Times New Roman" pitchFamily="18" charset="0"/>
                  <a:cs typeface="Times New Roman" pitchFamily="18" charset="0"/>
                </a:rPr>
                <a:t>занимательно и познавательно. </a:t>
              </a:r>
              <a:r>
                <a:rPr lang="ru-RU" sz="1600" dirty="0" smtClean="0">
                  <a:latin typeface="Times New Roman" pitchFamily="18" charset="0"/>
                  <a:cs typeface="Times New Roman" pitchFamily="18" charset="0"/>
                </a:rPr>
                <a:t>Кроме того, </a:t>
              </a:r>
              <a:r>
                <a:rPr lang="ru-RU" sz="1600" dirty="0">
                  <a:latin typeface="Times New Roman" pitchFamily="18" charset="0"/>
                  <a:cs typeface="Times New Roman" pitchFamily="18" charset="0"/>
                </a:rPr>
                <a:t>что сделано своими руками еще и невероятно дорого и ценно!</a:t>
              </a:r>
              <a:br>
                <a:rPr lang="ru-RU" sz="1600" dirty="0">
                  <a:latin typeface="Times New Roman" pitchFamily="18" charset="0"/>
                  <a:cs typeface="Times New Roman" pitchFamily="18" charset="0"/>
                </a:rPr>
              </a:br>
              <a:endParaRPr lang="ru-RU" sz="1600" dirty="0"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8" name="Picture 2" descr="â¥ Ð ÐÐÐÐÐ Ð ÐÐÐÐÐ¢ÐÐ ÐÐÐ¢ÐÐ â¥ Ð´ÐµÐ»Ð°ÐµÐ¼ Ð´ÐµÑÑÑÐ²Ð¾ ÑÑÑÐµ â¥ | ÐÐÐ¾Ð½ÑÐ°ÐºÑÐµ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4808" y="1925977"/>
              <a:ext cx="2825520" cy="376957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6" descr="How to Make a Cardboard Box Marble Labyrinth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70172" y="1735911"/>
              <a:ext cx="2479912" cy="206659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8" descr="LEGO Marble Maze - Mama.Papa.Bubba."/>
            <p:cNvPicPr>
              <a:picLocks noChangeAspect="1" noChangeArrowheads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 bwMode="auto">
            <a:xfrm>
              <a:off x="3531286" y="1710046"/>
              <a:ext cx="2393977" cy="205894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12" descr="Labyrinths with wiki sticks, fimo clay and a cd case. Yes! This would be great for a travel busy book!"/>
            <p:cNvPicPr>
              <a:picLocks noChangeAspect="1" noChangeArrowheads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 bwMode="auto">
            <a:xfrm>
              <a:off x="3752603" y="3907217"/>
              <a:ext cx="4916384" cy="249951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8" descr="LEGO Marble Maze - Mama.Papa.Bubba."/>
            <p:cNvPicPr>
              <a:picLocks noChangeAspect="1" noChangeArrowheads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 bwMode="auto">
            <a:xfrm>
              <a:off x="3683686" y="1862446"/>
              <a:ext cx="2393977" cy="205894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xmlns="" val="26372230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ca0.ru/main/labyrinth-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22515" y="505830"/>
            <a:ext cx="3621973" cy="5632311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r>
              <a:rPr lang="ru-RU" dirty="0" smtClean="0"/>
              <a:t>Например, можно сделать лабиринт в </a:t>
            </a:r>
            <a:r>
              <a:rPr lang="ru-RU" b="1" dirty="0" smtClean="0"/>
              <a:t>картонной коробке с «тоннелями»</a:t>
            </a:r>
            <a:r>
              <a:rPr lang="ru-RU" dirty="0" smtClean="0"/>
              <a:t> из втулок, оставшихся от туалетной бумаги. </a:t>
            </a:r>
            <a:br>
              <a:rPr lang="ru-RU" dirty="0" smtClean="0"/>
            </a:br>
            <a:r>
              <a:rPr lang="ru-RU" dirty="0" smtClean="0"/>
              <a:t>Удобнее всего использовать крышку от коробки — она крепкая и не глубокая. В нее приклеиваем втулки, которые красим в разные цвета. Детки помладше могут просто пытаться прокатить шарик по </a:t>
            </a:r>
            <a:r>
              <a:rPr lang="ru-RU" dirty="0" err="1" smtClean="0"/>
              <a:t>тоннельчикам</a:t>
            </a:r>
            <a:r>
              <a:rPr lang="ru-RU" dirty="0" smtClean="0"/>
              <a:t>. А дети постарше могут выполнять задания — надо подготовить карточки с теми же цветами, что и на втулках. Карточки перемешиваются и случайным выбором вытягиваются из колоды. А теперь надо пройти лабиринт по тоннелями именно в том порядке, как выпали цвета. 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486399" y="3749353"/>
            <a:ext cx="2440449" cy="23530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250035" y="497539"/>
            <a:ext cx="4707175" cy="29718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ca0.ru/main/labyrinth-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19694" y="422288"/>
            <a:ext cx="8508670" cy="1754326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Лабиринт в коробке от CD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Берём коробку от диска, проклеиваем синельную проволоку (тоненькая «лохматая» проволочка для поделок), тонкие трубочки для коктейля или шнурки и запускаем малюсенький шарик или бусинку. Такой лабиринт можно и с собой на прогулку прихватить — он компактный и лёгкий. 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6" descr="ÐÐ°ÑÑÐ¸Ð½ÐºÐ¸ Ð¿Ð¾ Ð·Ð°Ð¿ÑÐ¾ÑÑ Ð»Ð°Ð±Ð¸ÑÐ¸Ð½Ñ Ñ ÑÐ°ÑÐ¸ÐºÐ¾Ð¼ Ð´Ð»Ñ Ð´ÐµÑÐµÐ¹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50335" y="2987304"/>
            <a:ext cx="3806849" cy="25410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77669" y="2889366"/>
            <a:ext cx="3220241" cy="28292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ca0.ru/main/labyrinth-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52201" y="244295"/>
            <a:ext cx="7903029" cy="1754326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r>
              <a:rPr lang="ru-RU" b="1" dirty="0" smtClean="0"/>
              <a:t>Лабиринт с отверстием (или множеством отверстий)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Такой лабиринт сделать и пройти под силу большим мастерам. Можно для начала ограничиться одним отверстием. Сам лабиринт изготавливается по тому же принципу, что и все предыдущие. Вот только цель немного другая — не дойти до центра или пройти насквозь, а попасть в отверстие. 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80112" y="2460422"/>
            <a:ext cx="4239491" cy="35912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299650" y="2164465"/>
            <a:ext cx="2080149" cy="4279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ca0.ru/main/labyrinth-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80952" y="394693"/>
            <a:ext cx="8663048" cy="1569660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Лабиринт из деталей 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Лего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– это самый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любимый лабиринт у ребят нашей группы. Для его изготовления необходимо взять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лего-пластину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(лучше небольшую, чтобы удобно было держать в руках) и закрепить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лего-детали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Осталось только запустить шарик или бусину, и пройти лабиринт до конца! 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Сложность лабиринта можно регулировать самостоятельно в зависимости от возраста и подготовленности ребёнка.</a:t>
            </a:r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329631" y="2151529"/>
            <a:ext cx="2059145" cy="42358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http://strana.jili-bili.ru/uploads/images/01/81/39/2017/07/31/c9fd1b.jpg"/>
          <p:cNvPicPr/>
          <p:nvPr/>
        </p:nvPicPr>
        <p:blipFill>
          <a:blip r:embed="rId4" cstate="screen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265491" y="2141852"/>
            <a:ext cx="2116527" cy="16846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6" name="Picture 2" descr="C:\Users\Татьяна\Desktop\лабиринты\Лабиринты\20181212_114312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047136" y="4107543"/>
            <a:ext cx="4825405" cy="23222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http://strana.jili-bili.ru/uploads/images/01/81/39/2017/07/31/e4115e.jpg"/>
          <p:cNvPicPr/>
          <p:nvPr/>
        </p:nvPicPr>
        <p:blipFill>
          <a:blip r:embed="rId6" cstate="screen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6618514" y="2162627"/>
            <a:ext cx="1814285" cy="17272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ca0.ru/main/labyrinth-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06219" y="642675"/>
            <a:ext cx="2927095" cy="5909310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Ребята 5-7 лет могут самостоятельно собрать такой лабиринт. Ребята старшей группы устраивают целые соревнования на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лего-лабиринтах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Одна команда собирает лабиринт, а другая пытается его пройти. Схему лабиринта можно дать готовую, а можно предложить ребенку придумать свою. Собрать лабиринт дело не такое простое! Необходимо продумать маршрут движения шарика, вымерить ширину проходов, чтобы он не застрял. 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099294" y="4373238"/>
            <a:ext cx="4578880" cy="22259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672095" y="724618"/>
            <a:ext cx="1658857" cy="34124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1748" name="Picture 4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220936" y="727544"/>
            <a:ext cx="1800302" cy="33958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ca0.ru/main/labyrinth-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288382" y="609379"/>
            <a:ext cx="2767263" cy="369332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Лабиринты </a:t>
            </a:r>
            <a:r>
              <a:rPr lang="ru-RU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проводилки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22" name="Picture 2" descr="ÐÐ°ÑÑÐ¸Ð½ÐºÐ¸ Ð¿Ð¾ Ð·Ð°Ð¿ÑÐ¾ÑÑ Ð»Ð°Ð±Ð¸ÑÐ¸Ð½ÑÑ Ð³ÑÐ°ÑÐ¾Ð¼Ð¾ÑÐ¾ÑÐ½ÑÐµ Ð´Ð¾ÑÐ¾Ð¶ÐºÐ¸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239585" y="1416346"/>
            <a:ext cx="2265968" cy="22659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412310" y="1071552"/>
            <a:ext cx="3304571" cy="5632311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r>
              <a:rPr lang="ru-RU" dirty="0" smtClean="0"/>
              <a:t>Это еще одна разновидность  плоскостных лабиринтов. Суть прохождения любого лабиринта одна - нужно пройти как можно быстрее от входа до выхода. В каждой головоломке существует только один выход и один вход, а также множество тупиков. Лабиринты имеют разную форму - от простого прямоугольника до сложных геометрических фигур и даже формы животных и предметов. У нас в группе сформированы тематические папки с лабиринтами.  Бумажные лабиринты </a:t>
            </a:r>
            <a:r>
              <a:rPr lang="ru-RU" dirty="0" err="1" smtClean="0"/>
              <a:t>заламинированы</a:t>
            </a:r>
            <a:r>
              <a:rPr lang="ru-RU" dirty="0" smtClean="0"/>
              <a:t>, что позволяет использовать их множество раз.</a:t>
            </a:r>
            <a:endParaRPr lang="ru-RU" dirty="0"/>
          </a:p>
        </p:txBody>
      </p:sp>
      <p:pic>
        <p:nvPicPr>
          <p:cNvPr id="30726" name="Picture 6" descr="http://static.vkusnyasha.ru/labirint/9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242029" y="1408671"/>
            <a:ext cx="1746868" cy="23489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32" name="Picture 12" descr="ÐÐ°ÑÑÐ¸Ð½ÐºÐ¸ Ð¿Ð¾ Ð·Ð°Ð¿ÑÐ¾ÑÑ Ð¼Ð°Ð»ÑÑ Ð² Ð»Ð°Ð±Ð¸ÑÐ¸Ð½ÑÐµ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320045" y="4042155"/>
            <a:ext cx="4275752" cy="22845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ca0.ru/main/labyrinth-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0491" y="458586"/>
            <a:ext cx="5673676" cy="5929857"/>
          </a:xfrm>
          <a:solidFill>
            <a:schemeClr val="bg2"/>
          </a:solidFill>
        </p:spPr>
        <p:txBody>
          <a:bodyPr>
            <a:noAutofit/>
          </a:bodyPr>
          <a:lstStyle/>
          <a:p>
            <a:pPr>
              <a:lnSpc>
                <a:spcPct val="120000"/>
              </a:lnSpc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Подводя итог можно сказать, что лабиринты – это действительно очень полезная игра для ребенка. Она отвечает требованиям ФГОС ДО. Лабиринты легко сделать своими руками и, что самое главное, с изготовлением таких игр дети вполне могут справиться самостоятельно. Прохождение лабиринтов развивает логическое и пространственное мышление,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многовариантность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умение достигать цели. Такая, казалось бы, обычная игра хорошо развивает упорство и терпение.  Активно используя игры-лабиринты в своей практике мы наблюдаем как ребенок ведет себя в процессе игры - насколько быстро он сдается или начинает нервничать, если не находит выход из лабиринта. Чем нетерпеливее ведет себя ребенок в игре, тем мы чаще привлекаем его к подобным играм, шаг за шагом вырабатывая терпение и спокойное восприятие сложных ситуаций. Таким образом, лабиринты для детей отлично дополняют любое развивающее занятие.</a:t>
            </a:r>
          </a:p>
          <a:p>
            <a:pPr>
              <a:lnSpc>
                <a:spcPct val="120000"/>
              </a:lnSpc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Самое большое заблуждение взрослых в том, что игра - это развлечение. На самом деле, любая игра - это тренировка всех жизненных ситуаций, с которыми ребенку предстоит встретиться в жизни. Куклы, машинки, лабиринты - это сложная жизнь нагих детей, с радостями и печалями, с успехами и неудачами. Цените и уважайте игры ребенка, ведь именно от них зависит, насколько подготовлен он окажется к этому безумному миру взрослых.</a:t>
            </a:r>
          </a:p>
          <a:p>
            <a:pPr>
              <a:lnSpc>
                <a:spcPct val="120000"/>
              </a:lnSpc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4821" name="Picture 5" descr="C:\Users\Татьяна\Desktop\лабиринты\Лабиринты\20181210_10160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flipH="1">
            <a:off x="6131481" y="556053"/>
            <a:ext cx="2802454" cy="576504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ca0.ru/main/labyrinth-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93372" y="587036"/>
            <a:ext cx="4713667" cy="5909310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r>
              <a:rPr lang="ru-RU" dirty="0"/>
              <a:t>Современные дети привыкли к технике. </a:t>
            </a:r>
            <a:r>
              <a:rPr lang="ru-RU" dirty="0" smtClean="0"/>
              <a:t>Мы называем их "кнопочное </a:t>
            </a:r>
            <a:r>
              <a:rPr lang="ru-RU" dirty="0"/>
              <a:t>поколение", имея в виду, что привычка нажимать на кнопки теперь формируется с самого раннего возраста. В результате </a:t>
            </a:r>
            <a:r>
              <a:rPr lang="ru-RU" dirty="0" smtClean="0"/>
              <a:t>мыслит </a:t>
            </a:r>
            <a:r>
              <a:rPr lang="ru-RU" dirty="0"/>
              <a:t>ребенок по-другому, иначе воспринимает окружающую действительность и школьные предметы. Многие игры, загадки и ребусы, которые с легкостью разгадывались детьми несколько десятков лет назад, сейчас вызывают трудности. Детские увлечения, актуальные в середине 20 века, сейчас не понятны детям. Даже мультфильмы они смотрят другие. Одной из немногих забав, которые не потеряли своей привлекательности, являются игровые лабиринты. Помните, в небольшой пластиковой тонкой коробочке с одной прозрачной стороной находился лабиринт, по которому надо было прокатить металлический шарик до центра или до дырочки, куда он должен был провалиться.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http://bestglobalinfo.ru/netcat_files/123/91/planshet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00411" y="879280"/>
            <a:ext cx="3963294" cy="25497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://altermama.ru/wp-content/uploads/2015/09/title-play-legomaze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77306" y="3818660"/>
            <a:ext cx="3809505" cy="22857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281969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ca0.ru/main/labyrinth-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lady-uspech.ru/wp-content/uploads/2011/06/Labirint4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4338665" y="3279655"/>
            <a:ext cx="4368883" cy="26813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infoniac.ru/upload/medialibrary/ade/ade34368c30ab9656c23434d9cd831fb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2633" y="619051"/>
            <a:ext cx="4444678" cy="24598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53924" y="587636"/>
            <a:ext cx="3184700" cy="5632311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algn="ctr"/>
            <a:r>
              <a:rPr lang="ru-RU" i="1" dirty="0" smtClean="0">
                <a:solidFill>
                  <a:srgbClr val="00206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Лабиринт – одна из самых древних головоломок человечества. </a:t>
            </a:r>
          </a:p>
          <a:p>
            <a:pPr algn="ctr"/>
            <a:r>
              <a:rPr lang="ru-RU" dirty="0" smtClean="0"/>
              <a:t>Первые изображения простейших лабиринтов обнаружены в верхнем палеолите 38.000 лет до н. э.(!). Однако, никто точно не знает, кто именно придумал первый лабиринт - изображение с петляющими дорожками встречается во многих культурах. Лабиринты древних строились из камней, растений, различных сооружений, и лишь спустя тысячелетия подобные головоломки были перенесены на бумагу в качестве игр. </a:t>
            </a:r>
            <a:endParaRPr lang="ru-RU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794451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ca0.ru/main/labyrinth-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20861" y="377780"/>
            <a:ext cx="8206450" cy="1754326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r>
              <a:rPr lang="ru-RU" dirty="0" smtClean="0"/>
              <a:t>Лабиринт – логическая пространственная головоломка с различными вариантами сложности. Цель лабиринта – найти дорогу от входа до выхода.</a:t>
            </a:r>
          </a:p>
          <a:p>
            <a:r>
              <a:rPr lang="ru-RU" dirty="0" smtClean="0"/>
              <a:t>Существуют алгоритмы прохождения лабиринтов, но детям совершенно не нужно их сразу показывать. Лучше пусть малыш проявит сообразительность и решит сам логическую задачку, а не учится мыслить шаблонно. Ведь лабиринты для детей – это не только развлечение, но и развитие мышления.</a:t>
            </a:r>
            <a:endParaRPr lang="ru-RU" dirty="0"/>
          </a:p>
        </p:txBody>
      </p:sp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78180" y="2434414"/>
            <a:ext cx="8034020" cy="39054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ca0.ru/main/labyrinth-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64016" y="270456"/>
            <a:ext cx="3342068" cy="6186309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Игры-лабиринты очень полезны для детей. 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Они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развивают качества,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которые будут нужны для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учебы.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процессе прохождения лабиринта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сильно увлекается, а в это время у него развивается мелкая моторика рук, логическое мышление, внимание, стимулируется координация движений, улучшается умственное развитие и тренируется память.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Чтобы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пройти через достойный лабиринт, придется проявить усидчивость и терпение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Есть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любители посидеть с головоломкой в тихом месте. Лабиринты для детей с проблемами в общении – возможность расслабиться и отдохнуть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14337" name="Picture 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045982" y="274270"/>
            <a:ext cx="4537314" cy="29045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078514" y="3246302"/>
            <a:ext cx="4484914" cy="34031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0055412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http://ca0.ru/main/labyrinth-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215166" y="258691"/>
            <a:ext cx="44432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Виды лабиринтов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http://igrocvet.ru/images/stories/labirinti/igrovoi_labarint_zabavniy3-2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-1505"/>
          <a:stretch/>
        </p:blipFill>
        <p:spPr bwMode="auto">
          <a:xfrm>
            <a:off x="5222383" y="1021296"/>
            <a:ext cx="2385192" cy="20379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544534" y="1557750"/>
            <a:ext cx="3219364" cy="369332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Лабиринт-игровая площадка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0183" y="3535844"/>
            <a:ext cx="2767263" cy="369332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Лабиринт серпантин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4" descr="https://xn--31-glc0beg.xn--p1ai/image/cache/data/derevo/labirinty/lb1022-600x610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181852" y="2702922"/>
            <a:ext cx="1611768" cy="18520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656755" y="5262282"/>
            <a:ext cx="2767263" cy="369332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Планшет-лабиринт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Picture 8" descr="Ð½Ð°ÑÑÐ¾Ð»ÑÐ½ÑÐµ Ð¸Ð³ÑÑ | ÐÐ¾ÑÐ¾Ð´ Ð¸Ð³ÑÑÑÐµÐº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08686" y="4655127"/>
            <a:ext cx="1992943" cy="19929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ÐÐ°ÑÑÐ¸Ð½ÐºÐ¸ Ð¿Ð¾ Ð·Ð°Ð¿ÑÐ¾ÑÑ Ð»Ð°Ð±Ð¸ÑÐ¸Ð½Ñ Ñ ÑÐ°ÑÐ¸ÐºÐ¾Ð¼ Ð´Ð»Ñ Ð´ÐµÑÐµÐ¹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533426" y="4631377"/>
            <a:ext cx="2018741" cy="20479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314" name="Picture 2" descr="ÐÐ°ÑÑÐ¸Ð½ÐºÐ¸ Ð¿Ð¾ Ð·Ð°Ð¿ÑÐ¾ÑÑ Ð»Ð°Ð±Ð¸ÑÐ¸Ð½Ñ Ñ ÑÐ°ÑÐ¸ÐºÐ¾Ð¼ Ð´Ð»Ñ Ð´ÐµÑÐµÐ¹"/>
          <p:cNvPicPr>
            <a:picLocks noChangeAspect="1" noChangeArrowheads="1"/>
          </p:cNvPicPr>
          <p:nvPr/>
        </p:nvPicPr>
        <p:blipFill>
          <a:blip r:embed="rId7" cstate="screen"/>
          <a:srcRect t="27190"/>
          <a:stretch>
            <a:fillRect/>
          </a:stretch>
        </p:blipFill>
        <p:spPr bwMode="auto">
          <a:xfrm>
            <a:off x="7936207" y="3402957"/>
            <a:ext cx="874338" cy="848809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5151906" y="3595647"/>
            <a:ext cx="2767263" cy="369332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Лабиринты </a:t>
            </a:r>
            <a:r>
              <a:rPr lang="ru-RU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проводилки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133962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ca0.ru/main/labyrinth-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2805" y="696173"/>
            <a:ext cx="8426342" cy="1936428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Это специальные игровые лабиринты,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или мягкие детские площадки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Обычно в замкнутом пространстве такой площадки есть бассейн с шариками, небольшие горки, лестницы и качели.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Это любимое место для игры практически у всех детей. Чем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же притягательны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такие лабиринты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для детей? Прежде всего, любой лабиринт - это игра пространства. Человек путается в нем потому, что один и тот же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коридор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он в разных ситуациях видит по-разному. А так как дети осознают пространство вокруг себя, экспериментируют с ним, для них это очень актуально. Особенно такие пространственные эксперименты нужны мальчикам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Они учатся ориентироваться на местности, развивают участки мозга, которые ответственны за это. У мальчиков умение ориентироваться заложено генетически точно так же, как у девочек умение общаться с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малышами.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198052"/>
            <a:ext cx="47587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002060"/>
                </a:solidFill>
              </a:rPr>
              <a:t>Лабиринт-игровая площадка</a:t>
            </a:r>
          </a:p>
        </p:txBody>
      </p:sp>
      <p:pic>
        <p:nvPicPr>
          <p:cNvPr id="6152" name="Picture 8" descr="http://www.ua.all.biz/img/ua/catalog/1445810.jpe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31772" y="3076157"/>
            <a:ext cx="4267200" cy="32004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550876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ca0.ru/main/labyrinth-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3.bp.blogspot.com/-XyUSIFN24R0/ThdFFotk-eI/AAAAAAAABNE/y6cySe1iVkk/s640/IMG_178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65536" y="4006891"/>
            <a:ext cx="3552822" cy="2381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74558" y="324853"/>
            <a:ext cx="7543800" cy="92333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Лабиринт – игровую площадку можно сделать своими руками. Например, из картонных коробок, выложить лабиринт из камней или с помощью скотча.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6" name="Picture 8" descr="Ð»Ð°Ð±Ð¸ÑÐ¸Ð½Ñ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4947913" y="1468947"/>
            <a:ext cx="3565947" cy="2333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And if you want to REALLY go for it with cardboard boxes, you can make this a-maze-ing masterpiece. | 26 Super-Cool DIY Projects That Will Blow Your Kidsâ Minds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0536" y="1468947"/>
            <a:ext cx="3812348" cy="5083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876852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ca0.ru/main/labyrinth-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109257" y="278251"/>
            <a:ext cx="2767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Лабиринт серпантин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9774" y="647583"/>
            <a:ext cx="8480739" cy="1918859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Они состоят из разноцветных проволок, которые изогнуты и закреплены на деревянном основании. Игрушка привлекает внимание ребенка своей необычной формой и яркими цветами. По проволочному лабиринту передвигаются фигурки разной формы, размера и цвета. Деревянные детали гладко отшлифованы, и окрашены в разные цвета. Их будет приятно "гонять" в разные стороны. Перемещая шарики, ребенок выстраивает некую последовательность действий, логическую цепочку. Ведь бусинок много, а спираль одна, на пути встречаются разные препятствия, а бусинку нужно довести до конечно цели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1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241" name="Picture 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973179" y="2816870"/>
            <a:ext cx="5358063" cy="367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51049632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515</TotalTime>
  <Words>1199</Words>
  <Application>Microsoft Office PowerPoint</Application>
  <PresentationFormat>Экран (4:3)</PresentationFormat>
  <Paragraphs>35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Татьяна</cp:lastModifiedBy>
  <cp:revision>33</cp:revision>
  <dcterms:created xsi:type="dcterms:W3CDTF">2018-12-07T04:28:51Z</dcterms:created>
  <dcterms:modified xsi:type="dcterms:W3CDTF">2019-01-02T12:42:27Z</dcterms:modified>
</cp:coreProperties>
</file>