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6" r:id="rId3"/>
    <p:sldId id="267" r:id="rId4"/>
    <p:sldId id="309" r:id="rId5"/>
    <p:sldId id="282" r:id="rId6"/>
    <p:sldId id="268" r:id="rId7"/>
    <p:sldId id="270" r:id="rId8"/>
    <p:sldId id="272" r:id="rId9"/>
    <p:sldId id="260" r:id="rId10"/>
    <p:sldId id="308" r:id="rId11"/>
    <p:sldId id="305" r:id="rId12"/>
    <p:sldId id="304" r:id="rId13"/>
    <p:sldId id="306" r:id="rId14"/>
    <p:sldId id="303" r:id="rId15"/>
    <p:sldId id="302" r:id="rId16"/>
    <p:sldId id="301" r:id="rId17"/>
    <p:sldId id="271" r:id="rId18"/>
    <p:sldId id="311" r:id="rId19"/>
    <p:sldId id="265" r:id="rId20"/>
    <p:sldId id="298" r:id="rId21"/>
    <p:sldId id="296" r:id="rId22"/>
    <p:sldId id="310" r:id="rId23"/>
    <p:sldId id="312" r:id="rId24"/>
    <p:sldId id="299" r:id="rId25"/>
    <p:sldId id="300" r:id="rId26"/>
    <p:sldId id="317" r:id="rId27"/>
    <p:sldId id="314" r:id="rId28"/>
    <p:sldId id="315" r:id="rId29"/>
    <p:sldId id="313" r:id="rId30"/>
    <p:sldId id="319" r:id="rId31"/>
    <p:sldId id="274" r:id="rId32"/>
  </p:sldIdLst>
  <p:sldSz cx="9144000" cy="6858000" type="screen4x3"/>
  <p:notesSz cx="6889750" cy="100218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5" autoAdjust="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9061FB4C-62A7-4474-985A-ACFD3EB37D69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E5424BEE-D2FE-485C-9A57-6DCB9F26F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5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24BEE-D2FE-485C-9A57-6DCB9F26F7B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56D6A-AA01-483F-A46F-A2A39D9F6CD6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B3EB-CB18-4007-97B5-E3F1D7398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9E767-F40E-4D55-8347-FBC64C6A94B3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1AB0B-4F54-4737-849F-B79BBD696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0DCAB-A14E-49F1-9C19-9411292DD3DB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7FD60-B3A8-4FCF-B275-E5E809180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4C5DC-6976-46E4-A934-745EFD8E78B3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1A2DC-C024-4EA0-854E-8807F07F2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BEB8-6B3F-4849-BD5E-E8E78F79F4F6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CCF20-AA22-409D-A21A-3AD4861E5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4A84B-1A7E-4534-8FBF-9BC5F32F890F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75126-C7C6-4CB8-838D-3833C2877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57FD-B202-4C19-AA84-B0969C949B1D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91AA4-F9B5-46AD-B143-633C5404F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53DA9-E7C1-4A14-ACFB-4ECB38C3AC06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F0752-AC15-47A5-9F85-A7ABC9D09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2B83D-5CBB-43C0-A42C-EC0E31A6703B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AE2D-BC44-4669-BF69-CD9C92496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BEA0-5B5A-49FC-8840-05FCA7BD5E19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1B94-29CA-4713-9182-A94D2A478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02AC8-2866-4AE9-80E2-68C7A1976420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BFBFF-37A8-4959-9F82-0974BC4DB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BA6151-1676-42F7-8EB4-729486DD1DB0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709C00-2672-4843-9103-EA3E82C13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igromagazin.ru/matematika-dlya-doshkolnikov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16_%D0%B3%D0%BE%D0%B4" TargetMode="External"/><Relationship Id="rId2" Type="http://schemas.openxmlformats.org/officeDocument/2006/relationships/hyperlink" Target="https://ru.wikipedia.org/wiki/%D0%92%D0%B5%D0%BD%D0%B3%D0%B5%D1%80%D1%81%D0%BA%D0%B8%D0%B9_%D1%8F%D0%B7%D1%8B%D0%BA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https://ru.wikipedia.org/wiki/%D0%A8%D0%B5%D1%80%D0%B1%D1%80%D1%83%D0%BA%D1%81%D0%BA%D0%B8%D0%B9_%D1%83%D0%BD%D0%B8%D0%B2%D0%B5%D1%80%D1%81%D0%B8%D1%82%D0%B5%D1%82" TargetMode="External"/><Relationship Id="rId4" Type="http://schemas.openxmlformats.org/officeDocument/2006/relationships/hyperlink" Target="https://ru.wikipedia.org/wiki/2014_%D0%B3%D0%BE%D0%B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oleObject" Target="../embeddings/_____Microsoft_Office_Excel_97-2003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и упражнения с логическими блоками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З.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3100" dirty="0" smtClean="0">
              <a:latin typeface="Comic Sans MS" pitchFamily="66" charset="0"/>
            </a:endParaRPr>
          </a:p>
        </p:txBody>
      </p:sp>
      <p:pic>
        <p:nvPicPr>
          <p:cNvPr id="4" name="Рисунок 4" descr="http://www.u-mama.ru/img/news/00001_1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39" y="2924944"/>
            <a:ext cx="5369223" cy="271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C:\Documents and Settings\User\Рабочий стол\e7a91481b0b586710506cb99c96532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532487" cy="6508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Documents and Settings\User\Рабочий стол\10148356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640960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Documents and Settings\User\Рабочий стол\10148356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Documents and Settings\User\Рабочий стол\1014835619.WC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712968" cy="6408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Documents and Settings\User\Рабочий стол\42303.9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9" y="104775"/>
            <a:ext cx="8640961" cy="664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268176"/>
            <a:ext cx="83581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Сначала предлагаются самые простые игры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0" hangingPunct="0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Найди все фигуры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(блоки),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эта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 по цвету (по размеру, форме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«Найди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такую фигуру, как эта" по цвету (по форме, размеру). </a:t>
            </a:r>
          </a:p>
        </p:txBody>
      </p:sp>
      <p:pic>
        <p:nvPicPr>
          <p:cNvPr id="31745" name="Picture 1" descr="C:\Documents and Settings\User\Рабочий стол\ФОТО МАЛЫШИ\занятие\IMG_20181017_1546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628800"/>
            <a:ext cx="777686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 and Settings\User\Рабочий стол\Фото БЛОКИ\SAM_92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64096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User\Рабочий стол\Фото БЛОКИ\SAM_92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536504" cy="2952328"/>
          </a:xfrm>
          <a:prstGeom prst="rect">
            <a:avLst/>
          </a:prstGeom>
          <a:noFill/>
        </p:spPr>
      </p:pic>
      <p:pic>
        <p:nvPicPr>
          <p:cNvPr id="23555" name="Picture 3" descr="C:\Documents and Settings\User\Рабочий стол\Фото БЛОКИ\SAM_92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284984"/>
            <a:ext cx="439248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детьми старшего дошкольного возраста используются более усложнённые варианты игр:</a:t>
            </a:r>
          </a:p>
        </p:txBody>
      </p:sp>
      <p:pic>
        <p:nvPicPr>
          <p:cNvPr id="24579" name="Picture 8" descr="Вид учебно-игрового пособия Поиск затонувшего клад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50" y="1268760"/>
            <a:ext cx="6286500" cy="537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285750" y="571501"/>
            <a:ext cx="860673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Главная  задача и цель игрушки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сформировать у ребенка умение выполнять простейшие логические операции. А ведь именно это умение и является базовым для дальнейшего 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2"/>
              </a:rPr>
              <a:t>изучения математических дисциплин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Documents and Settings\User\Рабочий стол\Фото БЛОКИ\SAM_92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2420888"/>
            <a:ext cx="626469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4313" y="1071563"/>
            <a:ext cx="6000750" cy="42148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Золтан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Пал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Дьенеш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Венгерский язык"/>
              </a:rPr>
              <a:t>венг.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Zoltán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Pál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Dienes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tooltip="1916 год"/>
              </a:rPr>
              <a:t>1916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 tooltip="2014 год"/>
              </a:rPr>
              <a:t>2014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 — венгерский математик, психолог и педагог, профессор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5" tooltip="Шербрукский университет"/>
              </a:rPr>
              <a:t>Шербрукского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5" tooltip="Шербрукский университет"/>
              </a:rPr>
              <a:t> университета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Автор игрового подхода к развитию детей, идея которого заключается в освоении детьми математики посредством увлекательных логических игр.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Рисунок 2" descr="Zoltán_Pál_Dienes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00" y="285750"/>
            <a:ext cx="26162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9" name="Picture 3" descr="C:\Documents and Settings\User\Рабочий стол\slide_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1038" y="509588"/>
            <a:ext cx="7781925" cy="5837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Documents and Settings\User\Рабочий стол\0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856895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Татьяна\Рабочий стол\для работы\МО\03labdu6s1219815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46600" y="198438"/>
            <a:ext cx="4376738" cy="646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357188" y="357188"/>
            <a:ext cx="4143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4000" algn="just" eaLnBrk="0" hangingPunct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многих играх с логическими </a:t>
            </a:r>
          </a:p>
          <a:p>
            <a:pPr indent="254000" algn="just" eaLnBrk="0" hangingPunct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фигурами используются карточки </a:t>
            </a:r>
          </a:p>
          <a:p>
            <a:pPr indent="254000" algn="just" eaLnBrk="0" hangingPunct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символами свойств.</a:t>
            </a:r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714375" y="1928813"/>
            <a:ext cx="40005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обозначается пятном;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контур фигур (круглый, квадратный, треугольный, прямоугольный,);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величина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силуэт домика (большой, маленький);  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толщина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условное изображение человеческой фигуры (толстый и тонкий).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ebygarden.ru/wp-content/uploads/2014/06/blok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500063"/>
            <a:ext cx="25685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http://planetadetstva.net/wp-content/uploads/2013/01/2.4-640x3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0" y="3786188"/>
            <a:ext cx="3857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http://pedsovet.su/_ld/389/113753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63" y="500063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Documents and Settings\User\Рабочий стол\10148355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42493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Documents and Settings\User\Рабочий стол\slide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C:\Documents and Settings\User\Рабочий стол\img_20130912_00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6672"/>
            <a:ext cx="7687973" cy="6084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User\Рабочий стол\Фото БЛОКИ\SAM_92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764704"/>
            <a:ext cx="7937648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User\Рабочий стол\Фото БЛОКИ\SAM_92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6632"/>
            <a:ext cx="4392488" cy="2952328"/>
          </a:xfrm>
          <a:prstGeom prst="rect">
            <a:avLst/>
          </a:prstGeom>
          <a:noFill/>
        </p:spPr>
      </p:pic>
      <p:pic>
        <p:nvPicPr>
          <p:cNvPr id="25603" name="Picture 3" descr="C:\Documents and Settings\User\Рабочий стол\Фото БЛОКИ\SAM_92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212976"/>
            <a:ext cx="4608512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00063" y="2357438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российских педагогов показал эффективность использования логических блоков как</a:t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игрового материала в работе с детьми дошкольного возраста для:</a:t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Ознакомления детей с геометрическими фигурами и формой предметов, размером;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Развития мыслительных умений: сравнивать, анализировать, классифицировать, обобщать,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абстрагировать, кодировать и декодировать информацию;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Усвоения элементарных навыков алгоритмической культуры мышления;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Развития познавательных процессов восприятия памяти, внимания, воображения;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Развития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0" y="214313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4000" algn="ctr" eaLnBrk="0" hangingPunct="0"/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Логические блоки </a:t>
            </a:r>
            <a:r>
              <a:rPr lang="ru-RU" sz="2400" b="1" dirty="0" err="1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 представляют собой набор из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48 геометрических фигур</a:t>
            </a:r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indent="254000" algn="just" eaLnBrk="0" hangingPunct="0"/>
            <a:r>
              <a:rPr lang="ru-RU" sz="2400" b="1" dirty="0" smtClean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) четырех форм (круг, треугольник, квадрат, прямоугольник); </a:t>
            </a:r>
          </a:p>
          <a:p>
            <a:pPr indent="254000" algn="just" eaLnBrk="0" hangingPunct="0"/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б) трёх цветов (красный, синий, желтый); </a:t>
            </a:r>
          </a:p>
          <a:p>
            <a:pPr indent="254000" algn="just" eaLnBrk="0" hangingPunct="0"/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в) двух размеров (большой, маленький);</a:t>
            </a:r>
          </a:p>
          <a:p>
            <a:pPr indent="254000" algn="just" eaLnBrk="0" hangingPunct="0"/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г) двух видов толщины (толстый, тонкий). </a:t>
            </a:r>
          </a:p>
          <a:p>
            <a:pPr indent="254000" algn="just" eaLnBrk="0" hangingPunct="0"/>
            <a:r>
              <a:rPr lang="ru-RU" sz="2400" b="1" dirty="0" smtClean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геометрическая фигура характеризуется четырьмя признаками: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формой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цветом, размером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толщиной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254000" algn="ctr" eaLnBrk="0" hangingPunct="0"/>
            <a:r>
              <a:rPr lang="ru-RU" sz="2400" b="1" dirty="0" smtClean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наборе нет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 одной одинаковой </a:t>
            </a:r>
            <a:r>
              <a:rPr lang="ru-RU" sz="2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фигуры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logicheskie-bloki-denesha_3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3645024"/>
            <a:ext cx="4598889" cy="27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User\Рабочий стол\Фото БЛОКИ\SAM_91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4248472" cy="3024336"/>
          </a:xfrm>
          <a:prstGeom prst="rect">
            <a:avLst/>
          </a:prstGeom>
          <a:noFill/>
        </p:spPr>
      </p:pic>
      <p:pic>
        <p:nvPicPr>
          <p:cNvPr id="27651" name="Picture 3" descr="C:\Documents and Settings\User\Рабочий стол\Фото БЛОКИ\SAM_91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84984"/>
            <a:ext cx="417646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http://davidkovo.mskzapad.ru/images/cms/data/podgotovka_k_shkol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60648"/>
            <a:ext cx="6286500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3143250" y="4714875"/>
            <a:ext cx="5643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Спасибо за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4" descr="http://www.smartytoys.ru/images/store/2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50"/>
            <a:ext cx="28575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 descr="http://mdou.ru/images/products/product_img_73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4643438"/>
            <a:ext cx="31527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http://www.rebenok.com/img/4729_2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58707">
            <a:off x="3352421" y="2540873"/>
            <a:ext cx="2719755" cy="198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 descr="http://mirknig.com/uploads/posts/2011-01/1294410807_250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32656"/>
            <a:ext cx="26642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2" descr="http://www.rebenok.com/img/8630_4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786313"/>
            <a:ext cx="28670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4" descr="http://www.corvet-igra.ru/prod/albom_02_ful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15816" y="332657"/>
            <a:ext cx="30243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8" descr="http://jili-bili.ru/files/small/12031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428875"/>
            <a:ext cx="29908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2" descr="http://www.smartytoys.ru/images/store/22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16216" y="2564904"/>
            <a:ext cx="2143125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625" y="428624"/>
            <a:ext cx="8229600" cy="5592664"/>
          </a:xfrm>
        </p:spPr>
        <p:txBody>
          <a:bodyPr/>
          <a:lstStyle/>
          <a:p>
            <a:pPr algn="l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формирование мыслительных процессов у дошкольников, с использованием развивающих игр и упражнений на основе использования авторских развивающих игр и пособий З.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для  развития логического мышления, сенсорных и творческих способностей.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323528" y="332656"/>
            <a:ext cx="85725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логическими блоками </a:t>
            </a:r>
            <a:r>
              <a:rPr lang="ru-RU" sz="40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4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направлены на  развитие логического мышления у детей. Использование логических блоков как игрового материала в работе с детьми дошкольного возраста способствуют ознакомлению детей с геометрическими фигурами и формой предметов, размером, цветом;  развитию мыслительных умений: сравнивать, анализировать, классифицировать, обобщать.</a:t>
            </a:r>
            <a:endParaRPr lang="ru-RU" sz="32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428625" y="285751"/>
            <a:ext cx="821531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ОРГАНИЗАЦИИ РАБОТЫ С ЛОГИЧЕСКИМИ БЛОКАМИ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ДЬЕНЕША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Занятия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обеспечивающие наглядность, системность и доступность, смену деятельности. 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Совместная и самостоятельная игровая деятельность (дидактические игры, настольно-печатные, подвижные, сюжетно-ролевые игры).</a:t>
            </a:r>
          </a:p>
          <a:p>
            <a:pPr eaLnBrk="0" hangingPunct="0">
              <a:buFont typeface="Wingdings" pitchFamily="2" charset="2"/>
              <a:buChar char="v"/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214313" y="2500313"/>
            <a:ext cx="86439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в подвижных играх (предметные ориентиры, обозначения домиков, дорожек, лабиринтов);</a:t>
            </a: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как настольно-печатные (изготовить карты к играм “Рассели жильцов”, “Найди место фигуре”);</a:t>
            </a: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в сюжетно-ролевых играх: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“Дом”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угощение,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“Поезд” - билеты, места. </a:t>
            </a: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1071563" y="4581128"/>
            <a:ext cx="80724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eaLnBrk="0" hangingPunct="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 занятий, в предметно-развивающей среде </a:t>
            </a: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2" eaLnBrk="0" hangingPunct="0"/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0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ИЗО-деятельность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аппликация, режимные моменты, предметные ориентиры).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</a:p>
        </p:txBody>
      </p:sp>
      <p:graphicFrame>
        <p:nvGraphicFramePr>
          <p:cNvPr id="1026" name="Содержимое 12"/>
          <p:cNvGraphicFramePr>
            <a:graphicFrameLocks noGrp="1"/>
          </p:cNvGraphicFramePr>
          <p:nvPr>
            <p:ph idx="1"/>
          </p:nvPr>
        </p:nvGraphicFramePr>
        <p:xfrm>
          <a:off x="0" y="1196975"/>
          <a:ext cx="755650" cy="936625"/>
        </p:xfrm>
        <a:graphic>
          <a:graphicData uri="http://schemas.openxmlformats.org/presentationml/2006/ole">
            <p:oleObj spid="_x0000_s1028" r:id="rId4" imgW="755970" imgH="938865" progId="Excel.Sheet.8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355976" y="4221088"/>
            <a:ext cx="4464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Маленьких детей в большей мере привлекают логические блоки. В процессе  сенсорного обследования блоков дети установят, что они имеют различную форму, цвет, размер, толщину.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User\Рабочий стол\Фото БЛОКИ\SAM_92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196752"/>
            <a:ext cx="3707904" cy="2448272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Фото БЛОКИ\SAM_92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1196752"/>
            <a:ext cx="4032448" cy="2448272"/>
          </a:xfrm>
          <a:prstGeom prst="rect">
            <a:avLst/>
          </a:prstGeom>
          <a:noFill/>
        </p:spPr>
      </p:pic>
      <p:pic>
        <p:nvPicPr>
          <p:cNvPr id="1031" name="Picture 7" descr="C:\Documents and Settings\User\Рабочий стол\Фото БЛОКИ\SAM_923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3861048"/>
            <a:ext cx="374441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8424936" cy="72008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Игровой материал  помогает</a:t>
            </a:r>
            <a:b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в конструировании, аппликации, рисовании  по   (отпечатки):   сначала </a:t>
            </a:r>
            <a:b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путем      накладывания,     а    затем самостоятельного           выкладывая,</a:t>
            </a:r>
            <a:b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 фигуры  на чистом листе.</a:t>
            </a:r>
            <a:r>
              <a:rPr lang="ru-RU" sz="2000" dirty="0" smtClean="0">
                <a:latin typeface="Bookman Old Style" pitchFamily="18" charset="0"/>
              </a:rPr>
              <a:t/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                                     </a:t>
            </a:r>
            <a:r>
              <a:rPr lang="ru-RU" sz="2000" dirty="0">
                <a:latin typeface="Bookman Old Style" pitchFamily="18" charset="0"/>
              </a:rPr>
              <a:t/>
            </a:r>
            <a:br>
              <a:rPr lang="ru-RU" sz="2000" dirty="0">
                <a:latin typeface="Bookman Old Style" pitchFamily="18" charset="0"/>
              </a:rPr>
            </a:br>
            <a:endParaRPr lang="ru-RU" sz="2000" dirty="0"/>
          </a:p>
        </p:txBody>
      </p:sp>
      <p:pic>
        <p:nvPicPr>
          <p:cNvPr id="36865" name="Picture 1" descr="C:\Documents and Settings\User\Рабочий стол\10148356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404664"/>
            <a:ext cx="2743200" cy="1928813"/>
          </a:xfrm>
          <a:prstGeom prst="rect">
            <a:avLst/>
          </a:prstGeom>
          <a:noFill/>
        </p:spPr>
      </p:pic>
      <p:pic>
        <p:nvPicPr>
          <p:cNvPr id="36866" name="Picture 2" descr="C:\Documents and Settings\User\Рабочий стол\32661-3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2636913"/>
            <a:ext cx="2736304" cy="2088232"/>
          </a:xfrm>
          <a:prstGeom prst="rect">
            <a:avLst/>
          </a:prstGeom>
          <a:noFill/>
        </p:spPr>
      </p:pic>
      <p:pic>
        <p:nvPicPr>
          <p:cNvPr id="36867" name="Picture 3" descr="C:\Documents and Settings\User\Рабочий стол\img_20130912_0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404664"/>
            <a:ext cx="2664296" cy="1872208"/>
          </a:xfrm>
          <a:prstGeom prst="rect">
            <a:avLst/>
          </a:prstGeom>
          <a:noFill/>
        </p:spPr>
      </p:pic>
      <p:pic>
        <p:nvPicPr>
          <p:cNvPr id="36868" name="Picture 4" descr="C:\Documents and Settings\User\Рабочий стол\img_20130912_00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32656"/>
            <a:ext cx="2736304" cy="1944216"/>
          </a:xfrm>
          <a:prstGeom prst="rect">
            <a:avLst/>
          </a:prstGeom>
          <a:noFill/>
        </p:spPr>
      </p:pic>
      <p:pic>
        <p:nvPicPr>
          <p:cNvPr id="36869" name="Picture 5" descr="C:\Documents and Settings\User\Рабочий стол\img_20130912_000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2564904"/>
            <a:ext cx="2808312" cy="2016224"/>
          </a:xfrm>
          <a:prstGeom prst="rect">
            <a:avLst/>
          </a:prstGeom>
          <a:noFill/>
        </p:spPr>
      </p:pic>
      <p:pic>
        <p:nvPicPr>
          <p:cNvPr id="36870" name="Picture 6" descr="C:\Documents and Settings\User\Рабочий стол\bloki-denesha1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2564904"/>
            <a:ext cx="2592288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429</Words>
  <Application>Microsoft Office PowerPoint</Application>
  <PresentationFormat>Экран (4:3)</PresentationFormat>
  <Paragraphs>36</Paragraphs>
  <Slides>31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Тема Office</vt:lpstr>
      <vt:lpstr>Лист Microsoft Office Excel 97-2003</vt:lpstr>
      <vt:lpstr>Игры и упражнения с логическими блоками  З. Дьенеша   </vt:lpstr>
      <vt:lpstr>Золтан Пал Дьенеш   (венг. Zoltán Pál Dienes; 1916—2014) — венгерский математик, психолог и педагог, профессор Шербрукского университета. Автор игрового подхода к развитию детей, идея которого заключается в освоении детьми математики посредством увлекательных логических игр.    </vt:lpstr>
      <vt:lpstr>Слайд 3</vt:lpstr>
      <vt:lpstr>Слайд 4</vt:lpstr>
      <vt:lpstr>Цель: формирование мыслительных процессов у дошкольников, с использованием развивающих игр и упражнений на основе использования авторских развивающих игр и пособий З. Дьенеша, для  развития логического мышления, сенсорных и творческих способностей.   </vt:lpstr>
      <vt:lpstr>Слайд 6</vt:lpstr>
      <vt:lpstr>Слайд 7</vt:lpstr>
      <vt:lpstr>Развивающая предметно-пространственная среда</vt:lpstr>
      <vt:lpstr>  Игровой материал  помогает в конструировании, аппликации, рисовании  по   (отпечатки):   сначала  путем      накладывания,     а    затем самостоятельного           выкладывая,  фигуры  на чистом листе.                                     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 детьми старшего дошкольного возраста используются более усложнённые варианты игр: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Опыт российских педагогов показал эффективность использования логических блоков как игрового материала в работе с детьми дошкольного возраста для:  • Ознакомления детей с геометрическими фигурами и формой предметов, размером; • Развития мыслительных умений: сравнивать, анализировать, классифицировать, обобщать, абстрагировать, кодировать и декодировать информацию; • Усвоения элементарных навыков алгоритмической культуры мышления; • Развития познавательных процессов восприятия памяти, внимания, воображения; • Развития творческих способностей.</vt:lpstr>
      <vt:lpstr>Слайд 30</vt:lpstr>
      <vt:lpstr>Слайд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развивающие игры (логические блоки Дьенеша) Подготовила: воспитатель Смирнова Н.С. </dc:title>
  <dc:creator>IRONMANN (AKA SHAMAN)</dc:creator>
  <cp:lastModifiedBy>User</cp:lastModifiedBy>
  <cp:revision>96</cp:revision>
  <dcterms:created xsi:type="dcterms:W3CDTF">2014-11-07T20:59:25Z</dcterms:created>
  <dcterms:modified xsi:type="dcterms:W3CDTF">2019-01-02T08:31:19Z</dcterms:modified>
</cp:coreProperties>
</file>