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2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24" autoAdjust="0"/>
    <p:restoredTop sz="94660"/>
  </p:normalViewPr>
  <p:slideViewPr>
    <p:cSldViewPr>
      <p:cViewPr varScale="1">
        <p:scale>
          <a:sx n="68" d="100"/>
          <a:sy n="68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BDDF-5C97-4077-AF8E-6E22F9A4718A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8024E-E483-453C-B68C-C3BC68BD4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BDDF-5C97-4077-AF8E-6E22F9A4718A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8024E-E483-453C-B68C-C3BC68BD4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BDDF-5C97-4077-AF8E-6E22F9A4718A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8024E-E483-453C-B68C-C3BC68BD4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BDDF-5C97-4077-AF8E-6E22F9A4718A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8024E-E483-453C-B68C-C3BC68BD4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BDDF-5C97-4077-AF8E-6E22F9A4718A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8024E-E483-453C-B68C-C3BC68BD4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BDDF-5C97-4077-AF8E-6E22F9A4718A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8024E-E483-453C-B68C-C3BC68BD4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BDDF-5C97-4077-AF8E-6E22F9A4718A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8024E-E483-453C-B68C-C3BC68BD4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BDDF-5C97-4077-AF8E-6E22F9A4718A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8024E-E483-453C-B68C-C3BC68BD4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BDDF-5C97-4077-AF8E-6E22F9A4718A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8024E-E483-453C-B68C-C3BC68BD4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BDDF-5C97-4077-AF8E-6E22F9A4718A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8024E-E483-453C-B68C-C3BC68BD4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BDDF-5C97-4077-AF8E-6E22F9A4718A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8024E-E483-453C-B68C-C3BC68BD4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8BDDF-5C97-4077-AF8E-6E22F9A4718A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F8024E-E483-453C-B68C-C3BC68BD4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6" Type="http://schemas.openxmlformats.org/officeDocument/2006/relationships/slide" Target="slide11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6" Type="http://schemas.openxmlformats.org/officeDocument/2006/relationships/slide" Target="slide1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6" Type="http://schemas.openxmlformats.org/officeDocument/2006/relationships/slide" Target="slide13.xml"/><Relationship Id="rId5" Type="http://schemas.openxmlformats.org/officeDocument/2006/relationships/image" Target="../media/image39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6" Type="http://schemas.openxmlformats.org/officeDocument/2006/relationships/slide" Target="slide14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Relationship Id="rId6" Type="http://schemas.openxmlformats.org/officeDocument/2006/relationships/slide" Target="slide15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Relationship Id="rId6" Type="http://schemas.openxmlformats.org/officeDocument/2006/relationships/slide" Target="slide16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900igr.net/Detskie_prezentatsii/Biologija.Eda/kartinki_dlja_detej/" TargetMode="External"/><Relationship Id="rId2" Type="http://schemas.openxmlformats.org/officeDocument/2006/relationships/hyperlink" Target="http://lenagold.ru/" TargetMode="External"/><Relationship Id="rId1" Type="http://schemas.openxmlformats.org/officeDocument/2006/relationships/slideLayout" Target="../slideLayouts/slideLayout1.xml"/><Relationship Id="rId4" Type="http://schemas.openxmlformats.org/officeDocument/2006/relationships/slide" Target="slide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slide" Target="slide5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slide" Target="slide6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slide" Target="slide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slide" Target="slide8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6" Type="http://schemas.openxmlformats.org/officeDocument/2006/relationships/slide" Target="slide9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6" Type="http://schemas.openxmlformats.org/officeDocument/2006/relationships/slide" Target="slide10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Мои документы\моя папка Ксюша\шаблоны к презентации\1359473984_m-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24"/>
            <a:ext cx="9180902" cy="685802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4291"/>
            <a:ext cx="9144000" cy="857255"/>
          </a:xfrm>
        </p:spPr>
        <p:txBody>
          <a:bodyPr>
            <a:noAutofit/>
          </a:bodyPr>
          <a:lstStyle/>
          <a:p>
            <a:endParaRPr lang="ru-RU" sz="2000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785794"/>
            <a:ext cx="9144000" cy="6072206"/>
          </a:xfrm>
        </p:spPr>
        <p:txBody>
          <a:bodyPr>
            <a:normAutofit/>
          </a:bodyPr>
          <a:lstStyle/>
          <a:p>
            <a:endParaRPr lang="ru-RU" sz="66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r>
              <a:rPr lang="ru-RU" sz="6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Дидактическая игра</a:t>
            </a:r>
          </a:p>
          <a:p>
            <a:r>
              <a:rPr lang="ru-RU" sz="6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«Найди лишнее»</a:t>
            </a:r>
          </a:p>
          <a:p>
            <a:pPr algn="r"/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endParaRPr lang="ru-RU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endParaRPr lang="ru-RU" sz="19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0" y="6143644"/>
            <a:ext cx="43681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+mj-lt"/>
              </a:rPr>
              <a:t>Подготовила: Гордеева С.В</a:t>
            </a:r>
            <a:endParaRPr lang="ru-RU" b="1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/>
          <p:cNvSpPr/>
          <p:nvPr/>
        </p:nvSpPr>
        <p:spPr>
          <a:xfrm>
            <a:off x="3571868" y="3857628"/>
            <a:ext cx="2643206" cy="242889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/>
            <a:r>
              <a:rPr lang="ru-RU" sz="15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15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78579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Найди лишнее?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0" y="6857999"/>
            <a:ext cx="9144000" cy="45719"/>
          </a:xfrm>
        </p:spPr>
        <p:txBody>
          <a:bodyPr>
            <a:normAutofit fontScale="25000" lnSpcReduction="20000"/>
          </a:bodyPr>
          <a:lstStyle/>
          <a:p>
            <a:endParaRPr lang="ru-RU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endParaRPr lang="ru-RU" sz="19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1" name="Рисунок 10" descr="babochka263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567451">
            <a:off x="258763" y="1643063"/>
            <a:ext cx="2341562" cy="210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kosh115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75" y="1500188"/>
            <a:ext cx="2159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nasek3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3" y="1500188"/>
            <a:ext cx="2540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nasek36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6563" y="2214563"/>
            <a:ext cx="2100262" cy="136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Управляющая кнопка: в конец 8">
            <a:hlinkClick r:id="rId6" action="ppaction://hlinksldjump" highlightClick="1"/>
          </p:cNvPr>
          <p:cNvSpPr/>
          <p:nvPr/>
        </p:nvSpPr>
        <p:spPr>
          <a:xfrm>
            <a:off x="8286776" y="6143644"/>
            <a:ext cx="685258" cy="42862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44444E-6 L 0.16355 0.3664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" y="1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/>
          <p:cNvSpPr/>
          <p:nvPr/>
        </p:nvSpPr>
        <p:spPr>
          <a:xfrm>
            <a:off x="3571868" y="3857628"/>
            <a:ext cx="2643206" cy="242889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/>
            <a:r>
              <a:rPr lang="ru-RU" sz="15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15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78579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Найди лишнее?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0" y="6857999"/>
            <a:ext cx="9144000" cy="45719"/>
          </a:xfrm>
        </p:spPr>
        <p:txBody>
          <a:bodyPr>
            <a:normAutofit fontScale="25000" lnSpcReduction="20000"/>
          </a:bodyPr>
          <a:lstStyle/>
          <a:p>
            <a:endParaRPr lang="ru-RU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endParaRPr lang="ru-RU" sz="19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9" name="Рисунок 8" descr="7ab47fcca9e8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1428750"/>
            <a:ext cx="1376362" cy="229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fd8aeedba7b0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245044">
            <a:off x="2571750" y="1714500"/>
            <a:ext cx="1528763" cy="191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a2ccb854765b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5" y="1500188"/>
            <a:ext cx="1398588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a097f4e41a1f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9438" y="1330325"/>
            <a:ext cx="1857375" cy="231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Управляющая кнопка: в конец 10">
            <a:hlinkClick r:id="rId6" action="ppaction://hlinksldjump" highlightClick="1"/>
          </p:cNvPr>
          <p:cNvSpPr/>
          <p:nvPr/>
        </p:nvSpPr>
        <p:spPr>
          <a:xfrm>
            <a:off x="8286776" y="6143644"/>
            <a:ext cx="685258" cy="42862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1.11111E-6 L 0.17326 0.3256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1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/>
          <p:cNvSpPr/>
          <p:nvPr/>
        </p:nvSpPr>
        <p:spPr>
          <a:xfrm>
            <a:off x="3571868" y="3857628"/>
            <a:ext cx="2643206" cy="242889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/>
            <a:r>
              <a:rPr lang="ru-RU" sz="15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15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78579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Найди лишнее?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0" y="6857999"/>
            <a:ext cx="9144000" cy="45719"/>
          </a:xfrm>
        </p:spPr>
        <p:txBody>
          <a:bodyPr>
            <a:normAutofit fontScale="25000" lnSpcReduction="20000"/>
          </a:bodyPr>
          <a:lstStyle/>
          <a:p>
            <a:endParaRPr lang="ru-RU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endParaRPr lang="ru-RU" sz="19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1" name="Рисунок 10" descr="2118376dfdbd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027694">
            <a:off x="-28575" y="1312863"/>
            <a:ext cx="2249488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8d832e6c0798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585763">
            <a:off x="2513013" y="1385888"/>
            <a:ext cx="1516062" cy="227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kenga05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347693">
            <a:off x="4259263" y="1487488"/>
            <a:ext cx="2687637" cy="241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5cc4a70cf593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57938" y="2000250"/>
            <a:ext cx="2554287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Управляющая кнопка: в конец 8">
            <a:hlinkClick r:id="rId6" action="ppaction://hlinksldjump" highlightClick="1"/>
          </p:cNvPr>
          <p:cNvSpPr/>
          <p:nvPr/>
        </p:nvSpPr>
        <p:spPr>
          <a:xfrm>
            <a:off x="8286776" y="6143644"/>
            <a:ext cx="685258" cy="42862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4.44444E-6 L 0.18958 0.3418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" y="1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/>
          <p:cNvSpPr/>
          <p:nvPr/>
        </p:nvSpPr>
        <p:spPr>
          <a:xfrm>
            <a:off x="3571868" y="3857628"/>
            <a:ext cx="2643206" cy="242889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/>
            <a:r>
              <a:rPr lang="ru-RU" sz="15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15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78579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Найди лишнее?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0" y="6857999"/>
            <a:ext cx="9144000" cy="45719"/>
          </a:xfrm>
        </p:spPr>
        <p:txBody>
          <a:bodyPr>
            <a:normAutofit fontScale="25000" lnSpcReduction="20000"/>
          </a:bodyPr>
          <a:lstStyle/>
          <a:p>
            <a:endParaRPr lang="ru-RU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endParaRPr lang="ru-RU" sz="19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9" name="Рисунок 8" descr="0fca76a4040b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315062">
            <a:off x="266700" y="2001838"/>
            <a:ext cx="1801813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c981ce3ce85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38" y="1682750"/>
            <a:ext cx="2428875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6c7f1d816dbf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443833">
            <a:off x="5214938" y="1928813"/>
            <a:ext cx="1857375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985a5b208ac2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58063" y="1928813"/>
            <a:ext cx="1455737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Управляющая кнопка: в конец 10">
            <a:hlinkClick r:id="rId6" action="ppaction://hlinksldjump" highlightClick="1"/>
          </p:cNvPr>
          <p:cNvSpPr/>
          <p:nvPr/>
        </p:nvSpPr>
        <p:spPr>
          <a:xfrm>
            <a:off x="8286776" y="6143644"/>
            <a:ext cx="685258" cy="42862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7.40741E-7 L 0.14879 0.3381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" y="1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/>
          <p:cNvSpPr/>
          <p:nvPr/>
        </p:nvSpPr>
        <p:spPr>
          <a:xfrm>
            <a:off x="3571868" y="3857628"/>
            <a:ext cx="2643206" cy="242889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/>
            <a:r>
              <a:rPr lang="ru-RU" sz="15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15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78579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Найди лишнее?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0" y="6857999"/>
            <a:ext cx="9144000" cy="45719"/>
          </a:xfrm>
        </p:spPr>
        <p:txBody>
          <a:bodyPr>
            <a:normAutofit fontScale="25000" lnSpcReduction="20000"/>
          </a:bodyPr>
          <a:lstStyle/>
          <a:p>
            <a:endParaRPr lang="ru-RU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endParaRPr lang="ru-RU" sz="19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1" name="Рисунок 10" descr="2504f1a734a7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910164">
            <a:off x="520700" y="1674813"/>
            <a:ext cx="1214438" cy="175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b51cc2d21dfa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75" y="1749425"/>
            <a:ext cx="1714500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429455e5c6b3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5" y="1571625"/>
            <a:ext cx="2006600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c7b17be309ff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58063" y="1714500"/>
            <a:ext cx="1143000" cy="152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Управляющая кнопка: в конец 8">
            <a:hlinkClick r:id="rId6" action="ppaction://hlinksldjump" highlightClick="1"/>
          </p:cNvPr>
          <p:cNvSpPr/>
          <p:nvPr/>
        </p:nvSpPr>
        <p:spPr>
          <a:xfrm>
            <a:off x="8286776" y="6143644"/>
            <a:ext cx="685258" cy="42862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2.96296E-6 L 0.18004 0.37431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" y="1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/>
          <p:cNvSpPr/>
          <p:nvPr/>
        </p:nvSpPr>
        <p:spPr>
          <a:xfrm>
            <a:off x="3571868" y="3857628"/>
            <a:ext cx="2643206" cy="242889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/>
            <a:r>
              <a:rPr lang="ru-RU" sz="15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15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78579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Найди лишнее?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0" y="6857999"/>
            <a:ext cx="9144000" cy="45719"/>
          </a:xfrm>
        </p:spPr>
        <p:txBody>
          <a:bodyPr>
            <a:normAutofit fontScale="25000" lnSpcReduction="20000"/>
          </a:bodyPr>
          <a:lstStyle/>
          <a:p>
            <a:endParaRPr lang="ru-RU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endParaRPr lang="ru-RU" sz="19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9" name="Рисунок 8" descr="ccf156836719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1857375"/>
            <a:ext cx="2000250" cy="152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0eff325c5007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25" y="1714500"/>
            <a:ext cx="1143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32b26d78dd79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1938" y="1785938"/>
            <a:ext cx="2476500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62848a88ea59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75" y="1714500"/>
            <a:ext cx="2886075" cy="177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Управляющая кнопка: в конец 10">
            <a:hlinkClick r:id="rId6" action="ppaction://hlinksldjump" highlightClick="1"/>
          </p:cNvPr>
          <p:cNvSpPr/>
          <p:nvPr/>
        </p:nvSpPr>
        <p:spPr>
          <a:xfrm>
            <a:off x="8286776" y="6143644"/>
            <a:ext cx="685258" cy="42862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4.07407E-6 L 0.39861 0.3384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" y="1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78579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Интернет - ресурсы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0" y="6857999"/>
            <a:ext cx="9144000" cy="45719"/>
          </a:xfrm>
        </p:spPr>
        <p:txBody>
          <a:bodyPr>
            <a:normAutofit fontScale="25000" lnSpcReduction="20000"/>
          </a:bodyPr>
          <a:lstStyle/>
          <a:p>
            <a:endParaRPr lang="ru-RU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endParaRPr lang="ru-RU" sz="19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7158" y="1285860"/>
            <a:ext cx="8358245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2"/>
              </a:rPr>
              <a:t>http://lenagold.ru/</a:t>
            </a:r>
            <a:endParaRPr lang="ru-RU" sz="24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3"/>
              </a:rPr>
              <a:t>http://900igr.net/Detskie_prezentatsii/Biologija.Eda/kartinki_dlja_detej/</a:t>
            </a:r>
            <a:endParaRPr lang="ru-RU" sz="24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0070C0"/>
              </a:solidFill>
              <a:latin typeface="Calibri" pitchFamily="34" charset="0"/>
            </a:endParaRPr>
          </a:p>
          <a:p>
            <a:r>
              <a:rPr lang="ru-RU" dirty="0" smtClean="0">
                <a:solidFill>
                  <a:srgbClr val="0070C0"/>
                </a:solidFill>
                <a:latin typeface="Calibri" pitchFamily="34" charset="0"/>
              </a:rPr>
              <a:t> </a:t>
            </a:r>
          </a:p>
          <a:p>
            <a:endParaRPr lang="ru-RU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5" name="Управляющая кнопка: в конец 4">
            <a:hlinkClick r:id="rId4" action="ppaction://hlinksldjump" highlightClick="1"/>
          </p:cNvPr>
          <p:cNvSpPr/>
          <p:nvPr/>
        </p:nvSpPr>
        <p:spPr>
          <a:xfrm>
            <a:off x="8286776" y="6143644"/>
            <a:ext cx="685258" cy="42862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9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Вы молодцы!</a:t>
            </a:r>
            <a:endParaRPr lang="ru-RU" sz="9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0" y="6857999"/>
            <a:ext cx="9144000" cy="45719"/>
          </a:xfrm>
        </p:spPr>
        <p:txBody>
          <a:bodyPr>
            <a:normAutofit fontScale="25000" lnSpcReduction="20000"/>
          </a:bodyPr>
          <a:lstStyle/>
          <a:p>
            <a:endParaRPr lang="ru-RU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endParaRPr lang="ru-RU" sz="19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7158" y="1285860"/>
            <a:ext cx="8358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0070C0"/>
              </a:solidFill>
              <a:latin typeface="Calibri" pitchFamily="34" charset="0"/>
            </a:endParaRPr>
          </a:p>
          <a:p>
            <a:endParaRPr lang="ru-RU" dirty="0">
              <a:solidFill>
                <a:srgbClr val="0070C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/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Цель: </a:t>
            </a:r>
            <a:r>
              <a:rPr lang="ru-RU" sz="3200" b="1" dirty="0" smtClean="0">
                <a:latin typeface="Monotype Corsiva" pitchFamily="66" charset="0"/>
              </a:rPr>
              <a:t>закрепление умений классифицировать объекты по общему признаку.</a:t>
            </a:r>
            <a:br>
              <a:rPr lang="ru-RU" sz="3200" b="1" dirty="0" smtClean="0">
                <a:latin typeface="Monotype Corsiva" pitchFamily="66" charset="0"/>
              </a:rPr>
            </a:br>
            <a:r>
              <a:rPr lang="ru-RU" sz="1000" b="1" dirty="0" smtClean="0">
                <a:latin typeface="Monotype Corsiva" pitchFamily="66" charset="0"/>
              </a:rPr>
              <a:t/>
            </a:r>
            <a:br>
              <a:rPr lang="ru-RU" sz="1000" b="1" dirty="0" smtClean="0">
                <a:latin typeface="Monotype Corsiva" pitchFamily="66" charset="0"/>
              </a:rPr>
            </a:b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Задачи: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3200" b="1" dirty="0" smtClean="0">
                <a:latin typeface="Monotype Corsiva" pitchFamily="66" charset="0"/>
              </a:rPr>
              <a:t>- учить детей находить сходства и отличия объектов;</a:t>
            </a:r>
            <a:br>
              <a:rPr lang="ru-RU" sz="3200" b="1" dirty="0" smtClean="0">
                <a:latin typeface="Monotype Corsiva" pitchFamily="66" charset="0"/>
              </a:rPr>
            </a:br>
            <a:r>
              <a:rPr lang="ru-RU" sz="3200" b="1" dirty="0" smtClean="0">
                <a:latin typeface="Monotype Corsiva" pitchFamily="66" charset="0"/>
              </a:rPr>
              <a:t>-  развивать абстрактно образное мышление, зрительную память, логическое мышление;</a:t>
            </a:r>
            <a:br>
              <a:rPr lang="ru-RU" sz="3200" b="1" dirty="0" smtClean="0">
                <a:latin typeface="Monotype Corsiva" pitchFamily="66" charset="0"/>
              </a:rPr>
            </a:br>
            <a:r>
              <a:rPr lang="ru-RU" sz="3200" b="1" dirty="0" smtClean="0">
                <a:latin typeface="Monotype Corsiva" pitchFamily="66" charset="0"/>
              </a:rPr>
              <a:t>- воспитывать любовь к природе и желание заботиться о ней.</a:t>
            </a:r>
            <a:r>
              <a:rPr lang="ru-RU" sz="3200" dirty="0" smtClean="0">
                <a:latin typeface="Monotype Corsiva" pitchFamily="66" charset="0"/>
              </a:rPr>
              <a:t/>
            </a:r>
            <a:br>
              <a:rPr lang="ru-RU" sz="3200" dirty="0" smtClean="0">
                <a:latin typeface="Monotype Corsiva" pitchFamily="66" charset="0"/>
              </a:rPr>
            </a:b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32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Возраст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, на который рассчитан ЭОР:  </a:t>
            </a:r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4 – 5 лет</a:t>
            </a:r>
            <a:r>
              <a:rPr lang="ru-RU" sz="32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32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10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10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32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Приоритетная  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образовательная область:  </a:t>
            </a:r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Познавательное развитие</a:t>
            </a:r>
            <a:r>
              <a:rPr lang="ru-RU" sz="4000" b="1" dirty="0" smtClean="0">
                <a:solidFill>
                  <a:schemeClr val="tx1"/>
                </a:solidFill>
                <a:latin typeface="Monotype Corsiva" pitchFamily="66" charset="0"/>
              </a:rPr>
              <a:t/>
            </a:r>
            <a:br>
              <a:rPr lang="ru-RU" sz="4000" b="1" dirty="0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0" y="6857999"/>
            <a:ext cx="9144000" cy="45719"/>
          </a:xfrm>
        </p:spPr>
        <p:txBody>
          <a:bodyPr>
            <a:normAutofit fontScale="25000" lnSpcReduction="20000"/>
          </a:bodyPr>
          <a:lstStyle/>
          <a:p>
            <a:endParaRPr lang="ru-RU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endParaRPr lang="ru-RU" sz="19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Управляющая кнопка: в конец 3">
            <a:hlinkClick r:id="rId2" action="ppaction://hlinksldjump" highlightClick="1"/>
          </p:cNvPr>
          <p:cNvSpPr/>
          <p:nvPr/>
        </p:nvSpPr>
        <p:spPr>
          <a:xfrm>
            <a:off x="8286776" y="6143644"/>
            <a:ext cx="685258" cy="42862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/>
          <p:cNvSpPr/>
          <p:nvPr/>
        </p:nvSpPr>
        <p:spPr>
          <a:xfrm>
            <a:off x="3571868" y="3857628"/>
            <a:ext cx="2643206" cy="242889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/>
            <a:r>
              <a:rPr lang="ru-RU" sz="15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15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71435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Найди лишнее?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0" y="6857999"/>
            <a:ext cx="9144000" cy="45719"/>
          </a:xfrm>
        </p:spPr>
        <p:txBody>
          <a:bodyPr>
            <a:normAutofit fontScale="25000" lnSpcReduction="20000"/>
          </a:bodyPr>
          <a:lstStyle/>
          <a:p>
            <a:endParaRPr lang="ru-RU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endParaRPr lang="ru-RU" sz="19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6" name="Рисунок 5" descr="mysh125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4422"/>
            <a:ext cx="2778125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malina07 копия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1285860"/>
            <a:ext cx="1825625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kosh115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928670"/>
            <a:ext cx="2293937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sobaka63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0" y="1071546"/>
            <a:ext cx="2286000" cy="24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Управляющая кнопка: в конец 10">
            <a:hlinkClick r:id="rId6" action="ppaction://hlinksldjump" highlightClick="1"/>
          </p:cNvPr>
          <p:cNvSpPr/>
          <p:nvPr/>
        </p:nvSpPr>
        <p:spPr>
          <a:xfrm>
            <a:off x="8286776" y="6143644"/>
            <a:ext cx="685258" cy="42862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84 0.03496 L 0.1283 0.416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" y="1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50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5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/>
          <p:cNvSpPr/>
          <p:nvPr/>
        </p:nvSpPr>
        <p:spPr>
          <a:xfrm>
            <a:off x="3571868" y="3857628"/>
            <a:ext cx="2643206" cy="242889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/>
            <a:r>
              <a:rPr lang="ru-RU" sz="15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15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78579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Найди лишнее?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0" y="6857999"/>
            <a:ext cx="9144000" cy="45719"/>
          </a:xfrm>
        </p:spPr>
        <p:txBody>
          <a:bodyPr>
            <a:normAutofit fontScale="25000" lnSpcReduction="20000"/>
          </a:bodyPr>
          <a:lstStyle/>
          <a:p>
            <a:endParaRPr lang="ru-RU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endParaRPr lang="ru-RU" sz="19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1" name="Рисунок 10" descr="jablok11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428736"/>
            <a:ext cx="1817947" cy="1924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vish08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0" y="1571625"/>
            <a:ext cx="1785938" cy="189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banan17 копия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1571612"/>
            <a:ext cx="22225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shlap112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00875" y="1500174"/>
            <a:ext cx="2143125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Управляющая кнопка: в конец 8">
            <a:hlinkClick r:id="rId6" action="ppaction://hlinksldjump" highlightClick="1"/>
          </p:cNvPr>
          <p:cNvSpPr/>
          <p:nvPr/>
        </p:nvSpPr>
        <p:spPr>
          <a:xfrm>
            <a:off x="8286776" y="6143644"/>
            <a:ext cx="685258" cy="42862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0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50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5 7.40741E-7 C -0.00034 0.0537 0.00226 0.10787 -0.00764 0.15903 C -0.00833 0.17199 -0.00903 0.1875 -0.01354 0.19884 C -0.01979 0.21458 -0.02778 0.22778 -0.0342 0.24421 C -0.0368 0.25093 -0.0408 0.25602 -0.04409 0.26204 L -0.04409 0.26227 C -0.0493 0.27801 -0.06371 0.29653 -0.07343 0.3 C -0.07778 0.30417 -0.08177 0.30718 -0.08646 0.30926 C -0.09635 0.32384 -0.08628 0.31134 -0.09618 0.31829 C -0.1 0.32106 -0.1033 0.32685 -0.10712 0.32917 C -0.11024 0.33102 -0.11371 0.33102 -0.11684 0.33287 C -0.14184 0.34699 -0.16875 0.35555 -0.19479 0.35995 C -0.22031 0.36968 -0.24653 0.37523 -0.27257 0.37986 C -0.30295 0.38495 -0.28559 0.38079 -0.30781 0.3868 C -0.31441 0.38866 -0.3276 0.39236 -0.3276 0.39282 " pathEditMode="relative" rAng="0" ptsTypes="ffffFfffffffffA">
                                      <p:cBhvr>
                                        <p:cTn id="2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3" y="1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/>
          <p:cNvSpPr/>
          <p:nvPr/>
        </p:nvSpPr>
        <p:spPr>
          <a:xfrm>
            <a:off x="3571868" y="3857628"/>
            <a:ext cx="2643206" cy="242889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/>
            <a:r>
              <a:rPr lang="ru-RU" sz="15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15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78579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Найди лишнее?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0" y="6857999"/>
            <a:ext cx="9144000" cy="45719"/>
          </a:xfrm>
        </p:spPr>
        <p:txBody>
          <a:bodyPr>
            <a:normAutofit fontScale="25000" lnSpcReduction="20000"/>
          </a:bodyPr>
          <a:lstStyle/>
          <a:p>
            <a:endParaRPr lang="ru-RU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endParaRPr lang="ru-RU" sz="19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9" name="Рисунок 8" descr="пояс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452643">
            <a:off x="671513" y="1781175"/>
            <a:ext cx="1714500" cy="138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tcvet17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60943">
            <a:off x="2786063" y="1357313"/>
            <a:ext cx="2159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tcvet80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737428">
            <a:off x="4583113" y="1176338"/>
            <a:ext cx="2273300" cy="240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roza44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004869">
            <a:off x="6429375" y="1428750"/>
            <a:ext cx="2159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Управляющая кнопка: в конец 10">
            <a:hlinkClick r:id="rId6" action="ppaction://hlinksldjump" highlightClick="1"/>
          </p:cNvPr>
          <p:cNvSpPr/>
          <p:nvPr/>
        </p:nvSpPr>
        <p:spPr>
          <a:xfrm>
            <a:off x="8286776" y="6143644"/>
            <a:ext cx="685258" cy="42862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2.22222E-6 L 0.33281 0.4122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6" y="2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/>
          <p:cNvSpPr/>
          <p:nvPr/>
        </p:nvSpPr>
        <p:spPr>
          <a:xfrm>
            <a:off x="3571868" y="3857628"/>
            <a:ext cx="2643206" cy="242889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/>
            <a:r>
              <a:rPr lang="ru-RU" sz="15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15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78579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Найди лишнее?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0" y="6857999"/>
            <a:ext cx="9144000" cy="45719"/>
          </a:xfrm>
        </p:spPr>
        <p:txBody>
          <a:bodyPr>
            <a:normAutofit fontScale="25000" lnSpcReduction="20000"/>
          </a:bodyPr>
          <a:lstStyle/>
          <a:p>
            <a:endParaRPr lang="ru-RU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endParaRPr lang="ru-RU" sz="19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1" name="Рисунок 10" descr="tigr2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1500188"/>
            <a:ext cx="2071687" cy="219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obez18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1714500"/>
            <a:ext cx="1749425" cy="185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tehno04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0500" y="2000250"/>
            <a:ext cx="2747963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kenga05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00352">
            <a:off x="6643688" y="1428750"/>
            <a:ext cx="238125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Управляющая кнопка: в конец 8">
            <a:hlinkClick r:id="rId6" action="ppaction://hlinksldjump" highlightClick="1"/>
          </p:cNvPr>
          <p:cNvSpPr/>
          <p:nvPr/>
        </p:nvSpPr>
        <p:spPr>
          <a:xfrm>
            <a:off x="8286776" y="6143644"/>
            <a:ext cx="685258" cy="42862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084 -0.00579 L -0.05625 0.3453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" y="1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/>
          <p:cNvSpPr/>
          <p:nvPr/>
        </p:nvSpPr>
        <p:spPr>
          <a:xfrm>
            <a:off x="3571868" y="3857628"/>
            <a:ext cx="2643206" cy="242889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/>
            <a:r>
              <a:rPr lang="ru-RU" sz="15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15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78579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Найди лишнее?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0" y="6857999"/>
            <a:ext cx="9144000" cy="45719"/>
          </a:xfrm>
        </p:spPr>
        <p:txBody>
          <a:bodyPr>
            <a:normAutofit fontScale="25000" lnSpcReduction="20000"/>
          </a:bodyPr>
          <a:lstStyle/>
          <a:p>
            <a:endParaRPr lang="ru-RU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endParaRPr lang="ru-RU" sz="19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9" name="Рисунок 8" descr="tcvet119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00188"/>
            <a:ext cx="2286000" cy="24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odeg10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50" y="1643063"/>
            <a:ext cx="2786063" cy="250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roza29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0" y="1714500"/>
            <a:ext cx="2197100" cy="232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tcvet103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85000" y="1571625"/>
            <a:ext cx="2159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Управляющая кнопка: в конец 10">
            <a:hlinkClick r:id="rId6" action="ppaction://hlinksldjump" highlightClick="1"/>
          </p:cNvPr>
          <p:cNvSpPr/>
          <p:nvPr/>
        </p:nvSpPr>
        <p:spPr>
          <a:xfrm>
            <a:off x="8286776" y="6143644"/>
            <a:ext cx="685258" cy="42862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7037E-6 L 0.17621 0.34005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" y="1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50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/>
          <p:cNvSpPr/>
          <p:nvPr/>
        </p:nvSpPr>
        <p:spPr>
          <a:xfrm>
            <a:off x="3571868" y="3857628"/>
            <a:ext cx="2643206" cy="242889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/>
            <a:r>
              <a:rPr lang="ru-RU" sz="15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15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78579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Найди лишнее?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0" y="6857999"/>
            <a:ext cx="9144000" cy="45719"/>
          </a:xfrm>
        </p:spPr>
        <p:txBody>
          <a:bodyPr>
            <a:normAutofit fontScale="25000" lnSpcReduction="20000"/>
          </a:bodyPr>
          <a:lstStyle/>
          <a:p>
            <a:endParaRPr lang="ru-RU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endParaRPr lang="ru-RU" sz="19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1" name="Рисунок 10" descr="kury14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278817">
            <a:off x="0" y="1714500"/>
            <a:ext cx="2198688" cy="197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nasek27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75" y="1500188"/>
            <a:ext cx="2159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popug17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49312">
            <a:off x="4572000" y="1635125"/>
            <a:ext cx="2301875" cy="243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utka71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56206">
            <a:off x="6604000" y="1928813"/>
            <a:ext cx="2540000" cy="179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Управляющая кнопка: в конец 8">
            <a:hlinkClick r:id="rId6" action="ppaction://hlinksldjump" highlightClick="1"/>
          </p:cNvPr>
          <p:cNvSpPr/>
          <p:nvPr/>
        </p:nvSpPr>
        <p:spPr>
          <a:xfrm>
            <a:off x="8286776" y="6143644"/>
            <a:ext cx="685258" cy="42862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3.33333E-6 L 0.15573 0.3560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1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/>
          <p:cNvSpPr/>
          <p:nvPr/>
        </p:nvSpPr>
        <p:spPr>
          <a:xfrm>
            <a:off x="3571868" y="3857628"/>
            <a:ext cx="2643206" cy="242889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/>
            <a:r>
              <a:rPr lang="ru-RU" sz="15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15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78579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Найди лишнее?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0" y="6857999"/>
            <a:ext cx="9144000" cy="45719"/>
          </a:xfrm>
        </p:spPr>
        <p:txBody>
          <a:bodyPr>
            <a:normAutofit fontScale="25000" lnSpcReduction="20000"/>
          </a:bodyPr>
          <a:lstStyle/>
          <a:p>
            <a:endParaRPr lang="ru-RU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endParaRPr lang="ru-RU" sz="19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9" name="Рисунок 8" descr="tcvet1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615218">
            <a:off x="261938" y="1600200"/>
            <a:ext cx="2024062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palma24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38" y="1285875"/>
            <a:ext cx="2286000" cy="242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derev47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1285875"/>
            <a:ext cx="2214562" cy="234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elky56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43688" y="1071563"/>
            <a:ext cx="2603500" cy="275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Управляющая кнопка: в конец 10">
            <a:hlinkClick r:id="rId6" action="ppaction://hlinksldjump" highlightClick="1"/>
          </p:cNvPr>
          <p:cNvSpPr/>
          <p:nvPr/>
        </p:nvSpPr>
        <p:spPr>
          <a:xfrm>
            <a:off x="8286776" y="6143644"/>
            <a:ext cx="685258" cy="42862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7.40741E-7 L 0.37656 0.3520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8" y="1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77</Words>
  <Application>Microsoft Office PowerPoint</Application>
  <PresentationFormat>Экран (4:3)</PresentationFormat>
  <Paragraphs>156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 Цель: закрепление умений классифицировать объекты по общему признаку.  Задачи:  - учить детей находить сходства и отличия объектов; -  развивать абстрактно образное мышление, зрительную память, логическое мышление; - воспитывать любовь к природе и желание заботиться о ней.  Возраст, на который рассчитан ЭОР:  4 – 5 лет  Приоритетная  образовательная область:  Познавательное развитие  </vt:lpstr>
      <vt:lpstr>Найди лишнее?</vt:lpstr>
      <vt:lpstr>Найди лишнее?</vt:lpstr>
      <vt:lpstr>Найди лишнее?</vt:lpstr>
      <vt:lpstr>Найди лишнее?</vt:lpstr>
      <vt:lpstr>Найди лишнее?</vt:lpstr>
      <vt:lpstr>Найди лишнее?</vt:lpstr>
      <vt:lpstr>Найди лишнее?</vt:lpstr>
      <vt:lpstr>Найди лишнее?</vt:lpstr>
      <vt:lpstr>Найди лишнее?</vt:lpstr>
      <vt:lpstr>Найди лишнее?</vt:lpstr>
      <vt:lpstr>Найди лишнее?</vt:lpstr>
      <vt:lpstr>Найди лишнее?</vt:lpstr>
      <vt:lpstr>Найди лишнее?</vt:lpstr>
      <vt:lpstr>Интернет - ресурсы</vt:lpstr>
      <vt:lpstr>Вы молодцы!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бюджетное учреждение «Центр развития ребёнка детский сад № 14 Лесозаводского городского округа»</dc:title>
  <dc:creator>Sanya</dc:creator>
  <cp:lastModifiedBy>Aser</cp:lastModifiedBy>
  <cp:revision>23</cp:revision>
  <dcterms:created xsi:type="dcterms:W3CDTF">2016-05-06T06:25:05Z</dcterms:created>
  <dcterms:modified xsi:type="dcterms:W3CDTF">2019-01-03T14:59:13Z</dcterms:modified>
</cp:coreProperties>
</file>