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9"/>
  </p:notesMasterIdLst>
  <p:sldIdLst>
    <p:sldId id="256" r:id="rId2"/>
    <p:sldId id="257" r:id="rId3"/>
    <p:sldId id="258" r:id="rId4"/>
    <p:sldId id="260" r:id="rId5"/>
    <p:sldId id="281" r:id="rId6"/>
    <p:sldId id="280" r:id="rId7"/>
    <p:sldId id="282" r:id="rId8"/>
    <p:sldId id="284" r:id="rId9"/>
    <p:sldId id="261" r:id="rId10"/>
    <p:sldId id="263" r:id="rId11"/>
    <p:sldId id="303" r:id="rId12"/>
    <p:sldId id="265" r:id="rId13"/>
    <p:sldId id="311" r:id="rId14"/>
    <p:sldId id="310" r:id="rId15"/>
    <p:sldId id="312" r:id="rId16"/>
    <p:sldId id="315" r:id="rId17"/>
    <p:sldId id="314" r:id="rId18"/>
    <p:sldId id="317" r:id="rId19"/>
    <p:sldId id="316" r:id="rId20"/>
    <p:sldId id="266" r:id="rId21"/>
    <p:sldId id="290" r:id="rId22"/>
    <p:sldId id="289" r:id="rId23"/>
    <p:sldId id="296" r:id="rId24"/>
    <p:sldId id="268" r:id="rId25"/>
    <p:sldId id="269" r:id="rId26"/>
    <p:sldId id="270" r:id="rId27"/>
    <p:sldId id="271" r:id="rId28"/>
    <p:sldId id="305" r:id="rId29"/>
    <p:sldId id="306" r:id="rId30"/>
    <p:sldId id="273" r:id="rId31"/>
    <p:sldId id="274" r:id="rId32"/>
    <p:sldId id="307" r:id="rId33"/>
    <p:sldId id="308" r:id="rId34"/>
    <p:sldId id="297" r:id="rId35"/>
    <p:sldId id="298" r:id="rId36"/>
    <p:sldId id="304" r:id="rId37"/>
    <p:sldId id="301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00"/>
    <a:srgbClr val="10A047"/>
    <a:srgbClr val="009900"/>
    <a:srgbClr val="3F4069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3985" autoAdjust="0"/>
  </p:normalViewPr>
  <p:slideViewPr>
    <p:cSldViewPr>
      <p:cViewPr>
        <p:scale>
          <a:sx n="118" d="100"/>
          <a:sy n="118" d="100"/>
        </p:scale>
        <p:origin x="49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B1C18A-0764-496B-9A4D-4AC3AABF418F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9071CA9-5CC2-4CDB-98DE-1D26F44183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DDBCCF-D2BA-4DD6-818C-A5F92A455F06}" type="slidenum">
              <a:rPr lang="ru-RU" smtClean="0">
                <a:latin typeface="Arial" pitchFamily="34" charset="0"/>
              </a:rPr>
              <a:pPr/>
              <a:t>37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E1E242-011A-4362-99DB-BBA09FB5DEAA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1C2FC3A-33EC-48D4-A7F7-6AA27AF935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9B413-E620-48CF-838B-F18FBF840C04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FF08A-66BF-4975-9F30-AFD6945A3F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E50A3-C0E2-4711-95DC-7C82A893E1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2C95E-CDA6-46E4-803B-39F653E1407D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5EEC0-44FA-4852-BB6C-C1167FA6E8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12775" y="1600200"/>
            <a:ext cx="4000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5675" y="1600200"/>
            <a:ext cx="4000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17779-D3D1-48F1-80EC-3EDE0A11DC16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F0725-07D5-49B1-A8B4-535727500C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16032-453D-4EDA-B4E8-7B47584A6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55EC-335D-4846-81DB-1BC3CA102BC9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8D4DB-6792-4784-914E-7DC66B68B3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B8BA96D-E47E-4403-A8C1-97C636BC3385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3D57758-16DF-41E5-BA55-A91C0A6A50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42039B-BF38-495C-B392-6F27BC564A6F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820398-C295-40E4-8CA3-AD07AA76E8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F7C8A-6651-4D14-ABA7-204EDF93D537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DB0C3-BB97-4198-B2FC-CD72F54C17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BA424-193E-4C55-967C-BB85C08D0BA9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66F0E45-C680-444C-888F-6BC4F86162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3108F-0392-4256-B2D7-3A61A6006BC4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D2A3C-0BBD-4B77-B73B-2DC3F6A4E4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88132B-1D58-4649-8C83-89D5255A30F7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A4D3F5B5-ECD5-4EA8-BCF5-65446DCF35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87CC3-35FE-40F9-A89B-2D75587F48D6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C54BC-95AA-46CF-8754-F2730D3B27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79401DA-96A0-4A5C-81C5-AA4BA53B9DEA}" type="datetimeFigureOut">
              <a:rPr lang="ru-RU"/>
              <a:pPr>
                <a:defRPr/>
              </a:pPr>
              <a:t>03.01.2019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28CB6FFE-5F01-44FD-9797-EC5D731B14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9" r:id="rId2"/>
    <p:sldLayoutId id="2147483876" r:id="rId3"/>
    <p:sldLayoutId id="2147483877" r:id="rId4"/>
    <p:sldLayoutId id="2147483870" r:id="rId5"/>
    <p:sldLayoutId id="2147483878" r:id="rId6"/>
    <p:sldLayoutId id="2147483871" r:id="rId7"/>
    <p:sldLayoutId id="2147483879" r:id="rId8"/>
    <p:sldLayoutId id="2147483872" r:id="rId9"/>
    <p:sldLayoutId id="2147483880" r:id="rId10"/>
    <p:sldLayoutId id="2147483881" r:id="rId11"/>
    <p:sldLayoutId id="2147483873" r:id="rId12"/>
    <p:sldLayoutId id="2147483874" r:id="rId13"/>
    <p:sldLayoutId id="214748388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0" y="571500"/>
            <a:ext cx="9144000" cy="2941638"/>
          </a:xfrm>
          <a:solidFill>
            <a:schemeClr val="bg2"/>
          </a:solidFill>
        </p:spPr>
        <p:txBody>
          <a:bodyPr/>
          <a:lstStyle/>
          <a:p>
            <a:pPr algn="ctr" eaLnBrk="1" hangingPunct="1"/>
            <a:r>
              <a:rPr lang="ru-RU" sz="4000" b="1" cap="none" smtClean="0"/>
              <a:t>РОЛЬ ПРОЕКТНО  -</a:t>
            </a:r>
            <a:r>
              <a:rPr lang="ru-RU" sz="4000" b="1" cap="none" smtClean="0">
                <a:latin typeface="Arial" pitchFamily="34" charset="0"/>
              </a:rPr>
              <a:t>  </a:t>
            </a:r>
            <a:r>
              <a:rPr lang="ru-RU" sz="4000" b="1" cap="none" smtClean="0"/>
              <a:t>ИССЛЕДОВАТЕЛЬСКОЙ</a:t>
            </a:r>
            <a:br>
              <a:rPr lang="ru-RU" sz="4000" b="1" cap="none" smtClean="0"/>
            </a:br>
            <a:r>
              <a:rPr lang="ru-RU" sz="4000" b="1" cap="none" smtClean="0"/>
              <a:t> ДЕЯТЕЛЬНОСТИ В ФОРМИРОВАНИИ УНИВЕРСАЛЬНЫХ УЧЕБНЫХ ДЕЙСТВИЙ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bg1"/>
                </a:solidFill>
              </a:rPr>
              <a:t>Проектная деятельность на уроках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750" y="1557338"/>
            <a:ext cx="8139113" cy="48450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spcAft>
                <a:spcPct val="0"/>
              </a:spcAft>
              <a:buFont typeface="Wingdings" pitchFamily="2" charset="2"/>
              <a:buChar char=""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Проектно – исследовательская работа может занимать как часть урока, так и серию  уроков.</a:t>
            </a:r>
          </a:p>
          <a:p>
            <a:pPr>
              <a:spcAft>
                <a:spcPct val="0"/>
              </a:spcAft>
              <a:buFont typeface="Wingdings" pitchFamily="2" charset="2"/>
              <a:buChar char=""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Например, проект «Откуда пришло к нам слово?» очень заинтересовал детей, с удовольствием каждый из детей изготавливал свой словарь  происхождения слов, оформлял, наполнял содержанием, а затем защищал свою работу.</a:t>
            </a:r>
          </a:p>
          <a:p>
            <a:pPr eaLnBrk="1" hangingPunct="1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18"/>
          <p:cNvSpPr>
            <a:spLocks noChangeArrowheads="1" noChangeShapeType="1" noTextEdit="1"/>
          </p:cNvSpPr>
          <p:nvPr/>
        </p:nvSpPr>
        <p:spPr bwMode="auto">
          <a:xfrm>
            <a:off x="755650" y="549275"/>
            <a:ext cx="72009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pattFill prst="shingle">
                  <a:fgClr>
                    <a:srgbClr val="FF0066"/>
                  </a:fgClr>
                  <a:bgClr>
                    <a:srgbClr val="FF9933"/>
                  </a:bgClr>
                </a:patt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Творческая работа</a:t>
            </a:r>
          </a:p>
          <a:p>
            <a:pPr algn="ctr"/>
            <a:r>
              <a:rPr lang="ru-RU" sz="3600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pattFill prst="shingle">
                  <a:fgClr>
                    <a:srgbClr val="FF0066"/>
                  </a:fgClr>
                  <a:bgClr>
                    <a:srgbClr val="FF9933"/>
                  </a:bgClr>
                </a:patt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«Пишу письмо другу"</a:t>
            </a:r>
          </a:p>
        </p:txBody>
      </p:sp>
      <p:sp>
        <p:nvSpPr>
          <p:cNvPr id="20483" name="WordArt 19"/>
          <p:cNvSpPr>
            <a:spLocks noChangeArrowheads="1" noChangeShapeType="1" noTextEdit="1"/>
          </p:cNvSpPr>
          <p:nvPr/>
        </p:nvSpPr>
        <p:spPr bwMode="auto">
          <a:xfrm>
            <a:off x="428625" y="6072188"/>
            <a:ext cx="8104188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50000">
                      <a:srgbClr val="CC0066"/>
                    </a:gs>
                    <a:gs pos="100000">
                      <a:srgbClr val="FF9933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Автор    Александров Никита</a:t>
            </a:r>
          </a:p>
        </p:txBody>
      </p:sp>
      <p:pic>
        <p:nvPicPr>
          <p:cNvPr id="19460" name="Picture 4" descr="F:\P10000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14734"/>
            <a:ext cx="5040560" cy="37804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bg1"/>
                </a:solidFill>
              </a:rPr>
              <a:t>Проектная деятельность на уроках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35938" cy="48529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Учебный предмет«Русский язык»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представляет благоприятный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контекст для формирования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коммуникативных действий.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Практикую исследователь-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скую деятельность с детьми,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объединенными в пары или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err="1" smtClean="0">
                <a:latin typeface="Arial" charset="0"/>
              </a:rPr>
              <a:t>микрогруппы</a:t>
            </a:r>
            <a:r>
              <a:rPr lang="ru-RU" sz="2800" b="1" dirty="0" smtClean="0">
                <a:latin typeface="Arial" charset="0"/>
              </a:rPr>
              <a:t> по 3-5 человек.</a:t>
            </a:r>
          </a:p>
          <a:p>
            <a:pPr eaLnBrk="1" hangingPunct="1">
              <a:defRPr/>
            </a:pPr>
            <a:endParaRPr lang="ru-RU" sz="2800" dirty="0" smtClean="0"/>
          </a:p>
        </p:txBody>
      </p:sp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5675" y="3068638"/>
            <a:ext cx="2722563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6624637" cy="877887"/>
          </a:xfrm>
        </p:spPr>
        <p:txBody>
          <a:bodyPr/>
          <a:lstStyle/>
          <a:p>
            <a:pPr eaLnBrk="1" hangingPunct="1"/>
            <a:r>
              <a:rPr lang="ru-RU" sz="4000" smtClean="0"/>
              <a:t>Приёмы работы в парах</a:t>
            </a:r>
          </a:p>
        </p:txBody>
      </p:sp>
      <p:sp>
        <p:nvSpPr>
          <p:cNvPr id="2334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052513"/>
            <a:ext cx="3771900" cy="5184775"/>
          </a:xfrm>
        </p:spPr>
        <p:txBody>
          <a:bodyPr/>
          <a:lstStyle/>
          <a:p>
            <a:pPr marL="533400" indent="-533400" algn="ctr" eaLnBrk="1" hangingPunct="1">
              <a:lnSpc>
                <a:spcPct val="80000"/>
              </a:lnSpc>
              <a:buFontTx/>
              <a:buAutoNum type="arabicPeriod"/>
            </a:pPr>
            <a:r>
              <a:rPr lang="ru-RU" sz="1800" smtClean="0"/>
              <a:t>Статическая пара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ru-RU" sz="1000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ru-RU" sz="1000" smtClean="0"/>
              <a:t>1                              2</a:t>
            </a:r>
          </a:p>
          <a:p>
            <a:pPr marL="533400" indent="-533400" algn="ctr" eaLnBrk="1" hangingPunct="1">
              <a:lnSpc>
                <a:spcPct val="80000"/>
              </a:lnSpc>
            </a:pPr>
            <a:r>
              <a:rPr lang="ru-RU" sz="1800" smtClean="0"/>
              <a:t>Приёмы работы в парах</a:t>
            </a: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ru-RU" sz="1800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ru-RU" sz="1800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ru-RU" sz="1800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2. Динамическая пара</a:t>
            </a: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(основа для коллективного способа обучения)</a:t>
            </a: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ru-RU" sz="1000" smtClean="0"/>
              <a:t>1                                         2</a:t>
            </a: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ru-RU" sz="1000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ru-RU" sz="1000" smtClean="0"/>
              <a:t>3                                        4</a:t>
            </a: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ru-RU" sz="1800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ru-RU" sz="1800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3. Вариационная пара</a:t>
            </a:r>
          </a:p>
          <a:p>
            <a:pPr marL="533400" indent="-533400" algn="ctr" eaLnBrk="1" hangingPunct="1">
              <a:lnSpc>
                <a:spcPct val="80000"/>
              </a:lnSpc>
            </a:pPr>
            <a:endParaRPr lang="ru-RU" sz="1800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ru-RU" sz="1800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ru-RU" sz="180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ru-RU" sz="1000" smtClean="0"/>
              <a:t>                                            1а                               2б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ru-RU" sz="1000" smtClean="0"/>
              <a:t>                                           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ru-RU" sz="1000" smtClean="0"/>
              <a:t>                                            3б                              4г</a:t>
            </a:r>
          </a:p>
        </p:txBody>
      </p:sp>
      <p:sp>
        <p:nvSpPr>
          <p:cNvPr id="23347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052513"/>
            <a:ext cx="4537075" cy="58054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Формируется по желанию учащихся вне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зависимости от уровня усвоения.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Роли: учитель</a:t>
            </a:r>
            <a:r>
              <a:rPr lang="ru-RU" sz="1200" smtClean="0">
                <a:latin typeface="MS Mincho" pitchFamily="49" charset="-128"/>
              </a:rPr>
              <a:t> </a:t>
            </a:r>
            <a:r>
              <a:rPr lang="en-US" sz="1200" smtClean="0">
                <a:ea typeface="MS Mincho" pitchFamily="49" charset="-128"/>
              </a:rPr>
              <a:t>&lt;</a:t>
            </a:r>
            <a:r>
              <a:rPr lang="ru-RU" sz="1200" smtClean="0"/>
              <a:t>=</a:t>
            </a:r>
            <a:r>
              <a:rPr lang="en-US" sz="1200" smtClean="0"/>
              <a:t>&gt;</a:t>
            </a:r>
            <a:r>
              <a:rPr lang="ru-RU" sz="1200" smtClean="0"/>
              <a:t>  ученик</a:t>
            </a:r>
            <a:endParaRPr lang="en-US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Режимы: взаимообучение, взаимоконтроль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(повышается речевая и мыслительная активность, формируются нравственные качества – взаимопомощь, товарищество)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Общее задание делиться между членами микро-группы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 (4 человека). Каждый опрашивает каждого, каждый отвечает каждому.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     1          2                 1                        2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    3          4                 3                       4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Каждый член группы получает свое задание, внимательно проверяет с учителем (готов к работе в паре!). По схеме идет взаимообучение и взаимоконтроль. В результате каждый учащийся усваивает четыре порции учебного содержания.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1б 2а                                                          1в  2г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               1г                                 2в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3г 4в      3б                                 4а          3а  4б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</p:txBody>
      </p:sp>
      <p:sp>
        <p:nvSpPr>
          <p:cNvPr id="22533" name="Line 7"/>
          <p:cNvSpPr>
            <a:spLocks noChangeShapeType="1"/>
          </p:cNvSpPr>
          <p:nvPr/>
        </p:nvSpPr>
        <p:spPr bwMode="auto">
          <a:xfrm>
            <a:off x="1835150" y="1844675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Line 9"/>
          <p:cNvSpPr>
            <a:spLocks noChangeShapeType="1"/>
          </p:cNvSpPr>
          <p:nvPr/>
        </p:nvSpPr>
        <p:spPr bwMode="auto">
          <a:xfrm>
            <a:off x="1835150" y="3716338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5" name="Line 10"/>
          <p:cNvSpPr>
            <a:spLocks noChangeShapeType="1"/>
          </p:cNvSpPr>
          <p:nvPr/>
        </p:nvSpPr>
        <p:spPr bwMode="auto">
          <a:xfrm>
            <a:off x="1835150" y="3500438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6" name="Line 11"/>
          <p:cNvSpPr>
            <a:spLocks noChangeShapeType="1"/>
          </p:cNvSpPr>
          <p:nvPr/>
        </p:nvSpPr>
        <p:spPr bwMode="auto">
          <a:xfrm>
            <a:off x="2484438" y="6021388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7" name="Line 12"/>
          <p:cNvSpPr>
            <a:spLocks noChangeShapeType="1"/>
          </p:cNvSpPr>
          <p:nvPr/>
        </p:nvSpPr>
        <p:spPr bwMode="auto">
          <a:xfrm>
            <a:off x="7740650" y="515778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8" name="Line 15"/>
          <p:cNvSpPr>
            <a:spLocks noChangeShapeType="1"/>
          </p:cNvSpPr>
          <p:nvPr/>
        </p:nvSpPr>
        <p:spPr bwMode="auto">
          <a:xfrm flipV="1">
            <a:off x="6227763" y="3213100"/>
            <a:ext cx="936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9" name="Line 16"/>
          <p:cNvSpPr>
            <a:spLocks noChangeShapeType="1"/>
          </p:cNvSpPr>
          <p:nvPr/>
        </p:nvSpPr>
        <p:spPr bwMode="auto">
          <a:xfrm>
            <a:off x="6227763" y="3213100"/>
            <a:ext cx="936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0" name="Line 17"/>
          <p:cNvSpPr>
            <a:spLocks noChangeShapeType="1"/>
          </p:cNvSpPr>
          <p:nvPr/>
        </p:nvSpPr>
        <p:spPr bwMode="auto">
          <a:xfrm>
            <a:off x="5076825" y="31416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1" name="Line 18"/>
          <p:cNvSpPr>
            <a:spLocks noChangeShapeType="1"/>
          </p:cNvSpPr>
          <p:nvPr/>
        </p:nvSpPr>
        <p:spPr bwMode="auto">
          <a:xfrm flipH="1">
            <a:off x="4859338" y="31416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2" name="Line 19"/>
          <p:cNvSpPr>
            <a:spLocks noChangeShapeType="1"/>
          </p:cNvSpPr>
          <p:nvPr/>
        </p:nvSpPr>
        <p:spPr bwMode="auto">
          <a:xfrm>
            <a:off x="5292725" y="6092825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3" name="Line 20"/>
          <p:cNvSpPr>
            <a:spLocks noChangeShapeType="1"/>
          </p:cNvSpPr>
          <p:nvPr/>
        </p:nvSpPr>
        <p:spPr bwMode="auto">
          <a:xfrm>
            <a:off x="5292725" y="5805488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4" name="Line 21"/>
          <p:cNvSpPr>
            <a:spLocks noChangeShapeType="1"/>
          </p:cNvSpPr>
          <p:nvPr/>
        </p:nvSpPr>
        <p:spPr bwMode="auto">
          <a:xfrm>
            <a:off x="2484438" y="5734050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5" name="Line 22"/>
          <p:cNvSpPr>
            <a:spLocks noChangeShapeType="1"/>
          </p:cNvSpPr>
          <p:nvPr/>
        </p:nvSpPr>
        <p:spPr bwMode="auto">
          <a:xfrm>
            <a:off x="7524750" y="515778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6" name="Line 23"/>
          <p:cNvSpPr>
            <a:spLocks noChangeShapeType="1"/>
          </p:cNvSpPr>
          <p:nvPr/>
        </p:nvSpPr>
        <p:spPr bwMode="auto">
          <a:xfrm>
            <a:off x="4716463" y="515778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7" name="Line 24"/>
          <p:cNvSpPr>
            <a:spLocks noChangeShapeType="1"/>
          </p:cNvSpPr>
          <p:nvPr/>
        </p:nvSpPr>
        <p:spPr bwMode="auto">
          <a:xfrm>
            <a:off x="4500563" y="515778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3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3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3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4" grpId="0"/>
      <p:bldP spid="233476" grpId="0"/>
      <p:bldP spid="2334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Цели организации совместной работы детей на уроке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000" dirty="0" smtClean="0"/>
              <a:t>Дать каждому ребёнку эмоциональную и содержательную поддержку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000" dirty="0" smtClean="0"/>
              <a:t>Дать каждому ребёнку возможность утвердиться в себе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000" dirty="0" smtClean="0"/>
              <a:t>Дать каждому ребёнку опыт выполнения тех учительских функций, которые составляют основу умений учиться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000" dirty="0" smtClean="0"/>
              <a:t>Дать учителю:</a:t>
            </a:r>
          </a:p>
          <a:p>
            <a:pPr marL="990600" lvl="1" indent="-533400">
              <a:lnSpc>
                <a:spcPct val="90000"/>
              </a:lnSpc>
              <a:defRPr/>
            </a:pPr>
            <a:r>
              <a:rPr lang="ru-RU" sz="2000" dirty="0" smtClean="0"/>
              <a:t>дополнительные мотивационные средства вовлечь детей в содержание обучения</a:t>
            </a:r>
          </a:p>
          <a:p>
            <a:pPr marL="990600" lvl="1" indent="-533400">
              <a:lnSpc>
                <a:spcPct val="90000"/>
              </a:lnSpc>
              <a:defRPr/>
            </a:pPr>
            <a:r>
              <a:rPr lang="ru-RU" sz="2000" dirty="0" smtClean="0"/>
              <a:t>возможность органически сочетать на уроке обучение и воспитание.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04813"/>
            <a:ext cx="6870700" cy="1060450"/>
          </a:xfrm>
        </p:spPr>
        <p:txBody>
          <a:bodyPr/>
          <a:lstStyle/>
          <a:p>
            <a:pPr eaLnBrk="1" hangingPunct="1"/>
            <a:r>
              <a:rPr lang="ru-RU" sz="2800" b="1" smtClean="0"/>
              <a:t>Советы по организации работы в парах.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700213"/>
            <a:ext cx="6867525" cy="2592387"/>
          </a:xfrm>
        </p:spPr>
        <p:txBody>
          <a:bodyPr>
            <a:normAutofit fontScale="92500" lnSpcReduction="20000"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dirty="0" smtClean="0"/>
              <a:t>При  построении учебного сотрудничества детей необходимо учитывать, что такой формы общения в их опыте ещё не было.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dirty="0" smtClean="0"/>
              <a:t>Вводя каждую новую форму сотрудничества, необходимо давать ее образец.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dirty="0" smtClean="0"/>
              <a:t>По-настоящему образец совместной работы будет освоен только после разбора нескольких ошибок.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dirty="0" smtClean="0"/>
              <a:t>Знать принципы соединения детей в пары.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dirty="0" smtClean="0"/>
              <a:t>Для срабатывания пар нужны минимум 3-5 занятий.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dirty="0" smtClean="0"/>
              <a:t>При оценке работы пары следует подчеркивать не только ученические, но и человеческие достоинства: терпеливость, доброжелательность, дружелюбие, вежливость, приветливость.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dirty="0" smtClean="0"/>
              <a:t>При парной работе важно визуальное общение. Возможны следующие варианты размещения детей в парах:</a:t>
            </a:r>
          </a:p>
        </p:txBody>
      </p:sp>
      <p:pic>
        <p:nvPicPr>
          <p:cNvPr id="285700" name="Picture 4" descr="picture"/>
          <p:cNvPicPr preferRelativeResize="0">
            <a:picLocks noGrp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4075" y="5013325"/>
            <a:ext cx="5184775" cy="1657350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5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5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5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8" grpId="0"/>
      <p:bldP spid="28569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5603" name="Picture 2" descr="picture"/>
          <p:cNvPicPr preferRelativeResize="0"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8175" y="1600200"/>
            <a:ext cx="5472113" cy="4997450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6627" name="Picture 2" descr="picture"/>
          <p:cNvPicPr preferRelativeResize="0"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6538" y="1600200"/>
            <a:ext cx="3590925" cy="4525963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6870700" cy="6270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>Экран учёта</a:t>
            </a:r>
          </a:p>
        </p:txBody>
      </p:sp>
      <p:graphicFrame>
        <p:nvGraphicFramePr>
          <p:cNvPr id="292994" name="Group 130"/>
          <p:cNvGraphicFramePr>
            <a:graphicFrameLocks noGrp="1"/>
          </p:cNvGraphicFramePr>
          <p:nvPr>
            <p:ph type="tbl" idx="1"/>
          </p:nvPr>
        </p:nvGraphicFramePr>
        <p:xfrm>
          <a:off x="250825" y="1052513"/>
          <a:ext cx="8208963" cy="4467163"/>
        </p:xfrm>
        <a:graphic>
          <a:graphicData uri="http://schemas.openxmlformats.org/drawingml/2006/table">
            <a:tbl>
              <a:tblPr/>
              <a:tblGrid>
                <a:gridCol w="912813"/>
                <a:gridCol w="2617787"/>
                <a:gridCol w="614363"/>
                <a:gridCol w="614362"/>
                <a:gridCol w="614363"/>
                <a:gridCol w="615950"/>
                <a:gridCol w="688975"/>
                <a:gridCol w="617537"/>
                <a:gridCol w="912813"/>
              </a:tblGrid>
              <a:tr h="6985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№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Список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учащихся класса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Темы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Зачёт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Александров Никита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(+)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·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Атаманова Варвара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(+)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…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3450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Примечание.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Знаком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(+)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отмечены темы, изученные учеником и проверенные учителем;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            Знаком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– темы, изученные в парах;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            Знаком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(.)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– темы, над изучением которых в данный момент работает ученик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6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6870700" cy="1008063"/>
          </a:xfrm>
        </p:spPr>
        <p:txBody>
          <a:bodyPr/>
          <a:lstStyle/>
          <a:p>
            <a:pPr eaLnBrk="1" hangingPunct="1"/>
            <a:r>
              <a:rPr lang="ru-RU" sz="3200" b="1" smtClean="0"/>
              <a:t>Оценивание работы учащегося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1800" smtClean="0"/>
              <a:t>фамилия, имя</a:t>
            </a:r>
            <a:r>
              <a:rPr lang="ru-RU" sz="1800" u="sng" smtClean="0"/>
              <a:t>     Александров Никита</a:t>
            </a:r>
            <a:r>
              <a:rPr lang="ru-RU" sz="1800" u="sng" smtClean="0">
                <a:solidFill>
                  <a:schemeClr val="bg1"/>
                </a:solidFill>
              </a:rPr>
              <a:t>.</a:t>
            </a:r>
            <a:r>
              <a:rPr lang="ru-RU" sz="1800" u="sng" smtClean="0"/>
              <a:t/>
            </a:r>
            <a:br>
              <a:rPr lang="ru-RU" sz="1800" u="sng" smtClean="0"/>
            </a:br>
            <a:endParaRPr lang="ru-RU" sz="1800" u="sng" smtClean="0"/>
          </a:p>
        </p:txBody>
      </p:sp>
      <p:sp>
        <p:nvSpPr>
          <p:cNvPr id="28675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129463" cy="4895850"/>
          </a:xfrm>
        </p:spPr>
        <p:txBody>
          <a:bodyPr/>
          <a:lstStyle/>
          <a:p>
            <a:pPr eaLnBrk="1" hangingPunct="1"/>
            <a:r>
              <a:rPr lang="ru-RU" sz="1600" smtClean="0">
                <a:solidFill>
                  <a:schemeClr val="tx2"/>
                </a:solidFill>
              </a:rPr>
              <a:t>5</a:t>
            </a:r>
          </a:p>
          <a:p>
            <a:pPr eaLnBrk="1" hangingPunct="1"/>
            <a:endParaRPr lang="ru-RU" sz="1600" smtClean="0"/>
          </a:p>
          <a:p>
            <a:pPr eaLnBrk="1" hangingPunct="1"/>
            <a:r>
              <a:rPr lang="ru-RU" sz="1600" smtClean="0">
                <a:solidFill>
                  <a:schemeClr val="tx2"/>
                </a:solidFill>
              </a:rPr>
              <a:t>4</a:t>
            </a:r>
          </a:p>
          <a:p>
            <a:pPr eaLnBrk="1" hangingPunct="1"/>
            <a:endParaRPr lang="ru-RU" sz="1600" smtClean="0"/>
          </a:p>
          <a:p>
            <a:pPr eaLnBrk="1" hangingPunct="1"/>
            <a:r>
              <a:rPr lang="ru-RU" sz="1600" smtClean="0">
                <a:solidFill>
                  <a:schemeClr val="tx2"/>
                </a:solidFill>
              </a:rPr>
              <a:t>3</a:t>
            </a:r>
          </a:p>
          <a:p>
            <a:pPr eaLnBrk="1" hangingPunct="1"/>
            <a:endParaRPr lang="ru-RU" sz="1600" smtClean="0"/>
          </a:p>
          <a:p>
            <a:pPr eaLnBrk="1" hangingPunct="1"/>
            <a:r>
              <a:rPr lang="ru-RU" sz="1600" smtClean="0">
                <a:solidFill>
                  <a:schemeClr val="tx2"/>
                </a:solidFill>
              </a:rPr>
              <a:t>2</a:t>
            </a:r>
          </a:p>
          <a:p>
            <a:pPr eaLnBrk="1" hangingPunct="1"/>
            <a:endParaRPr lang="ru-RU" sz="1600" smtClean="0"/>
          </a:p>
          <a:p>
            <a:pPr eaLnBrk="1" hangingPunct="1">
              <a:buFontTx/>
              <a:buNone/>
            </a:pPr>
            <a:r>
              <a:rPr lang="ru-RU" sz="1600" smtClean="0"/>
              <a:t>                 </a:t>
            </a:r>
            <a:r>
              <a:rPr lang="ru-RU" sz="1600" smtClean="0">
                <a:solidFill>
                  <a:srgbClr val="0033CC"/>
                </a:solidFill>
              </a:rPr>
              <a:t>Т1        Т2        Т3       Т4        Т5       Т6</a:t>
            </a:r>
          </a:p>
          <a:p>
            <a:pPr eaLnBrk="1" hangingPunct="1">
              <a:buFontTx/>
              <a:buNone/>
            </a:pPr>
            <a:endParaRPr lang="ru-RU" sz="1000" smtClean="0">
              <a:solidFill>
                <a:srgbClr val="0033CC"/>
              </a:solidFill>
            </a:endParaRP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chemeClr val="tx2"/>
                </a:solidFill>
              </a:rPr>
              <a:t>         5</a:t>
            </a:r>
            <a:r>
              <a:rPr lang="ru-RU" sz="1800" smtClean="0"/>
              <a:t> – выполнено задание полностью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chemeClr val="tx2"/>
                </a:solidFill>
              </a:rPr>
              <a:t>         4</a:t>
            </a:r>
            <a:r>
              <a:rPr lang="ru-RU" sz="1800" smtClean="0"/>
              <a:t> – выполнено задание полностью, есть неточности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chemeClr val="tx2"/>
                </a:solidFill>
              </a:rPr>
              <a:t>         3</a:t>
            </a:r>
            <a:r>
              <a:rPr lang="ru-RU" sz="1800" smtClean="0"/>
              <a:t> – задание выполнено частично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chemeClr val="tx2"/>
                </a:solidFill>
              </a:rPr>
              <a:t>         2</a:t>
            </a:r>
            <a:r>
              <a:rPr lang="ru-RU" sz="1800" smtClean="0"/>
              <a:t> – задание выполнено неправильно</a:t>
            </a:r>
          </a:p>
        </p:txBody>
      </p:sp>
      <p:sp>
        <p:nvSpPr>
          <p:cNvPr id="28676" name="Line 6"/>
          <p:cNvSpPr>
            <a:spLocks noChangeShapeType="1"/>
          </p:cNvSpPr>
          <p:nvPr/>
        </p:nvSpPr>
        <p:spPr bwMode="auto">
          <a:xfrm>
            <a:off x="2124075" y="1628775"/>
            <a:ext cx="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7" name="Line 7"/>
          <p:cNvSpPr>
            <a:spLocks noChangeShapeType="1"/>
          </p:cNvSpPr>
          <p:nvPr/>
        </p:nvSpPr>
        <p:spPr bwMode="auto">
          <a:xfrm>
            <a:off x="2124075" y="4149725"/>
            <a:ext cx="439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8" name="Line 8"/>
          <p:cNvSpPr>
            <a:spLocks noChangeShapeType="1"/>
          </p:cNvSpPr>
          <p:nvPr/>
        </p:nvSpPr>
        <p:spPr bwMode="auto">
          <a:xfrm>
            <a:off x="2124075" y="1989138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9" name="Line 9"/>
          <p:cNvSpPr>
            <a:spLocks noChangeShapeType="1"/>
          </p:cNvSpPr>
          <p:nvPr/>
        </p:nvSpPr>
        <p:spPr bwMode="auto">
          <a:xfrm>
            <a:off x="2124075" y="3141663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0" name="Line 10"/>
          <p:cNvSpPr>
            <a:spLocks noChangeShapeType="1"/>
          </p:cNvSpPr>
          <p:nvPr/>
        </p:nvSpPr>
        <p:spPr bwMode="auto">
          <a:xfrm>
            <a:off x="2124075" y="3716338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1" name="Line 12"/>
          <p:cNvSpPr>
            <a:spLocks noChangeShapeType="1"/>
          </p:cNvSpPr>
          <p:nvPr/>
        </p:nvSpPr>
        <p:spPr bwMode="auto">
          <a:xfrm flipH="1" flipV="1">
            <a:off x="2411413" y="40052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2" name="Line 16"/>
          <p:cNvSpPr>
            <a:spLocks noChangeShapeType="1"/>
          </p:cNvSpPr>
          <p:nvPr/>
        </p:nvSpPr>
        <p:spPr bwMode="auto">
          <a:xfrm>
            <a:off x="2124075" y="2565400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3" name="Line 18"/>
          <p:cNvSpPr>
            <a:spLocks noChangeShapeType="1"/>
          </p:cNvSpPr>
          <p:nvPr/>
        </p:nvSpPr>
        <p:spPr bwMode="auto">
          <a:xfrm flipH="1" flipV="1">
            <a:off x="3132138" y="40052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4" name="Line 19"/>
          <p:cNvSpPr>
            <a:spLocks noChangeShapeType="1"/>
          </p:cNvSpPr>
          <p:nvPr/>
        </p:nvSpPr>
        <p:spPr bwMode="auto">
          <a:xfrm flipH="1" flipV="1">
            <a:off x="3851275" y="40052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5" name="Line 20"/>
          <p:cNvSpPr>
            <a:spLocks noChangeShapeType="1"/>
          </p:cNvSpPr>
          <p:nvPr/>
        </p:nvSpPr>
        <p:spPr bwMode="auto">
          <a:xfrm flipH="1" flipV="1">
            <a:off x="4572000" y="40052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6" name="Line 22"/>
          <p:cNvSpPr>
            <a:spLocks noChangeShapeType="1"/>
          </p:cNvSpPr>
          <p:nvPr/>
        </p:nvSpPr>
        <p:spPr bwMode="auto">
          <a:xfrm flipH="1" flipV="1">
            <a:off x="5292725" y="40052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7" name="Line 36"/>
          <p:cNvSpPr>
            <a:spLocks noChangeShapeType="1"/>
          </p:cNvSpPr>
          <p:nvPr/>
        </p:nvSpPr>
        <p:spPr bwMode="auto">
          <a:xfrm flipH="1" flipV="1">
            <a:off x="6011863" y="40052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5194" name="Freeform 42"/>
          <p:cNvSpPr>
            <a:spLocks/>
          </p:cNvSpPr>
          <p:nvPr/>
        </p:nvSpPr>
        <p:spPr bwMode="auto">
          <a:xfrm>
            <a:off x="2411413" y="1893888"/>
            <a:ext cx="3600450" cy="1174750"/>
          </a:xfrm>
          <a:custGeom>
            <a:avLst/>
            <a:gdLst>
              <a:gd name="T0" fmla="*/ 0 w 2268"/>
              <a:gd name="T1" fmla="*/ 95250 h 740"/>
              <a:gd name="T2" fmla="*/ 647700 w 2268"/>
              <a:gd name="T3" fmla="*/ 671513 h 740"/>
              <a:gd name="T4" fmla="*/ 1439863 w 2268"/>
              <a:gd name="T5" fmla="*/ 95250 h 740"/>
              <a:gd name="T6" fmla="*/ 2089150 w 2268"/>
              <a:gd name="T7" fmla="*/ 1174750 h 740"/>
              <a:gd name="T8" fmla="*/ 2881313 w 2268"/>
              <a:gd name="T9" fmla="*/ 95250 h 740"/>
              <a:gd name="T10" fmla="*/ 3600450 w 2268"/>
              <a:gd name="T11" fmla="*/ 598488 h 7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68"/>
              <a:gd name="T19" fmla="*/ 0 h 740"/>
              <a:gd name="T20" fmla="*/ 2268 w 2268"/>
              <a:gd name="T21" fmla="*/ 740 h 74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68" h="740">
                <a:moveTo>
                  <a:pt x="0" y="60"/>
                </a:moveTo>
                <a:cubicBezTo>
                  <a:pt x="128" y="241"/>
                  <a:pt x="257" y="423"/>
                  <a:pt x="408" y="423"/>
                </a:cubicBezTo>
                <a:cubicBezTo>
                  <a:pt x="559" y="423"/>
                  <a:pt x="756" y="7"/>
                  <a:pt x="907" y="60"/>
                </a:cubicBezTo>
                <a:cubicBezTo>
                  <a:pt x="1058" y="113"/>
                  <a:pt x="1165" y="740"/>
                  <a:pt x="1316" y="740"/>
                </a:cubicBezTo>
                <a:cubicBezTo>
                  <a:pt x="1467" y="740"/>
                  <a:pt x="1656" y="120"/>
                  <a:pt x="1815" y="60"/>
                </a:cubicBezTo>
                <a:cubicBezTo>
                  <a:pt x="1974" y="0"/>
                  <a:pt x="2193" y="324"/>
                  <a:pt x="2268" y="377"/>
                </a:cubicBezTo>
              </a:path>
            </a:pathLst>
          </a:custGeom>
          <a:noFill/>
          <a:ln w="28575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9" name="Oval 43"/>
          <p:cNvSpPr>
            <a:spLocks noChangeArrowheads="1"/>
          </p:cNvSpPr>
          <p:nvPr/>
        </p:nvSpPr>
        <p:spPr bwMode="auto">
          <a:xfrm>
            <a:off x="7524750" y="1412875"/>
            <a:ext cx="576263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90" name="Oval 44"/>
          <p:cNvSpPr>
            <a:spLocks noChangeArrowheads="1"/>
          </p:cNvSpPr>
          <p:nvPr/>
        </p:nvSpPr>
        <p:spPr bwMode="auto">
          <a:xfrm>
            <a:off x="7451725" y="2060575"/>
            <a:ext cx="720725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91" name="Oval 45"/>
          <p:cNvSpPr>
            <a:spLocks noChangeArrowheads="1"/>
          </p:cNvSpPr>
          <p:nvPr/>
        </p:nvSpPr>
        <p:spPr bwMode="auto">
          <a:xfrm>
            <a:off x="7451725" y="2852738"/>
            <a:ext cx="720725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92" name="Oval 46"/>
          <p:cNvSpPr>
            <a:spLocks noChangeArrowheads="1"/>
          </p:cNvSpPr>
          <p:nvPr/>
        </p:nvSpPr>
        <p:spPr bwMode="auto">
          <a:xfrm>
            <a:off x="250825" y="1268413"/>
            <a:ext cx="720725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93" name="Oval 47"/>
          <p:cNvSpPr>
            <a:spLocks noChangeArrowheads="1"/>
          </p:cNvSpPr>
          <p:nvPr/>
        </p:nvSpPr>
        <p:spPr bwMode="auto">
          <a:xfrm>
            <a:off x="250825" y="2781300"/>
            <a:ext cx="720725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94" name="Oval 48"/>
          <p:cNvSpPr>
            <a:spLocks noChangeArrowheads="1"/>
          </p:cNvSpPr>
          <p:nvPr/>
        </p:nvSpPr>
        <p:spPr bwMode="auto">
          <a:xfrm>
            <a:off x="323850" y="1989138"/>
            <a:ext cx="647700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95" name="Line 50"/>
          <p:cNvSpPr>
            <a:spLocks noChangeShapeType="1"/>
          </p:cNvSpPr>
          <p:nvPr/>
        </p:nvSpPr>
        <p:spPr bwMode="auto">
          <a:xfrm flipH="1">
            <a:off x="539750" y="1484313"/>
            <a:ext cx="1444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6" name="Line 51"/>
          <p:cNvSpPr>
            <a:spLocks noChangeShapeType="1"/>
          </p:cNvSpPr>
          <p:nvPr/>
        </p:nvSpPr>
        <p:spPr bwMode="auto">
          <a:xfrm flipH="1">
            <a:off x="468313" y="2133600"/>
            <a:ext cx="1444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7" name="Line 52"/>
          <p:cNvSpPr>
            <a:spLocks noChangeShapeType="1"/>
          </p:cNvSpPr>
          <p:nvPr/>
        </p:nvSpPr>
        <p:spPr bwMode="auto">
          <a:xfrm flipH="1">
            <a:off x="611188" y="2133600"/>
            <a:ext cx="1444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8" name="Line 53"/>
          <p:cNvSpPr>
            <a:spLocks noChangeShapeType="1"/>
          </p:cNvSpPr>
          <p:nvPr/>
        </p:nvSpPr>
        <p:spPr bwMode="auto">
          <a:xfrm flipH="1">
            <a:off x="395288" y="2997200"/>
            <a:ext cx="1444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9" name="Line 54"/>
          <p:cNvSpPr>
            <a:spLocks noChangeShapeType="1"/>
          </p:cNvSpPr>
          <p:nvPr/>
        </p:nvSpPr>
        <p:spPr bwMode="auto">
          <a:xfrm flipH="1">
            <a:off x="539750" y="2997200"/>
            <a:ext cx="14446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00" name="Line 55"/>
          <p:cNvSpPr>
            <a:spLocks noChangeShapeType="1"/>
          </p:cNvSpPr>
          <p:nvPr/>
        </p:nvSpPr>
        <p:spPr bwMode="auto">
          <a:xfrm flipH="1">
            <a:off x="684213" y="2997200"/>
            <a:ext cx="1444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01" name="Oval 57"/>
          <p:cNvSpPr>
            <a:spLocks noChangeArrowheads="1"/>
          </p:cNvSpPr>
          <p:nvPr/>
        </p:nvSpPr>
        <p:spPr bwMode="auto">
          <a:xfrm>
            <a:off x="7740650" y="16287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02" name="Oval 58"/>
          <p:cNvSpPr>
            <a:spLocks noChangeArrowheads="1"/>
          </p:cNvSpPr>
          <p:nvPr/>
        </p:nvSpPr>
        <p:spPr bwMode="auto">
          <a:xfrm>
            <a:off x="7596188" y="22764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03" name="Oval 59"/>
          <p:cNvSpPr>
            <a:spLocks noChangeArrowheads="1"/>
          </p:cNvSpPr>
          <p:nvPr/>
        </p:nvSpPr>
        <p:spPr bwMode="auto">
          <a:xfrm>
            <a:off x="7885113" y="22764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04" name="Oval 60"/>
          <p:cNvSpPr>
            <a:spLocks noChangeArrowheads="1"/>
          </p:cNvSpPr>
          <p:nvPr/>
        </p:nvSpPr>
        <p:spPr bwMode="auto">
          <a:xfrm>
            <a:off x="7596188" y="29972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05" name="Oval 61"/>
          <p:cNvSpPr>
            <a:spLocks noChangeArrowheads="1"/>
          </p:cNvSpPr>
          <p:nvPr/>
        </p:nvSpPr>
        <p:spPr bwMode="auto">
          <a:xfrm>
            <a:off x="7885113" y="29972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06" name="Oval 62"/>
          <p:cNvSpPr>
            <a:spLocks noChangeArrowheads="1"/>
          </p:cNvSpPr>
          <p:nvPr/>
        </p:nvSpPr>
        <p:spPr bwMode="auto">
          <a:xfrm>
            <a:off x="7740650" y="32131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07" name="Line 63"/>
          <p:cNvSpPr>
            <a:spLocks noChangeShapeType="1"/>
          </p:cNvSpPr>
          <p:nvPr/>
        </p:nvSpPr>
        <p:spPr bwMode="auto">
          <a:xfrm>
            <a:off x="1116013" y="1484313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08" name="Line 64"/>
          <p:cNvSpPr>
            <a:spLocks noChangeShapeType="1"/>
          </p:cNvSpPr>
          <p:nvPr/>
        </p:nvSpPr>
        <p:spPr bwMode="auto">
          <a:xfrm>
            <a:off x="971550" y="1628775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09" name="Line 88"/>
          <p:cNvSpPr>
            <a:spLocks noChangeShapeType="1"/>
          </p:cNvSpPr>
          <p:nvPr/>
        </p:nvSpPr>
        <p:spPr bwMode="auto">
          <a:xfrm>
            <a:off x="971550" y="2276475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0" name="Line 89"/>
          <p:cNvSpPr>
            <a:spLocks noChangeShapeType="1"/>
          </p:cNvSpPr>
          <p:nvPr/>
        </p:nvSpPr>
        <p:spPr bwMode="auto">
          <a:xfrm>
            <a:off x="971550" y="3141663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1" name="Line 90"/>
          <p:cNvSpPr>
            <a:spLocks noChangeShapeType="1"/>
          </p:cNvSpPr>
          <p:nvPr/>
        </p:nvSpPr>
        <p:spPr bwMode="auto">
          <a:xfrm>
            <a:off x="7164388" y="1700213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2" name="Line 91"/>
          <p:cNvSpPr>
            <a:spLocks noChangeShapeType="1"/>
          </p:cNvSpPr>
          <p:nvPr/>
        </p:nvSpPr>
        <p:spPr bwMode="auto">
          <a:xfrm>
            <a:off x="7164388" y="2420938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3" name="Line 92"/>
          <p:cNvSpPr>
            <a:spLocks noChangeShapeType="1"/>
          </p:cNvSpPr>
          <p:nvPr/>
        </p:nvSpPr>
        <p:spPr bwMode="auto">
          <a:xfrm>
            <a:off x="7164388" y="3141663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4" name="Line 93"/>
          <p:cNvSpPr>
            <a:spLocks noChangeShapeType="1"/>
          </p:cNvSpPr>
          <p:nvPr/>
        </p:nvSpPr>
        <p:spPr bwMode="auto">
          <a:xfrm>
            <a:off x="1403350" y="1628775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5" name="Line 94"/>
          <p:cNvSpPr>
            <a:spLocks noChangeShapeType="1"/>
          </p:cNvSpPr>
          <p:nvPr/>
        </p:nvSpPr>
        <p:spPr bwMode="auto">
          <a:xfrm>
            <a:off x="8172450" y="2420938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6" name="Line 95"/>
          <p:cNvSpPr>
            <a:spLocks noChangeShapeType="1"/>
          </p:cNvSpPr>
          <p:nvPr/>
        </p:nvSpPr>
        <p:spPr bwMode="auto">
          <a:xfrm>
            <a:off x="8172450" y="3141663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7" name="Line 96"/>
          <p:cNvSpPr>
            <a:spLocks noChangeShapeType="1"/>
          </p:cNvSpPr>
          <p:nvPr/>
        </p:nvSpPr>
        <p:spPr bwMode="auto">
          <a:xfrm>
            <a:off x="8027988" y="1700213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8" name="Line 97"/>
          <p:cNvSpPr>
            <a:spLocks noChangeShapeType="1"/>
          </p:cNvSpPr>
          <p:nvPr/>
        </p:nvSpPr>
        <p:spPr bwMode="auto">
          <a:xfrm>
            <a:off x="1403350" y="2276475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19" name="Line 98"/>
          <p:cNvSpPr>
            <a:spLocks noChangeShapeType="1"/>
          </p:cNvSpPr>
          <p:nvPr/>
        </p:nvSpPr>
        <p:spPr bwMode="auto">
          <a:xfrm>
            <a:off x="1187450" y="1341438"/>
            <a:ext cx="288925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0" name="Line 100"/>
          <p:cNvSpPr>
            <a:spLocks noChangeShapeType="1"/>
          </p:cNvSpPr>
          <p:nvPr/>
        </p:nvSpPr>
        <p:spPr bwMode="auto">
          <a:xfrm>
            <a:off x="1116013" y="2133600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1" name="Line 101"/>
          <p:cNvSpPr>
            <a:spLocks noChangeShapeType="1"/>
          </p:cNvSpPr>
          <p:nvPr/>
        </p:nvSpPr>
        <p:spPr bwMode="auto">
          <a:xfrm>
            <a:off x="1116013" y="2997200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2" name="Line 102"/>
          <p:cNvSpPr>
            <a:spLocks noChangeShapeType="1"/>
          </p:cNvSpPr>
          <p:nvPr/>
        </p:nvSpPr>
        <p:spPr bwMode="auto">
          <a:xfrm>
            <a:off x="7308850" y="1557338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3" name="Line 103"/>
          <p:cNvSpPr>
            <a:spLocks noChangeShapeType="1"/>
          </p:cNvSpPr>
          <p:nvPr/>
        </p:nvSpPr>
        <p:spPr bwMode="auto">
          <a:xfrm>
            <a:off x="7308850" y="2276475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4" name="Line 104"/>
          <p:cNvSpPr>
            <a:spLocks noChangeShapeType="1"/>
          </p:cNvSpPr>
          <p:nvPr/>
        </p:nvSpPr>
        <p:spPr bwMode="auto">
          <a:xfrm>
            <a:off x="7308850" y="2997200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5" name="Line 105"/>
          <p:cNvSpPr>
            <a:spLocks noChangeShapeType="1"/>
          </p:cNvSpPr>
          <p:nvPr/>
        </p:nvSpPr>
        <p:spPr bwMode="auto">
          <a:xfrm>
            <a:off x="1547813" y="1484313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6" name="Line 106"/>
          <p:cNvSpPr>
            <a:spLocks noChangeShapeType="1"/>
          </p:cNvSpPr>
          <p:nvPr/>
        </p:nvSpPr>
        <p:spPr bwMode="auto">
          <a:xfrm>
            <a:off x="8316913" y="2276475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7" name="Line 107"/>
          <p:cNvSpPr>
            <a:spLocks noChangeShapeType="1"/>
          </p:cNvSpPr>
          <p:nvPr/>
        </p:nvSpPr>
        <p:spPr bwMode="auto">
          <a:xfrm>
            <a:off x="8316913" y="2997200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8" name="Line 108"/>
          <p:cNvSpPr>
            <a:spLocks noChangeShapeType="1"/>
          </p:cNvSpPr>
          <p:nvPr/>
        </p:nvSpPr>
        <p:spPr bwMode="auto">
          <a:xfrm>
            <a:off x="8172450" y="1557338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29" name="Line 109"/>
          <p:cNvSpPr>
            <a:spLocks noChangeShapeType="1"/>
          </p:cNvSpPr>
          <p:nvPr/>
        </p:nvSpPr>
        <p:spPr bwMode="auto">
          <a:xfrm>
            <a:off x="1547813" y="2133600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30" name="Line 110"/>
          <p:cNvSpPr>
            <a:spLocks noChangeShapeType="1"/>
          </p:cNvSpPr>
          <p:nvPr/>
        </p:nvSpPr>
        <p:spPr bwMode="auto">
          <a:xfrm>
            <a:off x="1331913" y="1196975"/>
            <a:ext cx="0" cy="2889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5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5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6" grpId="0"/>
      <p:bldP spid="3051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</a:rPr>
              <a:t>   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       Цели и задачи образования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Arial" charset="0"/>
              </a:rPr>
              <a:t>Новые социальные запросы определяют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500" b="1" dirty="0" smtClean="0">
                <a:latin typeface="Arial" charset="0"/>
              </a:rPr>
              <a:t>    цели образования как общекультурное, личностное и познавательное развитие учащихся, обеспечивающие такую ключевую компетенцию образования как «научить учиться».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ru-RU" sz="2500" b="1" dirty="0" smtClean="0">
                <a:latin typeface="Arial" charset="0"/>
              </a:rPr>
              <a:t> Важнейшей задачей современной системы образования является формирование совокупности «универсальных учебных действий», обеспечивающих компетенцию «научить учиться», а не только освоение учащимися конкретных предметных знаний и навыков в рамках отдельных дисциплин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5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</a:rPr>
              <a:t>Русский язык (урок развития речи)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Хочу продемонстрировать  приёмы эффективной работы с учащимися с использованием конкретного содержания предмета.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 Урок по теме: «Пишите письма» 4 класс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Постановка проблемы и выбор участников исследования по их желанию.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Далее каждая группа получает конкретную задачу, над которой должна работать в ходе исследования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357188" y="188913"/>
            <a:ext cx="8335962" cy="954087"/>
          </a:xfrm>
          <a:solidFill>
            <a:srgbClr val="3F4069"/>
          </a:solidFill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chemeClr val="bg1"/>
                </a:solidFill>
                <a:latin typeface="Arial" pitchFamily="34" charset="0"/>
              </a:rPr>
              <a:t>           </a:t>
            </a:r>
            <a:br>
              <a:rPr lang="ru-RU" sz="2400" b="1" smtClean="0">
                <a:solidFill>
                  <a:schemeClr val="bg1"/>
                </a:solidFill>
                <a:latin typeface="Arial" pitchFamily="34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Arial" pitchFamily="34" charset="0"/>
              </a:rPr>
              <a:t>           Проектно-исследовательская деятельность</a:t>
            </a:r>
            <a:br>
              <a:rPr lang="ru-RU" sz="2400" b="1" smtClean="0">
                <a:solidFill>
                  <a:schemeClr val="bg1"/>
                </a:solidFill>
                <a:latin typeface="Arial" pitchFamily="34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Arial" pitchFamily="34" charset="0"/>
              </a:rPr>
              <a:t>                   на  интегрированном уроке  на тему:</a:t>
            </a:r>
            <a:br>
              <a:rPr lang="ru-RU" sz="2400" b="1" smtClean="0">
                <a:solidFill>
                  <a:schemeClr val="bg1"/>
                </a:solidFill>
                <a:latin typeface="Arial" pitchFamily="34" charset="0"/>
              </a:rPr>
            </a:br>
            <a:endParaRPr lang="ru-RU" sz="2400" b="1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0723" name="WordArt 4"/>
          <p:cNvSpPr>
            <a:spLocks noChangeArrowheads="1" noChangeShapeType="1" noTextEdit="1"/>
          </p:cNvSpPr>
          <p:nvPr/>
        </p:nvSpPr>
        <p:spPr bwMode="auto">
          <a:xfrm>
            <a:off x="766763" y="2625725"/>
            <a:ext cx="7848600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«Пишите письма»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solidFill>
            <a:srgbClr val="3F4069"/>
          </a:solidFill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chemeClr val="bg1"/>
                </a:solidFill>
              </a:rPr>
              <a:t>Цель: </a:t>
            </a:r>
            <a:br>
              <a:rPr lang="ru-RU" sz="2400" b="1" smtClean="0">
                <a:solidFill>
                  <a:schemeClr val="bg1"/>
                </a:solidFill>
              </a:rPr>
            </a:br>
            <a:r>
              <a:rPr lang="ru-RU" sz="2400" b="1" smtClean="0">
                <a:solidFill>
                  <a:schemeClr val="bg1"/>
                </a:solidFill>
              </a:rPr>
              <a:t>расширить  представление об эпистолярном жанре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99745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100" b="1" dirty="0" smtClean="0"/>
              <a:t>Личностные: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100" dirty="0" smtClean="0"/>
              <a:t>    воспитывать любовь к языку и литературе, чувство толерантности к окружающим.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100" b="1" dirty="0" smtClean="0"/>
              <a:t>Регулятивные: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100" dirty="0" smtClean="0"/>
              <a:t>     формирование умений видеть проблему и наметить пути ее решения, применять базовые знания для решения конкретной проблемы.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100" b="1" dirty="0" smtClean="0"/>
              <a:t>Познавательные: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100" dirty="0" smtClean="0"/>
              <a:t>     формировать умение самостоятельно работать с источником информации и понятно излагать свои мысли; развивать критическое мышление; воспитывать интерес к исследовательской деятельности; формировать умение овладевать основами синтеза.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100" b="1" dirty="0" smtClean="0"/>
              <a:t>Коммуникативные: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100" dirty="0" smtClean="0"/>
              <a:t>     развивать умения работать в группах, отстаивать свою точку зрения.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solidFill>
            <a:srgbClr val="3F4069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Проблема: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714375" y="1571625"/>
            <a:ext cx="8153400" cy="47863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dirty="0" smtClean="0">
                <a:solidFill>
                  <a:srgbClr val="0D0D0D"/>
                </a:solidFill>
              </a:rPr>
              <a:t>Зачем нужно писать письма?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dirty="0" smtClean="0">
                <a:solidFill>
                  <a:srgbClr val="0D0D0D"/>
                </a:solidFill>
              </a:rPr>
              <a:t>Как правильно написать письмо?</a:t>
            </a: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D0D0D"/>
              </a:solidFill>
            </a:endParaRP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dirty="0" smtClean="0"/>
              <a:t>Историки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dirty="0" smtClean="0"/>
              <a:t>Математики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dirty="0" smtClean="0"/>
              <a:t>Технологи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dirty="0" smtClean="0"/>
              <a:t>Каллиграфы 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dirty="0" smtClean="0"/>
              <a:t>Филологи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dirty="0" smtClean="0"/>
              <a:t>Филателисты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57250" y="3030538"/>
            <a:ext cx="4572000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52450" indent="-55245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bg1"/>
                </a:solidFill>
              </a:rPr>
              <a:t>Участники исследования: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571500" y="1285875"/>
            <a:ext cx="7993063" cy="1008063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Calibri" pitchFamily="34" charset="0"/>
              </a:rPr>
              <a:t>Филологи</a:t>
            </a:r>
          </a:p>
          <a:p>
            <a:pPr algn="ctr"/>
            <a:r>
              <a:rPr lang="ru-RU" sz="2400" b="1">
                <a:latin typeface="Calibri" pitchFamily="34" charset="0"/>
              </a:rPr>
              <a:t>(кто любит читать)</a:t>
            </a:r>
          </a:p>
          <a:p>
            <a:pPr algn="ctr"/>
            <a:endParaRPr lang="ru-RU" sz="2400" b="1">
              <a:latin typeface="Calibri" pitchFamily="34" charset="0"/>
            </a:endParaRPr>
          </a:p>
        </p:txBody>
      </p:sp>
      <p:sp>
        <p:nvSpPr>
          <p:cNvPr id="33795" name="Rectangle 8"/>
          <p:cNvSpPr>
            <a:spLocks noChangeArrowheads="1"/>
          </p:cNvSpPr>
          <p:nvPr/>
        </p:nvSpPr>
        <p:spPr bwMode="auto">
          <a:xfrm>
            <a:off x="571500" y="3500438"/>
            <a:ext cx="7993063" cy="9366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400" b="1">
              <a:latin typeface="Calibri" pitchFamily="34" charset="0"/>
            </a:endParaRPr>
          </a:p>
          <a:p>
            <a:pPr algn="ctr"/>
            <a:r>
              <a:rPr lang="ru-RU" sz="2400" b="1">
                <a:latin typeface="Calibri" pitchFamily="34" charset="0"/>
              </a:rPr>
              <a:t>Филателисты</a:t>
            </a:r>
          </a:p>
          <a:p>
            <a:pPr algn="ctr"/>
            <a:r>
              <a:rPr lang="ru-RU" sz="2400" b="1">
                <a:latin typeface="Calibri" pitchFamily="34" charset="0"/>
              </a:rPr>
              <a:t>(кто собирает почтовые марки)</a:t>
            </a:r>
          </a:p>
          <a:p>
            <a:pPr algn="ctr"/>
            <a:endParaRPr lang="ru-RU" sz="2400" b="1">
              <a:latin typeface="Calibri" pitchFamily="34" charset="0"/>
            </a:endParaRPr>
          </a:p>
        </p:txBody>
      </p:sp>
      <p:sp>
        <p:nvSpPr>
          <p:cNvPr id="33796" name="Rectangle 9"/>
          <p:cNvSpPr>
            <a:spLocks noChangeArrowheads="1"/>
          </p:cNvSpPr>
          <p:nvPr/>
        </p:nvSpPr>
        <p:spPr bwMode="auto">
          <a:xfrm>
            <a:off x="571500" y="4500563"/>
            <a:ext cx="7993063" cy="10366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Calibri" pitchFamily="34" charset="0"/>
              </a:rPr>
              <a:t>Технологи</a:t>
            </a:r>
          </a:p>
          <a:p>
            <a:pPr algn="ctr"/>
            <a:r>
              <a:rPr lang="ru-RU" sz="2400" b="1">
                <a:latin typeface="Calibri" pitchFamily="34" charset="0"/>
              </a:rPr>
              <a:t>(кто любит мастерить)</a:t>
            </a:r>
          </a:p>
          <a:p>
            <a:pPr algn="ctr"/>
            <a:endParaRPr lang="ru-RU" sz="2400" b="1">
              <a:latin typeface="Calibri" pitchFamily="34" charset="0"/>
            </a:endParaRPr>
          </a:p>
        </p:txBody>
      </p:sp>
      <p:sp>
        <p:nvSpPr>
          <p:cNvPr id="33797" name="Rectangle 10"/>
          <p:cNvSpPr>
            <a:spLocks noChangeArrowheads="1"/>
          </p:cNvSpPr>
          <p:nvPr/>
        </p:nvSpPr>
        <p:spPr bwMode="auto">
          <a:xfrm>
            <a:off x="571500" y="2357438"/>
            <a:ext cx="7993063" cy="10810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Calibri" pitchFamily="34" charset="0"/>
              </a:rPr>
              <a:t>Историки</a:t>
            </a:r>
          </a:p>
          <a:p>
            <a:pPr algn="ctr"/>
            <a:r>
              <a:rPr lang="ru-RU" sz="2400" b="1">
                <a:latin typeface="Calibri" pitchFamily="34" charset="0"/>
              </a:rPr>
              <a:t>(кто любит историю)</a:t>
            </a:r>
          </a:p>
          <a:p>
            <a:pPr algn="ctr"/>
            <a:endParaRPr lang="ru-RU" sz="2400" b="1">
              <a:latin typeface="Calibri" pitchFamily="34" charset="0"/>
            </a:endParaRPr>
          </a:p>
        </p:txBody>
      </p:sp>
      <p:sp>
        <p:nvSpPr>
          <p:cNvPr id="28678" name="Rectangle 11"/>
          <p:cNvSpPr>
            <a:spLocks noChangeArrowheads="1"/>
          </p:cNvSpPr>
          <p:nvPr/>
        </p:nvSpPr>
        <p:spPr bwMode="auto">
          <a:xfrm>
            <a:off x="571500" y="214313"/>
            <a:ext cx="7993063" cy="1008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latin typeface="Calibri" pitchFamily="34" charset="0"/>
              </a:rPr>
              <a:t>Математики</a:t>
            </a:r>
          </a:p>
          <a:p>
            <a:pPr algn="ctr">
              <a:defRPr/>
            </a:pPr>
            <a:r>
              <a:rPr lang="ru-RU" sz="2400" b="1">
                <a:latin typeface="Calibri" pitchFamily="34" charset="0"/>
              </a:rPr>
              <a:t>(кто любит считать)</a:t>
            </a:r>
          </a:p>
          <a:p>
            <a:pPr algn="ctr">
              <a:defRPr/>
            </a:pPr>
            <a:endParaRPr lang="ru-RU" sz="2400" b="1">
              <a:latin typeface="Calibri" pitchFamily="34" charset="0"/>
            </a:endParaRPr>
          </a:p>
        </p:txBody>
      </p:sp>
      <p:sp>
        <p:nvSpPr>
          <p:cNvPr id="33799" name="Rectangle 9"/>
          <p:cNvSpPr>
            <a:spLocks noChangeArrowheads="1"/>
          </p:cNvSpPr>
          <p:nvPr/>
        </p:nvSpPr>
        <p:spPr bwMode="auto">
          <a:xfrm>
            <a:off x="571500" y="5572125"/>
            <a:ext cx="7993063" cy="103663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Calibri" pitchFamily="34" charset="0"/>
              </a:rPr>
              <a:t>Каллиграфы </a:t>
            </a:r>
          </a:p>
          <a:p>
            <a:pPr algn="ctr"/>
            <a:r>
              <a:rPr lang="ru-RU" sz="2400" b="1">
                <a:latin typeface="Calibri" pitchFamily="34" charset="0"/>
              </a:rPr>
              <a:t>(кто обладает каллиграфическим подчерком)</a:t>
            </a:r>
          </a:p>
          <a:p>
            <a:pPr algn="ctr"/>
            <a:endParaRPr lang="ru-RU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501063" cy="990600"/>
          </a:xfrm>
          <a:solidFill>
            <a:srgbClr val="3F4069"/>
          </a:solidFill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D60093"/>
                </a:solidFill>
                <a:latin typeface="Arial" pitchFamily="34" charset="0"/>
              </a:rPr>
              <a:t>           Задания для филологов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600200"/>
            <a:ext cx="8715375" cy="44958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1.Найти примеры писем из художественных 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произведений.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2. «Собери письмо» (восстанови письмо, правильно распределив его части).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3. «Исправь ошибки».</a:t>
            </a:r>
          </a:p>
          <a:p>
            <a:pPr eaLnBrk="1" hangingPunct="1">
              <a:buFontTx/>
              <a:buChar char="-"/>
              <a:defRPr/>
            </a:pPr>
            <a:endParaRPr lang="ru-RU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rgbClr val="3F4069"/>
          </a:solidFill>
        </p:spPr>
        <p:txBody>
          <a:bodyPr/>
          <a:lstStyle/>
          <a:p>
            <a:pPr algn="ctr" eaLnBrk="1" hangingPunct="1"/>
            <a:r>
              <a:rPr lang="ru-RU" sz="4800" b="1" smtClean="0">
                <a:solidFill>
                  <a:srgbClr val="10A047"/>
                </a:solidFill>
                <a:latin typeface="Arial" pitchFamily="34" charset="0"/>
              </a:rPr>
              <a:t>Задания для историков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572500" cy="45259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628650" indent="-62865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Подготовить сообщения на следующие темы: </a:t>
            </a:r>
          </a:p>
          <a:p>
            <a:pPr marL="628650" indent="-62865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«Из истории развития почты на Руси»</a:t>
            </a:r>
          </a:p>
          <a:p>
            <a:pPr marL="628650" indent="-62865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«Электронное письмо»</a:t>
            </a:r>
          </a:p>
          <a:p>
            <a:pPr marL="628650" indent="-62865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«Голубиная почта»</a:t>
            </a:r>
          </a:p>
          <a:p>
            <a:pPr marL="628650" indent="-62865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«Почта Вавилонского царства и Римской империи»</a:t>
            </a:r>
          </a:p>
          <a:p>
            <a:pPr marL="628650" indent="-628650" eaLnBrk="1" hangingPunct="1">
              <a:buFont typeface="Wingdings" pitchFamily="2" charset="2"/>
              <a:buNone/>
              <a:defRPr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rgbClr val="3F4069"/>
          </a:solidFill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70C0"/>
                </a:solidFill>
                <a:latin typeface="Arial" pitchFamily="34" charset="0"/>
              </a:rPr>
              <a:t>Задания для математиков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714500"/>
            <a:ext cx="8054975" cy="50276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628650" indent="-62865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                            </a:t>
            </a:r>
            <a:r>
              <a:rPr lang="ru-RU" sz="2800" b="1" dirty="0" smtClean="0">
                <a:solidFill>
                  <a:srgbClr val="0070C0"/>
                </a:solidFill>
              </a:rPr>
              <a:t>Решите задачи:</a:t>
            </a:r>
          </a:p>
          <a:p>
            <a:pPr marL="628650" indent="-628650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Из пункта М в пункт N выехал почтальон со скоростью 23км/ч, и одновременно с ним из N в M выехал второй почтальон со скоростью 19км/ч. Когда первый почтальон прибыл N, второму еще оставалось до М проехать 24 км. Каково расстояние между М и N?</a:t>
            </a:r>
          </a:p>
          <a:p>
            <a:pPr marL="628650" indent="-628650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Почтовый голубь должен доставить донесение на расстояние 130 км. Скорость голубя 50км</a:t>
            </a:r>
            <a:r>
              <a:rPr lang="en-US" sz="2000" b="1" dirty="0" smtClean="0"/>
              <a:t>/</a:t>
            </a:r>
            <a:r>
              <a:rPr lang="ru-RU" sz="2000" b="1" dirty="0" smtClean="0"/>
              <a:t>ч. Успеет ли голубь доставить это донесение в пункт А за 2 ч., в пункт Б за 3 ч.?</a:t>
            </a:r>
          </a:p>
          <a:p>
            <a:pPr marL="628650" indent="-628650"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marL="628650" indent="-628650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У мальчика было 16 почтовых марок. Он купил еще несколько марок, после этого подарил младшему брату 23 марки, и у него осталось 19 марок. Сколько марок купил мальчик?</a:t>
            </a:r>
          </a:p>
          <a:p>
            <a:pPr marL="628650" indent="-628650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У Андрюши в коллекции 123 почтовые марки, а у Алеши в 3 раза меньше. На сколько марок у Андрюши больше, чем у Алеши?</a:t>
            </a:r>
          </a:p>
          <a:p>
            <a:pPr marL="628650" indent="-628650" eaLnBrk="1" hangingPunct="1">
              <a:lnSpc>
                <a:spcPct val="80000"/>
              </a:lnSpc>
              <a:defRPr/>
            </a:pPr>
            <a:endParaRPr lang="ru-RU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solidFill>
            <a:srgbClr val="3F4069"/>
          </a:solidFill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Задания для филателистов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sz="half" idx="1"/>
          </p:nvPr>
        </p:nvSpPr>
        <p:spPr>
          <a:xfrm>
            <a:off x="612775" y="1600200"/>
            <a:ext cx="8062913" cy="4525963"/>
          </a:xfrm>
          <a:solidFill>
            <a:schemeClr val="bg2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500" smtClean="0"/>
              <a:t>Подготовить рассказы «Моя семейная коллекция марок»</a:t>
            </a:r>
          </a:p>
          <a:p>
            <a:pPr>
              <a:buFont typeface="Wingdings" pitchFamily="2" charset="2"/>
              <a:buNone/>
            </a:pPr>
            <a:r>
              <a:rPr lang="ru-RU" sz="2500" smtClean="0"/>
              <a:t>                                           «Как появилась первая марка?»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 -  Внимательно посмотрите на эти марки и скажите, какие    из них можно наклеить на конверт с письмом, а какие нельзя и почему?</a:t>
            </a:r>
          </a:p>
          <a:p>
            <a:pPr>
              <a:buFont typeface="Wingdings" pitchFamily="2" charset="2"/>
              <a:buNone/>
            </a:pPr>
            <a:endParaRPr lang="ru-RU" sz="2500" smtClean="0"/>
          </a:p>
        </p:txBody>
      </p:sp>
      <p:pic>
        <p:nvPicPr>
          <p:cNvPr id="37892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3357563"/>
            <a:ext cx="2786062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Какие из этих писем друзья получили, а какие собираются отправлять?</a:t>
            </a:r>
            <a:b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В разных странах и у нас, в России, выпускают марки по рисункам детей.</a:t>
            </a:r>
            <a:b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mtClean="0"/>
              <a:t> </a:t>
            </a:r>
            <a:br>
              <a:rPr lang="ru-RU" smtClean="0"/>
            </a:br>
            <a:endParaRPr lang="ru-RU" smtClean="0"/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609600" y="228600"/>
            <a:ext cx="8153400" cy="990600"/>
          </a:xfrm>
          <a:prstGeom prst="rect">
            <a:avLst/>
          </a:prstGeom>
          <a:solidFill>
            <a:srgbClr val="3F406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Задания для филателистов</a:t>
            </a: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065588"/>
            <a:ext cx="268922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Прямоугольник 6"/>
          <p:cNvSpPr>
            <a:spLocks noChangeArrowheads="1"/>
          </p:cNvSpPr>
          <p:nvPr/>
        </p:nvSpPr>
        <p:spPr bwMode="auto">
          <a:xfrm>
            <a:off x="0" y="3571875"/>
            <a:ext cx="89296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400"/>
              <a:t> Нарисуйте вариант вашей марки, что бы вы хотели на ней изобразить?</a:t>
            </a:r>
          </a:p>
          <a:p>
            <a:pPr>
              <a:buFontTx/>
              <a:buChar char="-"/>
            </a:pPr>
            <a:endParaRPr lang="ru-RU"/>
          </a:p>
          <a:p>
            <a:endParaRPr lang="ru-RU"/>
          </a:p>
        </p:txBody>
      </p:sp>
      <p:pic>
        <p:nvPicPr>
          <p:cNvPr id="38918" name="Picture 3"/>
          <p:cNvPicPr>
            <a:picLocks noChangeAspect="1" noChangeArrowheads="1"/>
          </p:cNvPicPr>
          <p:nvPr/>
        </p:nvPicPr>
        <p:blipFill>
          <a:blip r:embed="rId3" cstate="print"/>
          <a:srcRect l="3571" t="2643" r="5356" b="4855"/>
          <a:stretch>
            <a:fillRect/>
          </a:stretch>
        </p:blipFill>
        <p:spPr bwMode="auto">
          <a:xfrm>
            <a:off x="5286375" y="4143375"/>
            <a:ext cx="36433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</a:rPr>
              <a:t>ВИДЫ  УУД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  <a:solidFill>
            <a:schemeClr val="bg2"/>
          </a:solidFill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3600" b="1" dirty="0" smtClean="0"/>
              <a:t>Личностные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600" b="1" dirty="0" smtClean="0"/>
              <a:t> Регулятивные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600" b="1" dirty="0" smtClean="0"/>
              <a:t> Познавательные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600" b="1" dirty="0" smtClean="0"/>
              <a:t> Коммуникативные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rgbClr val="3F4069"/>
          </a:solidFill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0000"/>
                </a:solidFill>
                <a:latin typeface="Arial" pitchFamily="34" charset="0"/>
              </a:rPr>
              <a:t>Задания для технологов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4958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  </a:t>
            </a:r>
            <a:r>
              <a:rPr lang="ru-RU" b="1" dirty="0" smtClean="0"/>
              <a:t>Работа этой группы использует проектную деятельность, выполняя задания  по технологической карте в технике выполнения оригами.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/>
              <a:t>   Сделать птицу «Голубь» - символ мира, счастья.</a:t>
            </a:r>
          </a:p>
          <a:p>
            <a:pPr eaLnBrk="1" hangingPunct="1">
              <a:defRPr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9" descr="Голубь из бумаги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5084763"/>
            <a:ext cx="3208338" cy="1292225"/>
          </a:xfrm>
        </p:spPr>
      </p:pic>
      <p:pic>
        <p:nvPicPr>
          <p:cNvPr id="40963" name="Picture 10" descr="Голубь из бумаги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0"/>
            <a:ext cx="2152650" cy="2143125"/>
          </a:xfrm>
        </p:spPr>
      </p:pic>
      <p:pic>
        <p:nvPicPr>
          <p:cNvPr id="40964" name="Picture 11" descr="Голубь из бумаги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635375" y="476250"/>
            <a:ext cx="2133600" cy="1190625"/>
          </a:xfrm>
        </p:spPr>
      </p:pic>
      <p:pic>
        <p:nvPicPr>
          <p:cNvPr id="40965" name="Picture 12" descr="Голубь из бумаги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300788" y="908050"/>
            <a:ext cx="2466975" cy="847725"/>
          </a:xfrm>
        </p:spPr>
      </p:pic>
      <p:pic>
        <p:nvPicPr>
          <p:cNvPr id="40966" name="Picture 14" descr="Голубь из бумаг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141663"/>
            <a:ext cx="21621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15" descr="Голубь из бумаг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00338" y="3141663"/>
            <a:ext cx="21717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16" descr="Голубь из бумаг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1863" y="2924175"/>
            <a:ext cx="15906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9" name="Text Box 18"/>
          <p:cNvSpPr txBox="1">
            <a:spLocks noChangeArrowheads="1"/>
          </p:cNvSpPr>
          <p:nvPr/>
        </p:nvSpPr>
        <p:spPr bwMode="auto">
          <a:xfrm>
            <a:off x="179388" y="1989138"/>
            <a:ext cx="29527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1.</a:t>
            </a:r>
            <a:r>
              <a:rPr lang="ru-RU">
                <a:latin typeface="Calibri" pitchFamily="34" charset="0"/>
              </a:rPr>
              <a:t> </a:t>
            </a:r>
            <a:r>
              <a:rPr lang="ru-RU" b="1">
                <a:latin typeface="Calibri" pitchFamily="34" charset="0"/>
              </a:rPr>
              <a:t>Сделайте перегиб по диагонали и согните углы к линии перегиба </a:t>
            </a:r>
          </a:p>
        </p:txBody>
      </p:sp>
      <p:sp>
        <p:nvSpPr>
          <p:cNvPr id="40970" name="Text Box 19"/>
          <p:cNvSpPr txBox="1">
            <a:spLocks noChangeArrowheads="1"/>
          </p:cNvSpPr>
          <p:nvPr/>
        </p:nvSpPr>
        <p:spPr bwMode="auto">
          <a:xfrm>
            <a:off x="3708400" y="2060575"/>
            <a:ext cx="2519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2. Углы ещё раз согните к центру.</a:t>
            </a:r>
          </a:p>
        </p:txBody>
      </p:sp>
      <p:sp>
        <p:nvSpPr>
          <p:cNvPr id="40971" name="Text Box 20"/>
          <p:cNvSpPr txBox="1">
            <a:spLocks noChangeArrowheads="1"/>
          </p:cNvSpPr>
          <p:nvPr/>
        </p:nvSpPr>
        <p:spPr bwMode="auto">
          <a:xfrm>
            <a:off x="6659563" y="2133600"/>
            <a:ext cx="230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3. Переверните на другую сторону.</a:t>
            </a:r>
          </a:p>
        </p:txBody>
      </p:sp>
      <p:sp>
        <p:nvSpPr>
          <p:cNvPr id="40972" name="Text Box 21"/>
          <p:cNvSpPr txBox="1">
            <a:spLocks noChangeArrowheads="1"/>
          </p:cNvSpPr>
          <p:nvPr/>
        </p:nvSpPr>
        <p:spPr bwMode="auto">
          <a:xfrm>
            <a:off x="179388" y="4149725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4. Сложите по продольной оси.</a:t>
            </a:r>
          </a:p>
        </p:txBody>
      </p:sp>
      <p:sp>
        <p:nvSpPr>
          <p:cNvPr id="40973" name="Text Box 22"/>
          <p:cNvSpPr txBox="1">
            <a:spLocks noChangeArrowheads="1"/>
          </p:cNvSpPr>
          <p:nvPr/>
        </p:nvSpPr>
        <p:spPr bwMode="auto">
          <a:xfrm>
            <a:off x="2555875" y="4076700"/>
            <a:ext cx="2449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5. Левый угол согните внутрь.</a:t>
            </a:r>
          </a:p>
        </p:txBody>
      </p:sp>
      <p:sp>
        <p:nvSpPr>
          <p:cNvPr id="40974" name="Text Box 23"/>
          <p:cNvSpPr txBox="1">
            <a:spLocks noChangeArrowheads="1"/>
          </p:cNvSpPr>
          <p:nvPr/>
        </p:nvSpPr>
        <p:spPr bwMode="auto">
          <a:xfrm>
            <a:off x="5508625" y="3933825"/>
            <a:ext cx="22320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6. Верхний кончик согните внутрь.</a:t>
            </a:r>
          </a:p>
        </p:txBody>
      </p:sp>
      <p:sp>
        <p:nvSpPr>
          <p:cNvPr id="40975" name="Text Box 24"/>
          <p:cNvSpPr txBox="1">
            <a:spLocks noChangeArrowheads="1"/>
          </p:cNvSpPr>
          <p:nvPr/>
        </p:nvSpPr>
        <p:spPr bwMode="auto">
          <a:xfrm>
            <a:off x="4140200" y="5589588"/>
            <a:ext cx="3313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7. Голубь из бумаги готов.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Содержимое 4"/>
          <p:cNvSpPr>
            <a:spLocks noGrp="1"/>
          </p:cNvSpPr>
          <p:nvPr>
            <p:ph sz="quarter" idx="3"/>
          </p:nvPr>
        </p:nvSpPr>
        <p:spPr>
          <a:xfrm>
            <a:off x="500063" y="1785938"/>
            <a:ext cx="8358187" cy="2187575"/>
          </a:xfrm>
        </p:spPr>
        <p:txBody>
          <a:bodyPr/>
          <a:lstStyle/>
          <a:p>
            <a:r>
              <a:rPr lang="ru-RU" smtClean="0"/>
              <a:t>Составить правила написания писем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Для письма используй ___________________ лист бумаги.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На листе для письма оставляй поле снизу, ______________.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Письмо нужно писать _______________________________.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Обращение в письме пишется _________________________.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Дату и место, откуда написано письмо, пиши  ___________.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Отвечать на письмо нужно ____________________________.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Старайся писать _____________________________________.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Учитывай, кому ты пишешь, выбери для своего письма ________________.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Будь ______________. Не пиши писем в минуты ______________________.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Не стесняйся выразить _________________________________.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Для справок: </a:t>
            </a:r>
            <a:r>
              <a:rPr lang="ru-RU" sz="1600" i="1" smtClean="0"/>
              <a:t>разборчиво, аккуратно; сверху справа или внизу слева; как можно быстрее; чистый, с ровными краями; в самом начале на отдельной строке; ясно и чётко; верный тон; искренним, дружелюбным; гнева и раздражения; чувства любви, нежности, уважения.</a:t>
            </a:r>
            <a:endParaRPr lang="ru-RU" sz="1600" smtClean="0"/>
          </a:p>
          <a:p>
            <a:endParaRPr lang="ru-RU" sz="1600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14313" y="0"/>
            <a:ext cx="8686800" cy="1143000"/>
          </a:xfrm>
          <a:solidFill>
            <a:srgbClr val="3F4069"/>
          </a:solidFill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0000"/>
                </a:solidFill>
                <a:latin typeface="Arial" pitchFamily="34" charset="0"/>
              </a:rPr>
              <a:t>Задания для каллиграфов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01050" cy="2185988"/>
          </a:xfrm>
        </p:spPr>
        <p:txBody>
          <a:bodyPr/>
          <a:lstStyle/>
          <a:p>
            <a:r>
              <a:rPr lang="ru-RU" smtClean="0"/>
              <a:t>Аккуратно и граммотно подпиши конверт.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Напиши свой индекс.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  <a:p>
            <a:endParaRPr lang="ru-RU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14313" y="0"/>
            <a:ext cx="8686800" cy="1143000"/>
          </a:xfrm>
          <a:solidFill>
            <a:srgbClr val="3F4069"/>
          </a:solidFill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0000"/>
                </a:solidFill>
                <a:latin typeface="Arial" pitchFamily="34" charset="0"/>
              </a:rPr>
              <a:t>Задания для каллиграфов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2143125"/>
            <a:ext cx="354488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3014" name="Rectangle 5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43015" name="Group 29"/>
          <p:cNvGrpSpPr>
            <a:grpSpLocks noChangeAspect="1"/>
          </p:cNvGrpSpPr>
          <p:nvPr/>
        </p:nvGrpSpPr>
        <p:grpSpPr bwMode="auto">
          <a:xfrm>
            <a:off x="1928813" y="4929188"/>
            <a:ext cx="6286500" cy="1028700"/>
            <a:chOff x="2362" y="11520"/>
            <a:chExt cx="7200" cy="1178"/>
          </a:xfrm>
        </p:grpSpPr>
        <p:sp>
          <p:nvSpPr>
            <p:cNvPr id="43019" name="AutoShape 51"/>
            <p:cNvSpPr>
              <a:spLocks noChangeAspect="1" noChangeArrowheads="1" noTextEdit="1"/>
            </p:cNvSpPr>
            <p:nvPr/>
          </p:nvSpPr>
          <p:spPr bwMode="auto">
            <a:xfrm>
              <a:off x="2362" y="11520"/>
              <a:ext cx="720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0" name="Rectangle 50"/>
            <p:cNvSpPr>
              <a:spLocks noChangeArrowheads="1"/>
            </p:cNvSpPr>
            <p:nvPr/>
          </p:nvSpPr>
          <p:spPr bwMode="auto">
            <a:xfrm>
              <a:off x="3017" y="11520"/>
              <a:ext cx="392" cy="10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1" name="Rectangle 49"/>
            <p:cNvSpPr>
              <a:spLocks noChangeArrowheads="1"/>
            </p:cNvSpPr>
            <p:nvPr/>
          </p:nvSpPr>
          <p:spPr bwMode="auto">
            <a:xfrm>
              <a:off x="3671" y="11520"/>
              <a:ext cx="392" cy="10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2" name="Rectangle 48"/>
            <p:cNvSpPr>
              <a:spLocks noChangeArrowheads="1"/>
            </p:cNvSpPr>
            <p:nvPr/>
          </p:nvSpPr>
          <p:spPr bwMode="auto">
            <a:xfrm>
              <a:off x="4326" y="11520"/>
              <a:ext cx="392" cy="10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3" name="Rectangle 47"/>
            <p:cNvSpPr>
              <a:spLocks noChangeArrowheads="1"/>
            </p:cNvSpPr>
            <p:nvPr/>
          </p:nvSpPr>
          <p:spPr bwMode="auto">
            <a:xfrm>
              <a:off x="4980" y="11520"/>
              <a:ext cx="392" cy="10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4" name="Rectangle 46"/>
            <p:cNvSpPr>
              <a:spLocks noChangeArrowheads="1"/>
            </p:cNvSpPr>
            <p:nvPr/>
          </p:nvSpPr>
          <p:spPr bwMode="auto">
            <a:xfrm>
              <a:off x="5635" y="11520"/>
              <a:ext cx="392" cy="10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5" name="Rectangle 45"/>
            <p:cNvSpPr>
              <a:spLocks noChangeArrowheads="1"/>
            </p:cNvSpPr>
            <p:nvPr/>
          </p:nvSpPr>
          <p:spPr bwMode="auto">
            <a:xfrm>
              <a:off x="6289" y="11520"/>
              <a:ext cx="392" cy="10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6" name="Line 44"/>
            <p:cNvSpPr>
              <a:spLocks noChangeShapeType="1"/>
            </p:cNvSpPr>
            <p:nvPr/>
          </p:nvSpPr>
          <p:spPr bwMode="auto">
            <a:xfrm>
              <a:off x="3017" y="12044"/>
              <a:ext cx="39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7" name="Line 43"/>
            <p:cNvSpPr>
              <a:spLocks noChangeShapeType="1"/>
            </p:cNvSpPr>
            <p:nvPr/>
          </p:nvSpPr>
          <p:spPr bwMode="auto">
            <a:xfrm>
              <a:off x="3671" y="12044"/>
              <a:ext cx="39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8" name="Line 42"/>
            <p:cNvSpPr>
              <a:spLocks noChangeShapeType="1"/>
            </p:cNvSpPr>
            <p:nvPr/>
          </p:nvSpPr>
          <p:spPr bwMode="auto">
            <a:xfrm>
              <a:off x="4326" y="12044"/>
              <a:ext cx="39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9" name="Line 41"/>
            <p:cNvSpPr>
              <a:spLocks noChangeShapeType="1"/>
            </p:cNvSpPr>
            <p:nvPr/>
          </p:nvSpPr>
          <p:spPr bwMode="auto">
            <a:xfrm>
              <a:off x="4980" y="12044"/>
              <a:ext cx="39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0" name="Line 40"/>
            <p:cNvSpPr>
              <a:spLocks noChangeShapeType="1"/>
            </p:cNvSpPr>
            <p:nvPr/>
          </p:nvSpPr>
          <p:spPr bwMode="auto">
            <a:xfrm>
              <a:off x="5635" y="12044"/>
              <a:ext cx="39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1" name="Line 39"/>
            <p:cNvSpPr>
              <a:spLocks noChangeShapeType="1"/>
            </p:cNvSpPr>
            <p:nvPr/>
          </p:nvSpPr>
          <p:spPr bwMode="auto">
            <a:xfrm>
              <a:off x="6289" y="12044"/>
              <a:ext cx="39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2" name="Line 38"/>
            <p:cNvSpPr>
              <a:spLocks noChangeShapeType="1"/>
            </p:cNvSpPr>
            <p:nvPr/>
          </p:nvSpPr>
          <p:spPr bwMode="auto">
            <a:xfrm flipH="1">
              <a:off x="4980" y="11520"/>
              <a:ext cx="393" cy="5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3" name="Line 37"/>
            <p:cNvSpPr>
              <a:spLocks noChangeShapeType="1"/>
            </p:cNvSpPr>
            <p:nvPr/>
          </p:nvSpPr>
          <p:spPr bwMode="auto">
            <a:xfrm flipH="1">
              <a:off x="5635" y="11520"/>
              <a:ext cx="392" cy="5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4" name="Line 36"/>
            <p:cNvSpPr>
              <a:spLocks noChangeShapeType="1"/>
            </p:cNvSpPr>
            <p:nvPr/>
          </p:nvSpPr>
          <p:spPr bwMode="auto">
            <a:xfrm flipH="1">
              <a:off x="6289" y="11520"/>
              <a:ext cx="393" cy="5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5" name="Line 35"/>
            <p:cNvSpPr>
              <a:spLocks noChangeShapeType="1"/>
            </p:cNvSpPr>
            <p:nvPr/>
          </p:nvSpPr>
          <p:spPr bwMode="auto">
            <a:xfrm flipH="1">
              <a:off x="3017" y="12044"/>
              <a:ext cx="392" cy="5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6" name="Line 34"/>
            <p:cNvSpPr>
              <a:spLocks noChangeShapeType="1"/>
            </p:cNvSpPr>
            <p:nvPr/>
          </p:nvSpPr>
          <p:spPr bwMode="auto">
            <a:xfrm flipH="1">
              <a:off x="3671" y="12044"/>
              <a:ext cx="393" cy="5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7" name="Line 33"/>
            <p:cNvSpPr>
              <a:spLocks noChangeShapeType="1"/>
            </p:cNvSpPr>
            <p:nvPr/>
          </p:nvSpPr>
          <p:spPr bwMode="auto">
            <a:xfrm flipH="1">
              <a:off x="4326" y="12044"/>
              <a:ext cx="392" cy="5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8" name="Line 32"/>
            <p:cNvSpPr>
              <a:spLocks noChangeShapeType="1"/>
            </p:cNvSpPr>
            <p:nvPr/>
          </p:nvSpPr>
          <p:spPr bwMode="auto">
            <a:xfrm flipH="1">
              <a:off x="4980" y="12044"/>
              <a:ext cx="393" cy="5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39" name="Line 31"/>
            <p:cNvSpPr>
              <a:spLocks noChangeShapeType="1"/>
            </p:cNvSpPr>
            <p:nvPr/>
          </p:nvSpPr>
          <p:spPr bwMode="auto">
            <a:xfrm flipH="1">
              <a:off x="5635" y="12044"/>
              <a:ext cx="392" cy="5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0" name="Line 30"/>
            <p:cNvSpPr>
              <a:spLocks noChangeShapeType="1"/>
            </p:cNvSpPr>
            <p:nvPr/>
          </p:nvSpPr>
          <p:spPr bwMode="auto">
            <a:xfrm flipH="1">
              <a:off x="6289" y="12044"/>
              <a:ext cx="393" cy="5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60" name="Прямая соединительная линия 59"/>
          <p:cNvCxnSpPr>
            <a:stCxn id="43020" idx="1"/>
          </p:cNvCxnSpPr>
          <p:nvPr/>
        </p:nvCxnSpPr>
        <p:spPr>
          <a:xfrm rot="10800000" flipH="1">
            <a:off x="2500313" y="4929188"/>
            <a:ext cx="357187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10800000" flipH="1">
            <a:off x="3071813" y="4929188"/>
            <a:ext cx="357187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10800000" flipH="1">
            <a:off x="3643313" y="4929188"/>
            <a:ext cx="357187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/>
          </p:cNvSpPr>
          <p:nvPr>
            <p:ph type="body" idx="4294967295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100" b="1" dirty="0" smtClean="0">
                <a:latin typeface="Arial" charset="0"/>
              </a:rPr>
              <a:t>       1.Слово предоставляется историкам:</a:t>
            </a: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100" b="1" dirty="0" smtClean="0">
                <a:latin typeface="Arial" charset="0"/>
              </a:rPr>
              <a:t>       Какое значение имеет в жизни людей переписка?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endParaRPr lang="ru-RU" sz="2100" b="1" dirty="0" smtClean="0">
              <a:latin typeface="Arial" charset="0"/>
            </a:endParaRP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sz="2100" b="1" dirty="0" smtClean="0">
                <a:latin typeface="Arial" charset="0"/>
              </a:rPr>
              <a:t>2. Слово предоставляется математикам:</a:t>
            </a: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100" b="1" dirty="0" smtClean="0">
                <a:latin typeface="Arial" charset="0"/>
              </a:rPr>
              <a:t>       Комментируют решения задач.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endParaRPr lang="ru-RU" sz="2100" b="1" dirty="0" smtClean="0">
              <a:latin typeface="Arial" charset="0"/>
            </a:endParaRP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sz="2100" b="1" dirty="0" smtClean="0">
                <a:latin typeface="Arial" charset="0"/>
              </a:rPr>
              <a:t>3. Слово предоставляется каллиграфам:</a:t>
            </a: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100" b="1" dirty="0" smtClean="0">
                <a:latin typeface="Arial" charset="0"/>
              </a:rPr>
              <a:t>       Демонстрируют структуру письма.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endParaRPr lang="ru-RU" sz="2100" b="1" dirty="0" smtClean="0">
              <a:latin typeface="Arial" charset="0"/>
            </a:endParaRPr>
          </a:p>
          <a:p>
            <a:pPr marL="552450" indent="-552450" eaLnBrk="1" hangingPunct="1">
              <a:lnSpc>
                <a:spcPct val="90000"/>
              </a:lnSpc>
              <a:defRPr/>
            </a:pPr>
            <a:r>
              <a:rPr lang="ru-RU" sz="2100" b="1" dirty="0" smtClean="0">
                <a:latin typeface="Arial" charset="0"/>
              </a:rPr>
              <a:t>4. Слово предоставляется филологам:</a:t>
            </a: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100" b="1" dirty="0" smtClean="0">
                <a:latin typeface="Arial" charset="0"/>
              </a:rPr>
              <a:t>       Составляют краткую характеристику исследуемых писем.</a:t>
            </a:r>
          </a:p>
          <a:p>
            <a:pPr marL="552450" indent="-552450" eaLnBrk="1" hangingPunct="1">
              <a:lnSpc>
                <a:spcPct val="90000"/>
              </a:lnSpc>
              <a:defRPr/>
            </a:pPr>
            <a:endParaRPr lang="ru-RU" sz="2100" dirty="0" smtClean="0">
              <a:latin typeface="Arial" charset="0"/>
            </a:endParaRPr>
          </a:p>
          <a:p>
            <a:pPr marL="552450" indent="-552450" eaLnBrk="1" hangingPunct="1">
              <a:lnSpc>
                <a:spcPct val="90000"/>
              </a:lnSpc>
              <a:defRPr/>
            </a:pPr>
            <a:endParaRPr lang="ru-RU" sz="2100" dirty="0" smtClean="0">
              <a:latin typeface="Arial" charset="0"/>
            </a:endParaRPr>
          </a:p>
          <a:p>
            <a:pPr marL="552450" indent="-552450" eaLnBrk="1" hangingPunct="1">
              <a:lnSpc>
                <a:spcPct val="90000"/>
              </a:lnSpc>
              <a:defRPr/>
            </a:pPr>
            <a:endParaRPr lang="ru-RU" sz="2100" dirty="0" smtClean="0"/>
          </a:p>
        </p:txBody>
      </p:sp>
      <p:sp>
        <p:nvSpPr>
          <p:cNvPr id="44035" name="Заголовок 6"/>
          <p:cNvSpPr>
            <a:spLocks/>
          </p:cNvSpPr>
          <p:nvPr/>
        </p:nvSpPr>
        <p:spPr bwMode="auto">
          <a:xfrm>
            <a:off x="612775" y="228600"/>
            <a:ext cx="8153400" cy="990600"/>
          </a:xfrm>
          <a:prstGeom prst="rect">
            <a:avLst/>
          </a:prstGeom>
          <a:solidFill>
            <a:srgbClr val="3F406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>
                <a:solidFill>
                  <a:schemeClr val="bg1"/>
                </a:solidFill>
                <a:latin typeface="Calibri" pitchFamily="34" charset="0"/>
              </a:rPr>
              <a:t>Итоги исследования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/>
          </p:cNvSpPr>
          <p:nvPr>
            <p:ph type="body" idx="4294967295"/>
          </p:nvPr>
        </p:nvSpPr>
        <p:spPr>
          <a:xfrm>
            <a:off x="755650" y="1700213"/>
            <a:ext cx="8027988" cy="43815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Письмо – средство передачи своих чувств и мыслей.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Необходимо знать законы письма, правила общения.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Не упускайте возможность написать доброе, хорошее письмо, чтобы обрадовать человека.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5059" name="Заголовок 6"/>
          <p:cNvSpPr>
            <a:spLocks/>
          </p:cNvSpPr>
          <p:nvPr/>
        </p:nvSpPr>
        <p:spPr bwMode="auto">
          <a:xfrm>
            <a:off x="612775" y="228600"/>
            <a:ext cx="8153400" cy="990600"/>
          </a:xfrm>
          <a:prstGeom prst="rect">
            <a:avLst/>
          </a:prstGeom>
          <a:solidFill>
            <a:srgbClr val="3F406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ru-RU" sz="44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901700" y="274638"/>
            <a:ext cx="6032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           Подведение итогов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sz="quarter" idx="4294967295"/>
          </p:nvPr>
        </p:nvSpPr>
        <p:spPr>
          <a:xfrm>
            <a:off x="684213" y="115888"/>
            <a:ext cx="8153400" cy="990600"/>
          </a:xfrm>
          <a:solidFill>
            <a:srgbClr val="3F4069"/>
          </a:solidFill>
        </p:spPr>
        <p:txBody>
          <a:bodyPr/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Внеурочная деятельность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684213" y="1700213"/>
            <a:ext cx="8153400" cy="4525962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Правильно организованная проектно – исследовательская деятельность на уроке рождает у детей  желание продолжать искать, исследовать и во внеурочное время.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rgbClr val="3E3F68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УУД – цель, средство, результат</a:t>
            </a:r>
          </a:p>
        </p:txBody>
      </p:sp>
      <p:sp>
        <p:nvSpPr>
          <p:cNvPr id="43011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2400" b="1" dirty="0" smtClean="0"/>
              <a:t>Универсальные учебные действия, которые формируются через проектно – исследовательскую деятельность выступают как цель, результат и одновременно как  средство специально организованной учебной деятельности детей.</a:t>
            </a:r>
          </a:p>
          <a:p>
            <a:pPr eaLnBrk="1" hangingPunct="1">
              <a:defRPr/>
            </a:pPr>
            <a:r>
              <a:rPr lang="ru-RU" sz="2400" b="1" dirty="0" smtClean="0"/>
              <a:t>Формирование универсальных учебных действий обеспечивает личности переход от осуществляемой совместно и под руководством  педагога учебной деятельности к деятельности самообразования и самовоспитания.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dirty="0" smtClean="0"/>
              <a:t>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28600"/>
            <a:ext cx="8424862" cy="9906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400" b="1" u="sng" dirty="0" smtClean="0">
                <a:solidFill>
                  <a:schemeClr val="bg1"/>
                </a:solidFill>
              </a:rPr>
              <a:t>Формирование УУД  через исследовательскую деятельность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1714500"/>
            <a:ext cx="8154987" cy="492442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На уроках я использую информационно-коммуникационную технологию, что в полной мере способствует развитию исследовательской деятельности.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 В своей работе  по формированию  УУД отдаю предпочтение именно ей. Так как - это самостоятельный поиск  знаний, овладение основными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правилами и действиями, творение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того, чего еще не было. При  такой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работе   формируются практически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все виды УУД.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А как известно,  знания, добытые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исследовательским путем,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становятся прочно усвоенными и осознанными</a:t>
            </a: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7075" y="3716338"/>
            <a:ext cx="28813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solidFill>
            <a:srgbClr val="3F4069"/>
          </a:solidFill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chemeClr val="bg1"/>
                </a:solidFill>
              </a:rPr>
              <a:t>Личностные УУД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100" b="1" dirty="0" smtClean="0"/>
              <a:t>    </a:t>
            </a:r>
            <a:r>
              <a:rPr lang="ru-RU" sz="2100" b="1" dirty="0" smtClean="0">
                <a:latin typeface="Arial" charset="0"/>
              </a:rPr>
              <a:t>В процессе  проектно- исследовательской деятельности у детей формируется: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ru-RU" sz="2100" b="1" dirty="0" smtClean="0">
                <a:latin typeface="Arial" charset="0"/>
              </a:rPr>
              <a:t>адекватная самооценка;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100" b="1" dirty="0" smtClean="0">
                <a:latin typeface="Arial" charset="0"/>
              </a:rPr>
              <a:t>испытывая  чувство радости узнавания нового, чувство гордости за самого себя, подав ценную идею, школьник ощущает возросшую уверенность в себе, что, в свою очередь, подкрепляет его позитивное отношение к самому себе;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100" b="1" dirty="0" smtClean="0">
                <a:latin typeface="Arial" charset="0"/>
              </a:rPr>
              <a:t>формируется мотивационная основа учебной деятельности;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100" b="1" dirty="0" smtClean="0">
                <a:latin typeface="Arial" charset="0"/>
              </a:rPr>
              <a:t>вырабатывается внутренняя позиция школьника на уровне положительного отношения к школе.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solidFill>
            <a:srgbClr val="3F4069"/>
          </a:solidFill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chemeClr val="bg1"/>
                </a:solidFill>
              </a:rPr>
              <a:t>Регулятивные УУД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642938" y="1600200"/>
            <a:ext cx="8123237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500" dirty="0" smtClean="0"/>
              <a:t>    </a:t>
            </a:r>
            <a:r>
              <a:rPr lang="ru-RU" sz="2500" b="1" dirty="0" smtClean="0"/>
              <a:t>В результате формирования регулятивных универсальных учебных действий проектная деятельность играет важную роль:</a:t>
            </a:r>
          </a:p>
          <a:p>
            <a:pPr eaLnBrk="1" hangingPunct="1">
              <a:defRPr/>
            </a:pPr>
            <a:r>
              <a:rPr lang="ru-RU" sz="2500" b="1" dirty="0" smtClean="0"/>
              <a:t>дети учатся в сотрудничестве с учителем ставить новые учебные задачи;</a:t>
            </a:r>
          </a:p>
          <a:p>
            <a:pPr eaLnBrk="1" hangingPunct="1">
              <a:defRPr/>
            </a:pPr>
            <a:r>
              <a:rPr lang="ru-RU" sz="2500" b="1" dirty="0" smtClean="0"/>
              <a:t>проявлять познавательную инициативу в учебном сотрудничестве;</a:t>
            </a:r>
          </a:p>
          <a:p>
            <a:pPr eaLnBrk="1" hangingPunct="1">
              <a:defRPr/>
            </a:pPr>
            <a:r>
              <a:rPr lang="ru-RU" sz="2500" b="1" dirty="0" smtClean="0"/>
              <a:t>самостоятельно адекватно оценивать правильность выполнения действий и вносить необходимые коррективы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solidFill>
            <a:srgbClr val="3F4069"/>
          </a:solidFill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chemeClr val="bg1"/>
                </a:solidFill>
                <a:latin typeface="Arial" pitchFamily="34" charset="0"/>
              </a:rPr>
              <a:t>Познавательные УУД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500" dirty="0" smtClean="0">
                <a:latin typeface="Arial" charset="0"/>
              </a:rPr>
              <a:t>   </a:t>
            </a:r>
            <a:r>
              <a:rPr lang="ru-RU" sz="2500" b="1" dirty="0" smtClean="0">
                <a:latin typeface="Arial" charset="0"/>
              </a:rPr>
              <a:t>Проектная деятельность даёт возможность: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Arial" charset="0"/>
              </a:rPr>
              <a:t>осуществлять расширенный поиск информации с использованием ресурсов библиотек и сети Интернет;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Arial" charset="0"/>
              </a:rPr>
              <a:t>строить логическое рассуждение, осуществлять сравнение, синтез; классифицировать;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Arial" charset="0"/>
              </a:rPr>
              <a:t>осознанно и произвольно строить сообщения в устной и письменной форме;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Arial" charset="0"/>
              </a:rPr>
              <a:t>фиксировать информацию с помощью инструментов  ИКТ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solidFill>
            <a:schemeClr val="accent1"/>
          </a:solidFill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chemeClr val="bg1"/>
                </a:solidFill>
                <a:latin typeface="Arial" pitchFamily="34" charset="0"/>
              </a:rPr>
              <a:t>Коммуникативные УУД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500063" y="1600200"/>
            <a:ext cx="8266112" cy="49006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500" b="1" dirty="0" smtClean="0">
                <a:latin typeface="Arial" charset="0"/>
                <a:cs typeface="Times New Roman" pitchFamily="18" charset="0"/>
              </a:rPr>
              <a:t>Дети учатся: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Arial" charset="0"/>
                <a:cs typeface="Times New Roman" pitchFamily="18" charset="0"/>
              </a:rPr>
              <a:t>строить понятные для партнёра высказывания;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Arial" charset="0"/>
                <a:cs typeface="Times New Roman" pitchFamily="18" charset="0"/>
              </a:rPr>
              <a:t>договариваться и приходить к общему решению в совместной деятельности;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Arial" charset="0"/>
                <a:cs typeface="Times New Roman" pitchFamily="18" charset="0"/>
              </a:rPr>
              <a:t>учитывать разные мнения,  устанавливать рабочие отношения, эффективно сотрудничать, формулировать собственное мнение и позицию;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500" b="1" dirty="0" smtClean="0">
                <a:latin typeface="Arial" charset="0"/>
                <a:cs typeface="Times New Roman" pitchFamily="18" charset="0"/>
              </a:rPr>
              <a:t>адекватно использовать речевые средства для решения различных коммуникативных задач, строить монологическое высказывание, владеть диалогической формой речи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</a:rPr>
              <a:t>Проектная деятельность на уроках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   Любой учебный предмет, в зависимости от его содержания и способов организации учебной деятельности учащихся, раскрывает определенные возможности для формирования универсальных учебных действий. В разделах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    каждого из предметов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    есть темы, где детей можно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    включить в проектно –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   исследовательскую деятельность на уроке.</a:t>
            </a: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3644900"/>
            <a:ext cx="287972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1221</TotalTime>
  <Words>1830</Words>
  <Application>Microsoft Office PowerPoint</Application>
  <PresentationFormat>Экран (4:3)</PresentationFormat>
  <Paragraphs>292</Paragraphs>
  <Slides>37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6" baseType="lpstr">
      <vt:lpstr>Arial</vt:lpstr>
      <vt:lpstr>Calibri</vt:lpstr>
      <vt:lpstr>Wingdings</vt:lpstr>
      <vt:lpstr>Wingdings 2</vt:lpstr>
      <vt:lpstr>Tw Cen MT</vt:lpstr>
      <vt:lpstr>Times New Roman</vt:lpstr>
      <vt:lpstr>MS Mincho</vt:lpstr>
      <vt:lpstr>Comic Sans MS</vt:lpstr>
      <vt:lpstr>Обычная</vt:lpstr>
      <vt:lpstr>РОЛЬ ПРОЕКТНО  -  ИССЛЕДОВАТЕЛЬСКОЙ  ДЕЯТЕЛЬНОСТИ В ФОРМИРОВАНИИ УНИВЕРСАЛЬНЫХ УЧЕБНЫХ ДЕЙСТВИЙ</vt:lpstr>
      <vt:lpstr>             Цели и задачи образования </vt:lpstr>
      <vt:lpstr>ВИДЫ  УУД</vt:lpstr>
      <vt:lpstr>Формирование УУД  через исследовательскую деятельность</vt:lpstr>
      <vt:lpstr>Личностные УУД</vt:lpstr>
      <vt:lpstr>Регулятивные УУД</vt:lpstr>
      <vt:lpstr>Познавательные УУД</vt:lpstr>
      <vt:lpstr>Коммуникативные УУД</vt:lpstr>
      <vt:lpstr>Проектная деятельность на уроках</vt:lpstr>
      <vt:lpstr>Проектная деятельность на уроках</vt:lpstr>
      <vt:lpstr>Слайд 11</vt:lpstr>
      <vt:lpstr>Проектная деятельность на уроках</vt:lpstr>
      <vt:lpstr>Приёмы работы в парах</vt:lpstr>
      <vt:lpstr>Цели организации совместной работы детей на уроке</vt:lpstr>
      <vt:lpstr>Советы по организации работы в парах.</vt:lpstr>
      <vt:lpstr>Слайд 16</vt:lpstr>
      <vt:lpstr>Слайд 17</vt:lpstr>
      <vt:lpstr>Экран учёта</vt:lpstr>
      <vt:lpstr>Оценивание работы учащегося фамилия, имя     Александров Никита. </vt:lpstr>
      <vt:lpstr>Русский язык (урок развития речи)</vt:lpstr>
      <vt:lpstr>                       Проектно-исследовательская деятельность                    на  интегрированном уроке  на тему: </vt:lpstr>
      <vt:lpstr>Цель:  расширить  представление об эпистолярном жанре</vt:lpstr>
      <vt:lpstr>Проблема:</vt:lpstr>
      <vt:lpstr>Слайд 24</vt:lpstr>
      <vt:lpstr>           Задания для филологов</vt:lpstr>
      <vt:lpstr>Задания для историков</vt:lpstr>
      <vt:lpstr>Задания для математиков</vt:lpstr>
      <vt:lpstr>Задания для филателистов</vt:lpstr>
      <vt:lpstr>         - Какие из этих писем друзья получили, а какие собираются отправлять?  - В разных странах и у нас, в России, выпускают марки по рисункам детей.    </vt:lpstr>
      <vt:lpstr>Задания для технологов</vt:lpstr>
      <vt:lpstr>Слайд 31</vt:lpstr>
      <vt:lpstr>Задания для каллиграфов</vt:lpstr>
      <vt:lpstr>Задания для каллиграфов</vt:lpstr>
      <vt:lpstr>Слайд 34</vt:lpstr>
      <vt:lpstr>Слайд 35</vt:lpstr>
      <vt:lpstr>Внеурочная деятельность</vt:lpstr>
      <vt:lpstr>УУД – цель, средство, результат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«Роль проектно – исследовательской деятельности в формировании универсальных учебных действий младших школьников»</dc:title>
  <dc:creator>Света</dc:creator>
  <cp:lastModifiedBy>Ирина</cp:lastModifiedBy>
  <cp:revision>118</cp:revision>
  <dcterms:created xsi:type="dcterms:W3CDTF">2010-10-18T12:52:26Z</dcterms:created>
  <dcterms:modified xsi:type="dcterms:W3CDTF">2019-01-03T13:12:23Z</dcterms:modified>
</cp:coreProperties>
</file>