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61" r:id="rId15"/>
    <p:sldId id="26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0FED9-0190-46AB-BB4A-2B80F8488529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71A1E-BC79-470B-92D0-865D050F1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592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0FED9-0190-46AB-BB4A-2B80F8488529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71A1E-BC79-470B-92D0-865D050F1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032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0FED9-0190-46AB-BB4A-2B80F8488529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71A1E-BC79-470B-92D0-865D050F1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234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0FED9-0190-46AB-BB4A-2B80F8488529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71A1E-BC79-470B-92D0-865D050F1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701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0FED9-0190-46AB-BB4A-2B80F8488529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71A1E-BC79-470B-92D0-865D050F1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171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0FED9-0190-46AB-BB4A-2B80F8488529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71A1E-BC79-470B-92D0-865D050F1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04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0FED9-0190-46AB-BB4A-2B80F8488529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71A1E-BC79-470B-92D0-865D050F1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362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0FED9-0190-46AB-BB4A-2B80F8488529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71A1E-BC79-470B-92D0-865D050F1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924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0FED9-0190-46AB-BB4A-2B80F8488529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71A1E-BC79-470B-92D0-865D050F1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482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0FED9-0190-46AB-BB4A-2B80F8488529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71A1E-BC79-470B-92D0-865D050F1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1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0FED9-0190-46AB-BB4A-2B80F8488529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71A1E-BC79-470B-92D0-865D050F1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585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0FED9-0190-46AB-BB4A-2B80F8488529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71A1E-BC79-470B-92D0-865D050F1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678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go.mail.ru/search_images?src=go&amp;sbmt=1546453819032&amp;gp=821273&amp;q=%D0%B3%D1%80%D0%B8%D0%B1%D1%8B++hbceyjr#urlhash=7674537824585160886" TargetMode="External"/><Relationship Id="rId2" Type="http://schemas.openxmlformats.org/officeDocument/2006/relationships/hyperlink" Target="https://go.mail.ru/search_images?src=go&amp;sbmt=1546452875038&amp;gp=821273&amp;q=%D0%B3%D1%80%D0%B8%D0%B1%D1%8B++#urlhash=660893610644559821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ow.ru/a-priroda/1790-1.jpg" TargetMode="External"/><Relationship Id="rId7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www.permnews.ru/foto/080713.jpg" TargetMode="Externa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bel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49275"/>
            <a:ext cx="8534400" cy="569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96136" y="4221088"/>
            <a:ext cx="31192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Подготовила учитель 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начальных классов ГБОУ </a:t>
            </a:r>
            <a:r>
              <a:rPr lang="ru-RU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СОШ 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№630 Приморского района</a:t>
            </a:r>
            <a:endParaRPr lang="ru-RU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Иванова Анна Викторовна</a:t>
            </a:r>
            <a:endParaRPr lang="ru-RU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3848" y="630932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547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762000" y="228600"/>
            <a:ext cx="7772400" cy="1828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Грибы-паразиты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solidFill>
                  <a:schemeClr val="tx1"/>
                </a:solidFill>
              </a:rPr>
              <a:t>питаются органическими веществами живых организмов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133600"/>
            <a:ext cx="6400800" cy="4343400"/>
          </a:xfrm>
        </p:spPr>
        <p:txBody>
          <a:bodyPr/>
          <a:lstStyle/>
          <a:p>
            <a:pPr algn="l" eaLnBrk="1" hangingPunct="1">
              <a:buFontTx/>
              <a:buChar char="•"/>
              <a:defRPr/>
            </a:pPr>
            <a:r>
              <a:rPr lang="ru-RU" dirty="0" smtClean="0"/>
              <a:t>Мучнисто-росяные грибы</a:t>
            </a:r>
          </a:p>
          <a:p>
            <a:pPr algn="l" eaLnBrk="1" hangingPunct="1">
              <a:buFontTx/>
              <a:buChar char="•"/>
              <a:defRPr/>
            </a:pPr>
            <a:r>
              <a:rPr lang="ru-RU" dirty="0" smtClean="0"/>
              <a:t>Головневые грибы</a:t>
            </a:r>
          </a:p>
          <a:p>
            <a:pPr algn="l" eaLnBrk="1" hangingPunct="1">
              <a:buFontTx/>
              <a:buChar char="•"/>
              <a:defRPr/>
            </a:pPr>
            <a:r>
              <a:rPr lang="ru-RU" dirty="0" smtClean="0"/>
              <a:t>Трутовые грибы</a:t>
            </a:r>
          </a:p>
          <a:p>
            <a:pPr algn="l" eaLnBrk="1" hangingPunct="1">
              <a:buFontTx/>
              <a:buChar char="•"/>
              <a:defRPr/>
            </a:pPr>
            <a:r>
              <a:rPr lang="ru-RU" dirty="0" smtClean="0"/>
              <a:t>Грибы-паразиты насекомых</a:t>
            </a:r>
          </a:p>
          <a:p>
            <a:pPr algn="l" eaLnBrk="1" hangingPunct="1">
              <a:buFontTx/>
              <a:buChar char="•"/>
              <a:defRPr/>
            </a:pPr>
            <a:r>
              <a:rPr lang="ru-RU" dirty="0" smtClean="0"/>
              <a:t>Грибы-паразиты кожных покровов человека</a:t>
            </a:r>
          </a:p>
          <a:p>
            <a:pPr algn="l" eaLnBrk="1" hangingPunct="1">
              <a:buFontTx/>
              <a:buChar char="•"/>
              <a:defRPr/>
            </a:pPr>
            <a:r>
              <a:rPr lang="ru-RU" dirty="0" smtClean="0"/>
              <a:t>Хищные грибы и др.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3908425"/>
            <a:ext cx="1728788" cy="207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0738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хищ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28600"/>
            <a:ext cx="30480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5" descr="спорынь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525" y="361950"/>
            <a:ext cx="17907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6" descr="трутовик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30480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Text Box 8"/>
          <p:cNvSpPr txBox="1">
            <a:spLocks noChangeArrowheads="1"/>
          </p:cNvSpPr>
          <p:nvPr/>
        </p:nvSpPr>
        <p:spPr bwMode="auto">
          <a:xfrm>
            <a:off x="228600" y="3048000"/>
            <a:ext cx="3124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1600">
                <a:solidFill>
                  <a:srgbClr val="000000"/>
                </a:solidFill>
                <a:effectLst/>
                <a:latin typeface="Times New Roman" pitchFamily="18" charset="0"/>
              </a:rPr>
              <a:t>Трутовик</a:t>
            </a:r>
          </a:p>
        </p:txBody>
      </p:sp>
      <p:sp>
        <p:nvSpPr>
          <p:cNvPr id="19462" name="Text Box 9"/>
          <p:cNvSpPr txBox="1">
            <a:spLocks noChangeArrowheads="1"/>
          </p:cNvSpPr>
          <p:nvPr/>
        </p:nvSpPr>
        <p:spPr bwMode="auto">
          <a:xfrm>
            <a:off x="3962400" y="3657600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1600">
                <a:solidFill>
                  <a:srgbClr val="000000"/>
                </a:solidFill>
                <a:effectLst/>
                <a:latin typeface="Times New Roman" pitchFamily="18" charset="0"/>
              </a:rPr>
              <a:t>Спорынья</a:t>
            </a:r>
          </a:p>
        </p:txBody>
      </p:sp>
      <p:sp>
        <p:nvSpPr>
          <p:cNvPr id="19463" name="Text Box 10"/>
          <p:cNvSpPr txBox="1">
            <a:spLocks noChangeArrowheads="1"/>
          </p:cNvSpPr>
          <p:nvPr/>
        </p:nvSpPr>
        <p:spPr bwMode="auto">
          <a:xfrm>
            <a:off x="6172200" y="3048000"/>
            <a:ext cx="2743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1600">
                <a:solidFill>
                  <a:srgbClr val="000000"/>
                </a:solidFill>
                <a:effectLst/>
                <a:latin typeface="Times New Roman" pitchFamily="18" charset="0"/>
              </a:rPr>
              <a:t>Хищный гриб</a:t>
            </a:r>
          </a:p>
        </p:txBody>
      </p:sp>
      <p:pic>
        <p:nvPicPr>
          <p:cNvPr id="19464" name="Picture 11" descr="грибок ногтей 3 дл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038600"/>
            <a:ext cx="25908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12" descr="мучнистая роса для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581400"/>
            <a:ext cx="28956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Picture 13" descr="фитофтора2 для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657600"/>
            <a:ext cx="26670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7" name="Text Box 14"/>
          <p:cNvSpPr txBox="1">
            <a:spLocks noChangeArrowheads="1"/>
          </p:cNvSpPr>
          <p:nvPr/>
        </p:nvSpPr>
        <p:spPr bwMode="auto">
          <a:xfrm>
            <a:off x="838200" y="6172200"/>
            <a:ext cx="1638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1600">
                <a:solidFill>
                  <a:srgbClr val="000000"/>
                </a:solidFill>
                <a:effectLst/>
                <a:latin typeface="Times New Roman" pitchFamily="18" charset="0"/>
              </a:rPr>
              <a:t>Мучнистая роса</a:t>
            </a:r>
          </a:p>
        </p:txBody>
      </p:sp>
      <p:sp>
        <p:nvSpPr>
          <p:cNvPr id="19468" name="Text Box 16"/>
          <p:cNvSpPr txBox="1">
            <a:spLocks noChangeArrowheads="1"/>
          </p:cNvSpPr>
          <p:nvPr/>
        </p:nvSpPr>
        <p:spPr bwMode="auto">
          <a:xfrm>
            <a:off x="6372225" y="6172200"/>
            <a:ext cx="2619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1600">
                <a:solidFill>
                  <a:srgbClr val="000000"/>
                </a:solidFill>
                <a:effectLst/>
                <a:latin typeface="Times New Roman" pitchFamily="18" charset="0"/>
              </a:rPr>
              <a:t>Фитофтора</a:t>
            </a:r>
          </a:p>
        </p:txBody>
      </p:sp>
      <p:sp>
        <p:nvSpPr>
          <p:cNvPr id="19469" name="Text Box 17"/>
          <p:cNvSpPr txBox="1">
            <a:spLocks noChangeArrowheads="1"/>
          </p:cNvSpPr>
          <p:nvPr/>
        </p:nvSpPr>
        <p:spPr bwMode="auto">
          <a:xfrm>
            <a:off x="3505200" y="6310313"/>
            <a:ext cx="2590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1600">
                <a:solidFill>
                  <a:srgbClr val="000000"/>
                </a:solidFill>
                <a:effectLst/>
                <a:latin typeface="Times New Roman" pitchFamily="18" charset="0"/>
              </a:rPr>
              <a:t>Ногтевой грибок </a:t>
            </a:r>
          </a:p>
        </p:txBody>
      </p:sp>
    </p:spTree>
    <p:extLst>
      <p:ext uri="{BB962C8B-B14F-4D97-AF65-F5344CB8AC3E}">
        <p14:creationId xmlns:p14="http://schemas.microsoft.com/office/powerpoint/2010/main" val="4225501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Oval 2"/>
          <p:cNvSpPr>
            <a:spLocks noChangeArrowheads="1"/>
          </p:cNvSpPr>
          <p:nvPr/>
        </p:nvSpPr>
        <p:spPr bwMode="auto">
          <a:xfrm>
            <a:off x="2514600" y="2057400"/>
            <a:ext cx="4495800" cy="2057400"/>
          </a:xfrm>
          <a:prstGeom prst="ellipse">
            <a:avLst/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Грибы в жизни человека</a:t>
            </a:r>
          </a:p>
        </p:txBody>
      </p:sp>
      <p:sp>
        <p:nvSpPr>
          <p:cNvPr id="22531" name="Oval 4"/>
          <p:cNvSpPr>
            <a:spLocks noChangeArrowheads="1"/>
          </p:cNvSpPr>
          <p:nvPr/>
        </p:nvSpPr>
        <p:spPr bwMode="auto">
          <a:xfrm>
            <a:off x="6934200" y="1066800"/>
            <a:ext cx="2209800" cy="1447800"/>
          </a:xfrm>
          <a:prstGeom prst="ellipse">
            <a:avLst/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>
                <a:solidFill>
                  <a:srgbClr val="0000FF"/>
                </a:solidFill>
                <a:effectLst/>
                <a:latin typeface="Times New Roman" pitchFamily="18" charset="0"/>
              </a:rPr>
              <a:t>антибиотики</a:t>
            </a:r>
          </a:p>
        </p:txBody>
      </p:sp>
      <p:sp>
        <p:nvSpPr>
          <p:cNvPr id="22532" name="Oval 5"/>
          <p:cNvSpPr>
            <a:spLocks noChangeArrowheads="1"/>
          </p:cNvSpPr>
          <p:nvPr/>
        </p:nvSpPr>
        <p:spPr bwMode="auto">
          <a:xfrm>
            <a:off x="5029200" y="0"/>
            <a:ext cx="2286000" cy="1219200"/>
          </a:xfrm>
          <a:prstGeom prst="ellipse">
            <a:avLst/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>
                <a:solidFill>
                  <a:srgbClr val="0000FF"/>
                </a:solidFill>
                <a:effectLst/>
                <a:latin typeface="Times New Roman" pitchFamily="18" charset="0"/>
              </a:rPr>
              <a:t>сыроварение</a:t>
            </a:r>
          </a:p>
        </p:txBody>
      </p:sp>
      <p:sp>
        <p:nvSpPr>
          <p:cNvPr id="22533" name="Oval 6"/>
          <p:cNvSpPr>
            <a:spLocks noChangeArrowheads="1"/>
          </p:cNvSpPr>
          <p:nvPr/>
        </p:nvSpPr>
        <p:spPr bwMode="auto">
          <a:xfrm>
            <a:off x="2514600" y="0"/>
            <a:ext cx="2438400" cy="1143000"/>
          </a:xfrm>
          <a:prstGeom prst="ellipse">
            <a:avLst/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>
                <a:solidFill>
                  <a:srgbClr val="0000FF"/>
                </a:solidFill>
                <a:effectLst/>
                <a:latin typeface="Times New Roman" pitchFamily="18" charset="0"/>
              </a:rPr>
              <a:t>виноделие</a:t>
            </a:r>
          </a:p>
        </p:txBody>
      </p:sp>
      <p:sp>
        <p:nvSpPr>
          <p:cNvPr id="22534" name="Oval 7"/>
          <p:cNvSpPr>
            <a:spLocks noChangeArrowheads="1"/>
          </p:cNvSpPr>
          <p:nvPr/>
        </p:nvSpPr>
        <p:spPr bwMode="auto">
          <a:xfrm>
            <a:off x="152400" y="1066800"/>
            <a:ext cx="2438400" cy="1447800"/>
          </a:xfrm>
          <a:prstGeom prst="ellipse">
            <a:avLst/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>
                <a:solidFill>
                  <a:srgbClr val="0000FF"/>
                </a:solidFill>
                <a:effectLst/>
                <a:latin typeface="Times New Roman" pitchFamily="18" charset="0"/>
              </a:rPr>
              <a:t>источник</a:t>
            </a:r>
          </a:p>
          <a:p>
            <a:pPr algn="ctr"/>
            <a:r>
              <a:rPr lang="ru-RU" sz="2800">
                <a:solidFill>
                  <a:srgbClr val="0000FF"/>
                </a:solidFill>
                <a:effectLst/>
                <a:latin typeface="Times New Roman" pitchFamily="18" charset="0"/>
              </a:rPr>
              <a:t> ценного</a:t>
            </a:r>
          </a:p>
          <a:p>
            <a:pPr algn="ctr"/>
            <a:r>
              <a:rPr lang="ru-RU" sz="2800">
                <a:solidFill>
                  <a:srgbClr val="0000FF"/>
                </a:solidFill>
                <a:effectLst/>
                <a:latin typeface="Times New Roman" pitchFamily="18" charset="0"/>
              </a:rPr>
              <a:t>белка</a:t>
            </a:r>
          </a:p>
        </p:txBody>
      </p:sp>
      <p:sp>
        <p:nvSpPr>
          <p:cNvPr id="22535" name="Oval 8"/>
          <p:cNvSpPr>
            <a:spLocks noChangeArrowheads="1"/>
          </p:cNvSpPr>
          <p:nvPr/>
        </p:nvSpPr>
        <p:spPr bwMode="auto">
          <a:xfrm>
            <a:off x="0" y="3276600"/>
            <a:ext cx="2362200" cy="1447800"/>
          </a:xfrm>
          <a:prstGeom prst="ellipse">
            <a:avLst/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>
                <a:solidFill>
                  <a:srgbClr val="0000FF"/>
                </a:solidFill>
                <a:effectLst/>
                <a:latin typeface="Times New Roman" pitchFamily="18" charset="0"/>
              </a:rPr>
              <a:t>лесоводство</a:t>
            </a:r>
          </a:p>
        </p:txBody>
      </p:sp>
      <p:sp>
        <p:nvSpPr>
          <p:cNvPr id="22536" name="Oval 9"/>
          <p:cNvSpPr>
            <a:spLocks noChangeArrowheads="1"/>
          </p:cNvSpPr>
          <p:nvPr/>
        </p:nvSpPr>
        <p:spPr bwMode="auto">
          <a:xfrm>
            <a:off x="1752600" y="4800600"/>
            <a:ext cx="3352800" cy="2057400"/>
          </a:xfrm>
          <a:prstGeom prst="ellipse">
            <a:avLst/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>
                <a:solidFill>
                  <a:srgbClr val="0000FF"/>
                </a:solidFill>
                <a:effectLst/>
                <a:latin typeface="Times New Roman" pitchFamily="18" charset="0"/>
              </a:rPr>
              <a:t>регулирование</a:t>
            </a:r>
          </a:p>
          <a:p>
            <a:pPr algn="ctr"/>
            <a:r>
              <a:rPr lang="ru-RU" sz="2800">
                <a:solidFill>
                  <a:srgbClr val="0000FF"/>
                </a:solidFill>
                <a:effectLst/>
                <a:latin typeface="Times New Roman" pitchFamily="18" charset="0"/>
              </a:rPr>
              <a:t>численности</a:t>
            </a:r>
          </a:p>
          <a:p>
            <a:pPr algn="ctr"/>
            <a:r>
              <a:rPr lang="ru-RU" sz="2800">
                <a:solidFill>
                  <a:srgbClr val="0000FF"/>
                </a:solidFill>
                <a:effectLst/>
                <a:latin typeface="Times New Roman" pitchFamily="18" charset="0"/>
              </a:rPr>
              <a:t>нематод</a:t>
            </a:r>
          </a:p>
          <a:p>
            <a:pPr algn="ctr"/>
            <a:endParaRPr lang="ru-RU" sz="2800">
              <a:solidFill>
                <a:srgbClr val="0000FF"/>
              </a:solidFill>
              <a:effectLst/>
              <a:latin typeface="Times New Roman" pitchFamily="18" charset="0"/>
            </a:endParaRPr>
          </a:p>
        </p:txBody>
      </p:sp>
      <p:sp>
        <p:nvSpPr>
          <p:cNvPr id="22537" name="Oval 10"/>
          <p:cNvSpPr>
            <a:spLocks noChangeArrowheads="1"/>
          </p:cNvSpPr>
          <p:nvPr/>
        </p:nvSpPr>
        <p:spPr bwMode="auto">
          <a:xfrm>
            <a:off x="5715000" y="4114800"/>
            <a:ext cx="3429000" cy="2743200"/>
          </a:xfrm>
          <a:prstGeom prst="ellipse">
            <a:avLst/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>
                <a:solidFill>
                  <a:srgbClr val="FF0000"/>
                </a:solidFill>
                <a:effectLst/>
                <a:latin typeface="Times New Roman" pitchFamily="18" charset="0"/>
              </a:rPr>
              <a:t>болезни кожи,</a:t>
            </a:r>
          </a:p>
          <a:p>
            <a:pPr algn="ctr"/>
            <a:r>
              <a:rPr lang="ru-RU" sz="2800">
                <a:solidFill>
                  <a:srgbClr val="FF0000"/>
                </a:solidFill>
                <a:effectLst/>
                <a:latin typeface="Times New Roman" pitchFamily="18" charset="0"/>
              </a:rPr>
              <a:t> аллергические </a:t>
            </a:r>
          </a:p>
          <a:p>
            <a:pPr algn="ctr"/>
            <a:r>
              <a:rPr lang="ru-RU" sz="2800">
                <a:solidFill>
                  <a:srgbClr val="FF0000"/>
                </a:solidFill>
                <a:effectLst/>
                <a:latin typeface="Times New Roman" pitchFamily="18" charset="0"/>
              </a:rPr>
              <a:t>реакции,</a:t>
            </a:r>
          </a:p>
          <a:p>
            <a:pPr algn="ctr"/>
            <a:r>
              <a:rPr lang="ru-RU" sz="2800">
                <a:solidFill>
                  <a:srgbClr val="FF0000"/>
                </a:solidFill>
                <a:effectLst/>
                <a:latin typeface="Times New Roman" pitchFamily="18" charset="0"/>
              </a:rPr>
              <a:t>отравления</a:t>
            </a:r>
          </a:p>
          <a:p>
            <a:pPr algn="ctr"/>
            <a:endParaRPr lang="ru-RU" sz="2800"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9466" name="Line 15"/>
          <p:cNvSpPr>
            <a:spLocks noChangeShapeType="1"/>
          </p:cNvSpPr>
          <p:nvPr/>
        </p:nvSpPr>
        <p:spPr bwMode="auto">
          <a:xfrm>
            <a:off x="2362200" y="2209800"/>
            <a:ext cx="762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467" name="Line 16"/>
          <p:cNvSpPr>
            <a:spLocks noChangeShapeType="1"/>
          </p:cNvSpPr>
          <p:nvPr/>
        </p:nvSpPr>
        <p:spPr bwMode="auto">
          <a:xfrm flipV="1">
            <a:off x="2209800" y="34290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468" name="Line 23"/>
          <p:cNvSpPr>
            <a:spLocks noChangeShapeType="1"/>
          </p:cNvSpPr>
          <p:nvPr/>
        </p:nvSpPr>
        <p:spPr bwMode="auto">
          <a:xfrm>
            <a:off x="6324600" y="38100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469" name="Line 25"/>
          <p:cNvSpPr>
            <a:spLocks noChangeShapeType="1"/>
          </p:cNvSpPr>
          <p:nvPr/>
        </p:nvSpPr>
        <p:spPr bwMode="auto">
          <a:xfrm>
            <a:off x="4114800" y="4114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470" name="Line 27"/>
          <p:cNvSpPr>
            <a:spLocks noChangeShapeType="1"/>
          </p:cNvSpPr>
          <p:nvPr/>
        </p:nvSpPr>
        <p:spPr bwMode="auto">
          <a:xfrm flipH="1">
            <a:off x="3200400" y="4114800"/>
            <a:ext cx="1143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471" name="Line 28"/>
          <p:cNvSpPr>
            <a:spLocks noChangeShapeType="1"/>
          </p:cNvSpPr>
          <p:nvPr/>
        </p:nvSpPr>
        <p:spPr bwMode="auto">
          <a:xfrm>
            <a:off x="3657600" y="1143000"/>
            <a:ext cx="762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472" name="Line 29"/>
          <p:cNvSpPr>
            <a:spLocks noChangeShapeType="1"/>
          </p:cNvSpPr>
          <p:nvPr/>
        </p:nvSpPr>
        <p:spPr bwMode="auto">
          <a:xfrm flipH="1">
            <a:off x="5410200" y="1219200"/>
            <a:ext cx="609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473" name="Line 30"/>
          <p:cNvSpPr>
            <a:spLocks noChangeShapeType="1"/>
          </p:cNvSpPr>
          <p:nvPr/>
        </p:nvSpPr>
        <p:spPr bwMode="auto">
          <a:xfrm flipH="1">
            <a:off x="6553200" y="2133600"/>
            <a:ext cx="457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189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71688" y="3133725"/>
            <a:ext cx="663575" cy="6175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Б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735263" y="3133725"/>
            <a:ext cx="663575" cy="6175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О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98838" y="3133725"/>
            <a:ext cx="663575" cy="6175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Р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87975" y="3133725"/>
            <a:ext cx="663575" cy="6175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35263" y="3751263"/>
            <a:ext cx="663575" cy="615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П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24400" y="3133725"/>
            <a:ext cx="663575" cy="6175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В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51550" y="3133725"/>
            <a:ext cx="663575" cy="6175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К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062413" y="3133725"/>
            <a:ext cx="661987" cy="6175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О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35263" y="5599113"/>
            <a:ext cx="663575" cy="615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35263" y="4983163"/>
            <a:ext cx="663575" cy="615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Т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062413" y="2517775"/>
            <a:ext cx="661987" cy="615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Х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735263" y="4367213"/>
            <a:ext cx="663575" cy="615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Я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062413" y="4367213"/>
            <a:ext cx="661987" cy="615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О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062413" y="3751263"/>
            <a:ext cx="661987" cy="615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М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062413" y="1285875"/>
            <a:ext cx="661987" cy="615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М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062413" y="1901825"/>
            <a:ext cx="661987" cy="615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У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62413" y="4983163"/>
            <a:ext cx="661987" cy="615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Р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387975" y="4367213"/>
            <a:ext cx="663575" cy="615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К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387975" y="3751263"/>
            <a:ext cx="663575" cy="615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Ч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387975" y="1285875"/>
            <a:ext cx="663575" cy="615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Л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387975" y="1901825"/>
            <a:ext cx="663575" cy="615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И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387975" y="2517775"/>
            <a:ext cx="663575" cy="615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С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387975" y="4983163"/>
            <a:ext cx="663575" cy="615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И</a:t>
            </a:r>
          </a:p>
        </p:txBody>
      </p:sp>
      <p:sp>
        <p:nvSpPr>
          <p:cNvPr id="26" name="Стрелка вправо 25"/>
          <p:cNvSpPr/>
          <p:nvPr/>
        </p:nvSpPr>
        <p:spPr>
          <a:xfrm rot="5400000">
            <a:off x="2868350" y="2489444"/>
            <a:ext cx="478342" cy="64294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 rot="5400000">
            <a:off x="4154234" y="632056"/>
            <a:ext cx="478342" cy="64294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 rot="5400000">
            <a:off x="5511556" y="632056"/>
            <a:ext cx="478342" cy="64294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>
            <a:off x="1428728" y="3143248"/>
            <a:ext cx="478342" cy="64294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714375" y="1285875"/>
            <a:ext cx="2857500" cy="1143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Грибы, которые растут кучкой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00063" y="1071563"/>
            <a:ext cx="3500437" cy="14287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Любимая расцветка шляпки этого гриба – «горошек»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785813" y="1214438"/>
            <a:ext cx="2857500" cy="1143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Рыжие грибы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785813" y="1214438"/>
            <a:ext cx="2857500" cy="1143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«Главный» гриб</a:t>
            </a:r>
          </a:p>
        </p:txBody>
      </p:sp>
      <p:pic>
        <p:nvPicPr>
          <p:cNvPr id="37" name="Picture 7" descr="сканирование000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1071563"/>
            <a:ext cx="1525588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7" descr="сканирование000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7F4"/>
              </a:clrFrom>
              <a:clrTo>
                <a:srgbClr val="FCF7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2714625"/>
            <a:ext cx="1643062" cy="183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7" descr="сканирование000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4643438"/>
            <a:ext cx="171450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7" descr="сканирование000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DF9F6"/>
              </a:clrFrom>
              <a:clrTo>
                <a:srgbClr val="FDF9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4286250"/>
            <a:ext cx="1428750" cy="157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Скругленный прямоугольник 40"/>
          <p:cNvSpPr/>
          <p:nvPr/>
        </p:nvSpPr>
        <p:spPr>
          <a:xfrm>
            <a:off x="785813" y="1214438"/>
            <a:ext cx="2857500" cy="1143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Найдите лишний гриб</a:t>
            </a:r>
          </a:p>
        </p:txBody>
      </p:sp>
    </p:spTree>
    <p:extLst>
      <p:ext uri="{BB962C8B-B14F-4D97-AF65-F5344CB8AC3E}">
        <p14:creationId xmlns:p14="http://schemas.microsoft.com/office/powerpoint/2010/main" val="4136431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 nodeType="clickPar">
                      <p:stCondLst>
                        <p:cond delay="indefinite"/>
                      </p:stCondLst>
                      <p:childTnLst>
                        <p:par>
                          <p:cTn id="1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 nodeType="clickPar">
                      <p:stCondLst>
                        <p:cond delay="0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1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 nodeType="clickPar">
                      <p:stCondLst>
                        <p:cond delay="0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6" dur="2000" fill="hold"/>
                                        <p:tgtEl>
                                          <p:spTgt spid="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 nodeType="clickPar">
                      <p:stCondLst>
                        <p:cond delay="0"/>
                      </p:stCondLst>
                      <p:childTnLst>
                        <p:par>
                          <p:cTn id="1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1" dur="2000" fill="hold"/>
                                        <p:tgtEl>
                                          <p:spTgt spid="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 nodeType="clickPar">
                      <p:stCondLst>
                        <p:cond delay="indefinite"/>
                      </p:stCondLst>
                      <p:childTnLst>
                        <p:par>
                          <p:cTn id="1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4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</a:t>
            </a:r>
            <a:r>
              <a:rPr lang="ru-RU" dirty="0"/>
              <a:t>) </a:t>
            </a:r>
            <a:r>
              <a:rPr lang="ru-RU" dirty="0" smtClean="0"/>
              <a:t>учебник </a:t>
            </a:r>
            <a:r>
              <a:rPr lang="ru-RU" dirty="0"/>
              <a:t>А. А. Плешаков «Мир вокруг нас» стр. 118-121</a:t>
            </a:r>
          </a:p>
          <a:p>
            <a:r>
              <a:rPr lang="ru-RU" dirty="0"/>
              <a:t>2) устно ответить на вопросы  стр.121.</a:t>
            </a:r>
          </a:p>
          <a:p>
            <a:r>
              <a:rPr lang="ru-RU" dirty="0"/>
              <a:t>3) записать в словарик: грибница, съедобные грибы, несъедобные грибы.</a:t>
            </a:r>
          </a:p>
          <a:p>
            <a:r>
              <a:rPr lang="ru-RU" dirty="0"/>
              <a:t>4) </a:t>
            </a:r>
            <a:r>
              <a:rPr lang="ru-RU" dirty="0" smtClean="0"/>
              <a:t>По желанию подготовить сообщение о   </a:t>
            </a:r>
            <a:r>
              <a:rPr lang="ru-RU" dirty="0"/>
              <a:t>грибах.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869160"/>
            <a:ext cx="1729604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855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/>
              <a:t>Ссылки на источники:</a:t>
            </a: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hlinkClick r:id="rId2"/>
              </a:rPr>
              <a:t>https://go.mail.ru/search_images?src=go&amp;sbmt=1546452875038&amp;gp=821273&amp;q=%D0%B3%D1%80%D0%B8%D0%B1%D1%8B++#urlhash=6608936106445598213</a:t>
            </a:r>
            <a:endParaRPr lang="ru-RU" sz="2000" dirty="0" smtClean="0"/>
          </a:p>
          <a:p>
            <a:r>
              <a:rPr lang="en-US" sz="2000" dirty="0" smtClean="0">
                <a:hlinkClick r:id="rId3"/>
              </a:rPr>
              <a:t>https://go.mail.ru/search_images?src=go&amp;sbmt=1546453819032&amp;gp=821273&amp;q=%D0%B3%D1%80%D0%B8%D0%B1%D1%8B++hbceyjr#urlhash=7674537824585160886</a:t>
            </a:r>
            <a:endParaRPr lang="ru-RU" sz="2000" dirty="0" smtClean="0"/>
          </a:p>
          <a:p>
            <a:pPr>
              <a:defRPr/>
            </a:pPr>
            <a:r>
              <a:rPr lang="ru-RU" sz="2000" dirty="0" smtClean="0"/>
              <a:t>  </a:t>
            </a:r>
            <a:r>
              <a:rPr lang="ru-RU" sz="2000" dirty="0" err="1"/>
              <a:t>Гарибова</a:t>
            </a:r>
            <a:r>
              <a:rPr lang="ru-RU" sz="2000" dirty="0"/>
              <a:t> Л., Сидорова С. Грибы. В серии Энциклопедия природы России.- М., 1997г.</a:t>
            </a:r>
          </a:p>
          <a:p>
            <a:pPr>
              <a:defRPr/>
            </a:pPr>
            <a:r>
              <a:rPr lang="ru-RU" sz="2000" dirty="0" smtClean="0"/>
              <a:t>  </a:t>
            </a:r>
            <a:r>
              <a:rPr lang="ru-RU" sz="2000" dirty="0"/>
              <a:t>Жизнь растений / Под ред. </a:t>
            </a:r>
            <a:r>
              <a:rPr lang="ru-RU" sz="2000" dirty="0" err="1"/>
              <a:t>М.В.Горленко</a:t>
            </a:r>
            <a:r>
              <a:rPr lang="ru-RU" sz="2000" dirty="0"/>
              <a:t>.- </a:t>
            </a:r>
            <a:r>
              <a:rPr lang="ru-RU" sz="2000" dirty="0" smtClean="0"/>
              <a:t>М</a:t>
            </a:r>
            <a:r>
              <a:rPr lang="ru-RU" sz="2000" dirty="0"/>
              <a:t>., 1980.</a:t>
            </a:r>
          </a:p>
          <a:p>
            <a:pPr>
              <a:defRPr/>
            </a:pPr>
            <a:r>
              <a:rPr lang="ru-RU" sz="2000" dirty="0"/>
              <a:t>3 Дикорастущие плоды, ягоды, грибы ./Сост. </a:t>
            </a:r>
            <a:r>
              <a:rPr lang="ru-RU" sz="2000" dirty="0" err="1"/>
              <a:t>В.Н.Колдаев</a:t>
            </a:r>
            <a:r>
              <a:rPr lang="ru-RU" sz="2000" dirty="0"/>
              <a:t>.- М., 1980г.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044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2048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 урока:</a:t>
            </a:r>
            <a:br>
              <a:rPr lang="ru-RU" dirty="0" smtClean="0"/>
            </a:br>
            <a:r>
              <a:rPr lang="ru-RU" sz="9800" i="1" dirty="0" smtClean="0">
                <a:latin typeface="Times New Roman" pitchFamily="18" charset="0"/>
                <a:cs typeface="Times New Roman" pitchFamily="18" charset="0"/>
              </a:rPr>
              <a:t>В царстве грибов</a:t>
            </a:r>
            <a:br>
              <a:rPr lang="ru-RU" sz="9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3 класс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4149080"/>
            <a:ext cx="3264363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71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Строение шляпочного гриба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4149725"/>
            <a:ext cx="8291512" cy="244792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sz="2800" smtClean="0"/>
              <a:t>Тело большинства грибов состоит из многочисленных ветвящихся нитей(гифов), образующих мицелий, или грибницу.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sz="2800" smtClean="0"/>
              <a:t>Грибница шляпочных грибов образует плодовые тела, состоящие из пенька(ножки) и шляпки.</a:t>
            </a:r>
          </a:p>
        </p:txBody>
      </p:sp>
      <p:pic>
        <p:nvPicPr>
          <p:cNvPr id="6148" name="Picture 4" descr="гри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981075"/>
            <a:ext cx="4751387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724525" y="1052513"/>
            <a:ext cx="3419475" cy="210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>
                <a:effectLst/>
              </a:rPr>
              <a:t>1 – шляпка;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>
                <a:effectLst/>
              </a:rPr>
              <a:t>2 – ножка;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>
                <a:effectLst/>
              </a:rPr>
              <a:t>3 – гифы грибницы.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>
                <a:effectLst/>
              </a:rPr>
              <a:t>1 и 2 – плодовое тело.</a:t>
            </a:r>
          </a:p>
        </p:txBody>
      </p:sp>
    </p:spTree>
    <p:extLst>
      <p:ext uri="{BB962C8B-B14F-4D97-AF65-F5344CB8AC3E}">
        <p14:creationId xmlns:p14="http://schemas.microsoft.com/office/powerpoint/2010/main" val="191907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89388" y="260350"/>
            <a:ext cx="5046662" cy="7921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«</a:t>
            </a:r>
            <a:r>
              <a:rPr lang="ru-RU" dirty="0" err="1" smtClean="0">
                <a:solidFill>
                  <a:srgbClr val="FFFF00"/>
                </a:solidFill>
              </a:rPr>
              <a:t>Ведьмины</a:t>
            </a:r>
            <a:r>
              <a:rPr lang="ru-RU" dirty="0" smtClean="0">
                <a:solidFill>
                  <a:srgbClr val="FFFF00"/>
                </a:solidFill>
              </a:rPr>
              <a:t> круги»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284663" y="908050"/>
            <a:ext cx="4679950" cy="26654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   В Голландии эти круги считались местом, где черти сбивали масло, в Швеции- местом хранения заколдованных кладов, в Германии- местом пляски ведьм.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  «</a:t>
            </a:r>
            <a:r>
              <a:rPr lang="ru-RU" sz="2000" dirty="0" err="1" smtClean="0"/>
              <a:t>Ведьмин</a:t>
            </a:r>
            <a:r>
              <a:rPr lang="ru-RU" sz="2000" dirty="0" smtClean="0"/>
              <a:t> круг» диаметром 70 м может достигать возраста 100 лет и более.</a:t>
            </a:r>
          </a:p>
        </p:txBody>
      </p:sp>
      <p:pic>
        <p:nvPicPr>
          <p:cNvPr id="7172" name="Picture 4" descr="030101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6" descr="Картинка 15 из 39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313113"/>
            <a:ext cx="4319588" cy="325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8" descr="Картинка 20 из 2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0" y="3573463"/>
            <a:ext cx="4500563" cy="299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2788" y="4541838"/>
            <a:ext cx="1946275" cy="2030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0328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2924175"/>
            <a:ext cx="8785225" cy="33845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solidFill>
                  <a:srgbClr val="FFFF00"/>
                </a:solidFill>
                <a:effectLst/>
              </a:rPr>
              <a:t>   Пластинчатый</a:t>
            </a:r>
            <a:r>
              <a:rPr lang="ru-RU" sz="2800" smtClean="0">
                <a:effectLst/>
              </a:rPr>
              <a:t>                     </a:t>
            </a:r>
            <a:r>
              <a:rPr lang="ru-RU" sz="2800" smtClean="0">
                <a:solidFill>
                  <a:srgbClr val="FFFF00"/>
                </a:solidFill>
                <a:effectLst/>
              </a:rPr>
              <a:t>Трубчатый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i="1" smtClean="0">
                <a:effectLst/>
              </a:rPr>
              <a:t>   </a:t>
            </a:r>
            <a:r>
              <a:rPr lang="ru-RU" sz="2800" smtClean="0">
                <a:effectLst/>
                <a:latin typeface="Times New Roman" pitchFamily="18" charset="0"/>
                <a:cs typeface="Times New Roman" pitchFamily="18" charset="0"/>
              </a:rPr>
              <a:t>Гриб, у которых нижний слой шляпки покрыт многочисленными пластинками, называют  пластинчатыми(рыжики, сыроежки, волнушки), а у которых нижний слой пронизан многочисленными трубочками – трубчатыми( белый гриб, подберезовик, масленок). </a:t>
            </a: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61" t="20677" r="44565" b="46143"/>
          <a:stretch>
            <a:fillRect/>
          </a:stretch>
        </p:blipFill>
        <p:spPr bwMode="auto">
          <a:xfrm>
            <a:off x="971550" y="188913"/>
            <a:ext cx="2881313" cy="269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5" descr="гриб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81" t="45845" r="7506" b="11743"/>
          <a:stretch>
            <a:fillRect/>
          </a:stretch>
        </p:blipFill>
        <p:spPr bwMode="auto">
          <a:xfrm>
            <a:off x="5076825" y="260350"/>
            <a:ext cx="2951163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4224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FF00"/>
                </a:solidFill>
              </a:rPr>
              <a:t>Трубчатые грибы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9219" name="Picture 3" descr="{52A8F24C-F316-4DE2-B244-56977F2B8146}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6563" y="1196975"/>
            <a:ext cx="8167687" cy="5327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0368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792162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FF00"/>
                </a:solidFill>
              </a:rPr>
              <a:t>Пластинчатые грибы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43" name="Picture 3" descr="{33013E7F-F8D5-4BF8-9BCC-2E91CC2F25BF}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1052513"/>
            <a:ext cx="7129462" cy="5616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091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Съедобные грибы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4437063"/>
            <a:ext cx="8353425" cy="2090737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Слева направо: белый гриб, болотный подосиновик, белый навозник, осенний опенок, сыроежка</a:t>
            </a:r>
          </a:p>
        </p:txBody>
      </p:sp>
      <p:pic>
        <p:nvPicPr>
          <p:cNvPr id="11268" name="Picture 5" descr="030104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989138"/>
            <a:ext cx="8785225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863" y="5084763"/>
            <a:ext cx="1844675" cy="192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7221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FF00"/>
                </a:solidFill>
              </a:rPr>
              <a:t>Ядовитые грибы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4076700"/>
            <a:ext cx="8229600" cy="24511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Слева направо: бледная поганка, красный мухомор, серо-жёлтый ложный опёнок, </a:t>
            </a:r>
            <a:r>
              <a:rPr lang="ru-RU" dirty="0" err="1" smtClean="0"/>
              <a:t>восковатая</a:t>
            </a:r>
            <a:r>
              <a:rPr lang="ru-RU" dirty="0" smtClean="0"/>
              <a:t> </a:t>
            </a:r>
            <a:r>
              <a:rPr lang="ru-RU" dirty="0" err="1" smtClean="0"/>
              <a:t>говорушка</a:t>
            </a:r>
            <a:r>
              <a:rPr lang="ru-RU" dirty="0" smtClean="0"/>
              <a:t>, тонкая свинушка</a:t>
            </a:r>
          </a:p>
        </p:txBody>
      </p:sp>
      <p:pic>
        <p:nvPicPr>
          <p:cNvPr id="12292" name="Picture 5" descr="030104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628775"/>
            <a:ext cx="8281987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594350"/>
            <a:ext cx="1042987" cy="126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1049337" cy="126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1125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410</Words>
  <Application>Microsoft Office PowerPoint</Application>
  <PresentationFormat>Экран (4:3)</PresentationFormat>
  <Paragraphs>89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Тема урока: В царстве грибов 3 класс</vt:lpstr>
      <vt:lpstr>Строение шляпочного гриба</vt:lpstr>
      <vt:lpstr>«Ведьмины круги»</vt:lpstr>
      <vt:lpstr>Презентация PowerPoint</vt:lpstr>
      <vt:lpstr>Трубчатые грибы</vt:lpstr>
      <vt:lpstr>Пластинчатые грибы</vt:lpstr>
      <vt:lpstr>Съедобные грибы</vt:lpstr>
      <vt:lpstr>Ядовитые грибы</vt:lpstr>
      <vt:lpstr>Грибы-паразиты питаются органическими веществами живых организмов</vt:lpstr>
      <vt:lpstr>Презентация PowerPoint</vt:lpstr>
      <vt:lpstr>Презентация PowerPoint</vt:lpstr>
      <vt:lpstr>Презентация PowerPoint</vt:lpstr>
      <vt:lpstr>Домашнее задание:</vt:lpstr>
      <vt:lpstr>Ссылки на 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Валентина</dc:creator>
  <cp:lastModifiedBy>Валентина</cp:lastModifiedBy>
  <cp:revision>8</cp:revision>
  <dcterms:created xsi:type="dcterms:W3CDTF">2019-01-02T16:17:41Z</dcterms:created>
  <dcterms:modified xsi:type="dcterms:W3CDTF">2019-01-02T20:30:04Z</dcterms:modified>
</cp:coreProperties>
</file>