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7" r:id="rId5"/>
    <p:sldId id="261" r:id="rId6"/>
    <p:sldId id="264" r:id="rId7"/>
    <p:sldId id="262" r:id="rId8"/>
    <p:sldId id="263" r:id="rId9"/>
    <p:sldId id="268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40" autoAdjust="0"/>
  </p:normalViewPr>
  <p:slideViewPr>
    <p:cSldViewPr>
      <p:cViewPr>
        <p:scale>
          <a:sx n="80" d="100"/>
          <a:sy n="80" d="100"/>
        </p:scale>
        <p:origin x="-10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1%80%D0%B0%D0%BC%D0%B8%D0%B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8%D0%BD%D0%B4%D0%B8%D1%8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1%80%D0%BE%D0%BB%D1%8C_(%D1%88%D0%B0%D1%85%D0%BC%D0%B0%D1%82%D1%8B)" TargetMode="External"/><Relationship Id="rId3" Type="http://schemas.openxmlformats.org/officeDocument/2006/relationships/hyperlink" Target="http://ru.wikipedia.org/wiki/%D0%98%D0%BD%D0%B4%D0%B8%D1%8F" TargetMode="External"/><Relationship Id="rId7" Type="http://schemas.openxmlformats.org/officeDocument/2006/relationships/hyperlink" Target="http://ru.wikipedia.org/wiki/%D0%A1%D0%BB%D0%BE%D0%BD_(%D1%88%D0%B0%D1%85%D0%BC%D0%B0%D1%82%D1%8B)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E%D0%BD%D1%8C_(%D1%88%D0%B0%D1%85%D0%BC%D0%B0%D1%82%D1%8B)" TargetMode="External"/><Relationship Id="rId5" Type="http://schemas.openxmlformats.org/officeDocument/2006/relationships/hyperlink" Target="http://ru.wikipedia.org/wiki/%D0%9B%D0%B0%D0%B4%D1%8C%D1%8F" TargetMode="External"/><Relationship Id="rId10" Type="http://schemas.openxmlformats.org/officeDocument/2006/relationships/hyperlink" Target="http://ru.wikipedia.org/wiki/%D0%A4%D0%B5%D1%80%D0%B7%D1%8C" TargetMode="External"/><Relationship Id="rId4" Type="http://schemas.openxmlformats.org/officeDocument/2006/relationships/hyperlink" Target="http://ru.wikipedia.org/wiki/%D0%A7%D0%B0%D1%82%D1%83%D1%80%D0%B0%D0%BD%D0%B3%D0%B0" TargetMode="External"/><Relationship Id="rId9" Type="http://schemas.openxmlformats.org/officeDocument/2006/relationships/hyperlink" Target="http://ru.wikipedia.org/wiki/%D0%9F%D0%B5%D1%88%D0%BA%D0%B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3%D1%80%D0%B0%D0%BB%D1%8C%D0%BD%D0%B0%D1%8F_%D0%BA%D0%BE%D1%81%D1%82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F%D0%B0%D1%82" TargetMode="External"/><Relationship Id="rId4" Type="http://schemas.openxmlformats.org/officeDocument/2006/relationships/hyperlink" Target="http://ru.wikipedia.org/wiki/%D0%9C%D0%B0%D1%82_(%D1%88%D0%B0%D1%85%D0%BC%D0%B0%D1%82%D1%8B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820_%D0%B3%D0%BE%D0%B4" TargetMode="External"/><Relationship Id="rId7" Type="http://schemas.openxmlformats.org/officeDocument/2006/relationships/hyperlink" Target="http://ru.wikipedia.org/wiki/XV_%D0%B2%D0%B5%D0%B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8%D1%82%D0%B0%D0%BB%D0%B8%D1%8F" TargetMode="External"/><Relationship Id="rId5" Type="http://schemas.openxmlformats.org/officeDocument/2006/relationships/hyperlink" Target="http://ru.wikipedia.org/wiki/%D0%9F%D0%B5%D1%80%D1%81%D0%B8%D1%8F" TargetMode="External"/><Relationship Id="rId4" Type="http://schemas.openxmlformats.org/officeDocument/2006/relationships/hyperlink" Target="http://ru.wikipedia.org/wiki/%D0%A0%D1%83%D1%81%D1%8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91%D1%82%D1%80_I" TargetMode="External"/><Relationship Id="rId3" Type="http://schemas.openxmlformats.org/officeDocument/2006/relationships/hyperlink" Target="http://ru.wikipedia.org/wiki/%D0%98%D0%B2%D0%B0%D0%BD_%D0%93%D1%80%D0%BE%D0%B7%D0%BD%D1%8B%D0%B9" TargetMode="External"/><Relationship Id="rId7" Type="http://schemas.openxmlformats.org/officeDocument/2006/relationships/hyperlink" Target="http://ru.wikipedia.org/wiki/%D0%A6%D0%B0%D1%80%D0%B5%D0%B2%D0%BD%D0%B0_%D0%A1%D0%BE%D1%84%D1%8C%D1%8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0%B8%D0%BF%D0%BB%D0%BE%D0%BC%D0%B0%D1%82" TargetMode="External"/><Relationship Id="rId5" Type="http://schemas.openxmlformats.org/officeDocument/2006/relationships/hyperlink" Target="http://ru.wikipedia.org/w/index.php?title=%D0%9F%D1%80%D0%B8%D0%B4%D0%B2%D0%BE%D1%80%D0%BD%D1%8B%D0%B5&amp;action=edit&amp;redlink=1" TargetMode="External"/><Relationship Id="rId4" Type="http://schemas.openxmlformats.org/officeDocument/2006/relationships/hyperlink" Target="http://ru.wikipedia.org/wiki/%D0%A0%D0%BE%D0%BC%D0%B0%D0%BD%D0%BE%D0%B2,_%D0%90%D0%BB%D0%B5%D0%BA%D1%81%D0%B5%D0%B9_%D0%9C%D0%B8%D1%85%D0%B0%D0%B9%D0%BB%D0%BE%D0%B2%D0%B8%D1%87" TargetMode="External"/><Relationship Id="rId9" Type="http://schemas.openxmlformats.org/officeDocument/2006/relationships/hyperlink" Target="http://ru.wikipedia.org/wiki/%D0%90%D1%81%D1%81%D0%B0%D0%BC%D0%B1%D0%BB%D0%B5%D1%8F_%D0%9F%D0%B5%D1%82%D1%80%D0%B0_I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7%D0%B5%D0%B1%D0%BD%D0%B8%D0%BA" TargetMode="External"/><Relationship Id="rId3" Type="http://schemas.openxmlformats.org/officeDocument/2006/relationships/hyperlink" Target="http://ru.wikipedia.org/wiki/XV" TargetMode="External"/><Relationship Id="rId7" Type="http://schemas.openxmlformats.org/officeDocument/2006/relationships/hyperlink" Target="http://ru.wikipedia.org/wiki/%D0%9B%D0%BE%D0%BF%D0%B5%D1%81,_%D0%A0%D1%8E%D0%B8" TargetMode="External"/><Relationship Id="rId12" Type="http://schemas.openxmlformats.org/officeDocument/2006/relationships/hyperlink" Target="http://ru.wikipedia.org/wiki/%D0%93%D0%B0%D0%BC%D0%B1%D0%B8%D1%82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561_%D0%B3%D0%BE%D0%B4" TargetMode="External"/><Relationship Id="rId11" Type="http://schemas.openxmlformats.org/officeDocument/2006/relationships/hyperlink" Target="http://ru.wikipedia.org/wiki/%D0%AD%D0%BD%D0%B4%D1%88%D0%BF%D0%B8%D0%BB%D1%8C" TargetMode="External"/><Relationship Id="rId5" Type="http://schemas.openxmlformats.org/officeDocument/2006/relationships/hyperlink" Target="http://ru.wikipedia.org/w/index.php?title=%D0%A8%D0%B0%D1%85%D0%BC%D0%B0%D1%82%D0%BD%D0%B0%D1%8F_%D1%82%D0%B5%D0%BE%D1%80%D0%B8%D1%8F&amp;action=edit&amp;redlink=1" TargetMode="External"/><Relationship Id="rId10" Type="http://schemas.openxmlformats.org/officeDocument/2006/relationships/hyperlink" Target="http://ru.wikipedia.org/wiki/%D0%9C%D0%B8%D1%82%D1%82%D0%B5%D0%BB%D1%8C%D1%88%D0%BF%D0%B8%D0%BB%D1%8C" TargetMode="External"/><Relationship Id="rId4" Type="http://schemas.openxmlformats.org/officeDocument/2006/relationships/hyperlink" Target="http://ru.wikipedia.org/wiki/XVI_%D0%B2%D0%B5%D0%BA" TargetMode="External"/><Relationship Id="rId9" Type="http://schemas.openxmlformats.org/officeDocument/2006/relationships/hyperlink" Target="http://ru.wikipedia.org/wiki/%D0%94%D0%B5%D0%B1%D1%8E%D1%82_(%D1%88%D0%B0%D1%85%D0%BC%D0%B0%D1%82%D1%8B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VIII_%D0%B2%D0%B5%D0%B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B%D0%B0%D1%81%D1%81%D0%B8%D0%BA%D0%B0" TargetMode="External"/><Relationship Id="rId5" Type="http://schemas.openxmlformats.org/officeDocument/2006/relationships/hyperlink" Target="http://ru.wikipedia.org/wiki/%D0%94%D1%83%D1%88%D0%B0" TargetMode="External"/><Relationship Id="rId4" Type="http://schemas.openxmlformats.org/officeDocument/2006/relationships/hyperlink" Target="http://ru.wikipedia.org/wiki/%D0%A4%D0%B8%D0%BB%D0%B8%D0%B4%D0%BE%D1%80,_%D0%90%D0%BD%D0%B4%D1%80%D0%B5_%D0%94%D0%B0%D0%BD%D0%B8%D0%BA%D0%B0%D0%B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8%D1%81%D0%BE%D0%BA_%D1%82%D1%83%D1%80%D0%BD%D0%B8%D1%80%D0%BE%D0%B2_%D0%B8_%D0%BC%D0%B0%D1%82%D1%87%D0%B5%D0%B9_%D0%BF%D0%BE_%D1%88%D0%B0%D1%85%D0%BC%D0%B0%D1%82%D0%B0%D0%BC" TargetMode="External"/><Relationship Id="rId2" Type="http://schemas.openxmlformats.org/officeDocument/2006/relationships/hyperlink" Target="http://ru.wikipedia.org/wiki/XVI_%D0%B2%D0%B5%D0%B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Pictures\Европа 2011\0_31fc5_1f3627c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шахмат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Подготовила  Жукович  Светлана Анатольевна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ПК\Desktop\К. Ш\komik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619750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58112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Теперь компьютер может  подсказывать шахматисту даже на соревнованиях самого высокого уровня.  Поэтому на турнирах начали использовать специальные меры для защиты от компьютерных подсказок.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9492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Прогресс компьютерных шахмат стал одной из причин роста популярности неклассических вариантов шахмат.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ПК\Downloads\0a067cb642fcc59c615172b89c6009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943600" cy="4160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4293096"/>
            <a:ext cx="7127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Древняя индийская легенда  приписывает создание шахмат некоему </a:t>
            </a:r>
            <a:r>
              <a:rPr lang="ru-RU" u="sng" dirty="0" smtClean="0">
                <a:hlinkClick r:id="rId3"/>
              </a:rPr>
              <a:t>брамину</a:t>
            </a:r>
            <a:r>
              <a:rPr lang="ru-RU" dirty="0" smtClean="0"/>
              <a:t>. За своё изобретение он попросил у раджи незначительную награду: столько пшеничных зёрен, сколько окажется на шахматной доске, если на первую клетку положить одно зерно, на вторую — два зерна, на третью — четыре зерна и т. д. Оказалось, что такого количества зерна нет на всей планете. Так это было, или не совсем, сказать сложно, но, так или иначе, родиной шахмат является </a:t>
            </a:r>
            <a:r>
              <a:rPr lang="ru-RU" u="sng" dirty="0" smtClean="0">
                <a:hlinkClick r:id="rId4"/>
              </a:rPr>
              <a:t>Индия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а 5 из 120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715000" cy="3657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3861048"/>
            <a:ext cx="6534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u="sng" dirty="0" smtClean="0">
                <a:hlinkClick r:id="rId3"/>
              </a:rPr>
              <a:t>Индии</a:t>
            </a:r>
            <a:r>
              <a:rPr lang="ru-RU" dirty="0" smtClean="0"/>
              <a:t> появилась первая известная нам игра, родственная шахматам — </a:t>
            </a:r>
            <a:r>
              <a:rPr lang="ru-RU" u="sng" dirty="0" smtClean="0">
                <a:hlinkClick r:id="rId4"/>
              </a:rPr>
              <a:t>чатуранга</a:t>
            </a:r>
            <a:r>
              <a:rPr lang="ru-RU" dirty="0" smtClean="0"/>
              <a:t>. Принципиальных отличий от современных шахмат два: игроков было четверо, а не двое (играли пара на пару), а ходы делались в соответствии с результатами бросания игральных костей. Каждый игрок имел по четыре фигуры (колесница (</a:t>
            </a:r>
            <a:r>
              <a:rPr lang="ru-RU" u="sng" dirty="0" smtClean="0">
                <a:hlinkClick r:id="rId5"/>
              </a:rPr>
              <a:t>ладья</a:t>
            </a:r>
            <a:r>
              <a:rPr lang="ru-RU" dirty="0" smtClean="0"/>
              <a:t>), </a:t>
            </a:r>
            <a:r>
              <a:rPr lang="ru-RU" u="sng" dirty="0" smtClean="0">
                <a:hlinkClick r:id="rId6"/>
              </a:rPr>
              <a:t>конь</a:t>
            </a:r>
            <a:r>
              <a:rPr lang="ru-RU" dirty="0" smtClean="0"/>
              <a:t>, </a:t>
            </a:r>
            <a:r>
              <a:rPr lang="ru-RU" u="sng" dirty="0" smtClean="0">
                <a:hlinkClick r:id="rId7"/>
              </a:rPr>
              <a:t>слон</a:t>
            </a:r>
            <a:r>
              <a:rPr lang="ru-RU" dirty="0" smtClean="0"/>
              <a:t>, </a:t>
            </a:r>
            <a:r>
              <a:rPr lang="ru-RU" u="sng" dirty="0" smtClean="0">
                <a:hlinkClick r:id="rId8"/>
              </a:rPr>
              <a:t>король</a:t>
            </a:r>
            <a:r>
              <a:rPr lang="ru-RU" dirty="0" smtClean="0"/>
              <a:t>) и по четыре </a:t>
            </a:r>
            <a:r>
              <a:rPr lang="ru-RU" u="sng" dirty="0" smtClean="0">
                <a:hlinkClick r:id="rId9"/>
              </a:rPr>
              <a:t>пешки</a:t>
            </a:r>
            <a:r>
              <a:rPr lang="ru-RU" dirty="0" smtClean="0"/>
              <a:t>. </a:t>
            </a:r>
            <a:r>
              <a:rPr lang="ru-RU" u="sng" dirty="0" smtClean="0">
                <a:hlinkClick r:id="rId10"/>
              </a:rPr>
              <a:t>Ферзя</a:t>
            </a:r>
            <a:r>
              <a:rPr lang="ru-RU" dirty="0" smtClean="0"/>
              <a:t> не было вовсе. Для выигрыша в партии нужно было уничтожить всё войско противников.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10 из 1018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905625" cy="4619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4653136"/>
            <a:ext cx="6047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Арабы преобразовали  чатурангу: игроков стало двое, каждый получил под управление два комплекта фигур чатуранги, один из королей стал ферзём. От </a:t>
            </a:r>
            <a:r>
              <a:rPr lang="ru-RU" u="sng" dirty="0" smtClean="0">
                <a:hlinkClick r:id="rId3"/>
              </a:rPr>
              <a:t>костей</a:t>
            </a:r>
            <a:r>
              <a:rPr lang="ru-RU" dirty="0" smtClean="0"/>
              <a:t> отказались, стали ходить по одному ходу строго по очереди. Победа стала фиксироваться  по постановке </a:t>
            </a:r>
            <a:r>
              <a:rPr lang="ru-RU" u="sng" dirty="0" smtClean="0">
                <a:hlinkClick r:id="rId4"/>
              </a:rPr>
              <a:t>мата</a:t>
            </a:r>
            <a:r>
              <a:rPr lang="ru-RU" dirty="0" smtClean="0"/>
              <a:t> либо </a:t>
            </a:r>
            <a:r>
              <a:rPr lang="ru-RU" u="sng" dirty="0" smtClean="0">
                <a:hlinkClick r:id="rId5"/>
              </a:rPr>
              <a:t>пата</a:t>
            </a:r>
            <a:r>
              <a:rPr lang="ru-RU" dirty="0" smtClean="0"/>
              <a:t>, а также при завершении игры с королём и хотя бы одной фигурой против одного короля.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ПК\Pictures\Европа 2011\x_1f5e34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753100" cy="43148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4460825"/>
            <a:ext cx="6983760" cy="2397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Приблизительно в </a:t>
            </a:r>
            <a:r>
              <a:rPr lang="ru-RU" u="sng" dirty="0" smtClean="0">
                <a:hlinkClick r:id="rId3"/>
              </a:rPr>
              <a:t>820 году</a:t>
            </a:r>
            <a:r>
              <a:rPr lang="ru-RU" dirty="0" smtClean="0"/>
              <a:t> шахматы появились на </a:t>
            </a:r>
            <a:r>
              <a:rPr lang="ru-RU" u="sng" dirty="0" smtClean="0">
                <a:hlinkClick r:id="rId4"/>
              </a:rPr>
              <a:t>Руси</a:t>
            </a:r>
            <a:r>
              <a:rPr lang="ru-RU" dirty="0" smtClean="0"/>
              <a:t>, придя либо прямо из </a:t>
            </a:r>
            <a:r>
              <a:rPr lang="ru-RU" u="sng" dirty="0" smtClean="0">
                <a:hlinkClick r:id="rId5"/>
              </a:rPr>
              <a:t>Персии</a:t>
            </a:r>
            <a:r>
              <a:rPr lang="ru-RU" dirty="0" smtClean="0"/>
              <a:t>, либо от среднеазиатских народов. Русское название игры созвучно среднеазиатскому «шахмат». Изменения в правилах, позже внесённые европейцами, проникали на Русь, постепенно превратив старые русские шахматы в современные. Считается, что европейский вариант шахматной игры попал в Россию в X—XI веках из </a:t>
            </a:r>
            <a:r>
              <a:rPr lang="ru-RU" u="sng" dirty="0" smtClean="0">
                <a:hlinkClick r:id="rId6"/>
              </a:rPr>
              <a:t>Италии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 </a:t>
            </a:r>
            <a:r>
              <a:rPr lang="ru-RU" u="sng" dirty="0" smtClean="0">
                <a:hlinkClick r:id="rId7"/>
              </a:rPr>
              <a:t>XV веку</a:t>
            </a:r>
            <a:r>
              <a:rPr lang="ru-RU" dirty="0" smtClean="0"/>
              <a:t> шахматы приобрели  современный облик.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Pictures\Европа 2011\36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061859" cy="45463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4549676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Играл в шахматы </a:t>
            </a:r>
            <a:r>
              <a:rPr lang="ru-RU" u="sng" dirty="0" smtClean="0">
                <a:hlinkClick r:id="rId3"/>
              </a:rPr>
              <a:t>Иван Грозный</a:t>
            </a:r>
            <a:r>
              <a:rPr lang="ru-RU" dirty="0" smtClean="0"/>
              <a:t> (по преданию, он и умер за шахматной доской). При </a:t>
            </a:r>
            <a:r>
              <a:rPr lang="ru-RU" u="sng" dirty="0" smtClean="0">
                <a:hlinkClick r:id="rId4"/>
              </a:rPr>
              <a:t>Алексее Михайловиче</a:t>
            </a:r>
            <a:r>
              <a:rPr lang="ru-RU" dirty="0" smtClean="0"/>
              <a:t> шахматы были распространены среди </a:t>
            </a:r>
            <a:r>
              <a:rPr lang="ru-RU" u="sng" dirty="0" smtClean="0">
                <a:hlinkClick r:id="rId5"/>
              </a:rPr>
              <a:t>придворных</a:t>
            </a:r>
            <a:r>
              <a:rPr lang="ru-RU" dirty="0" smtClean="0"/>
              <a:t>, умение играть в них было обычным среди </a:t>
            </a:r>
            <a:r>
              <a:rPr lang="ru-RU" u="sng" dirty="0" smtClean="0">
                <a:hlinkClick r:id="rId6"/>
              </a:rPr>
              <a:t>дипломатов</a:t>
            </a:r>
            <a:r>
              <a:rPr lang="ru-RU" dirty="0" smtClean="0"/>
              <a:t>. В Европе сохранились документы того времени, в которых говорится, что русские посланники знакомы с шахматами и играют в них весьма сильно. Увлекалась шахматами </a:t>
            </a:r>
            <a:r>
              <a:rPr lang="ru-RU" u="sng" dirty="0" smtClean="0">
                <a:hlinkClick r:id="rId7"/>
              </a:rPr>
              <a:t>царевна Софья</a:t>
            </a:r>
            <a:r>
              <a:rPr lang="ru-RU" dirty="0" smtClean="0"/>
              <a:t>. При </a:t>
            </a:r>
            <a:r>
              <a:rPr lang="ru-RU" u="sng" dirty="0" smtClean="0">
                <a:hlinkClick r:id="rId8"/>
              </a:rPr>
              <a:t>Петре I</a:t>
            </a:r>
            <a:r>
              <a:rPr lang="ru-RU" dirty="0" smtClean="0"/>
              <a:t> </a:t>
            </a:r>
            <a:r>
              <a:rPr lang="ru-RU" u="sng" dirty="0" smtClean="0">
                <a:hlinkClick r:id="rId9"/>
              </a:rPr>
              <a:t>ассамблеи</a:t>
            </a:r>
            <a:r>
              <a:rPr lang="ru-RU" dirty="0" smtClean="0"/>
              <a:t> не проходили без шахмат.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14 из 1018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868144" cy="44069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4509119"/>
            <a:ext cx="5975648" cy="2348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 </a:t>
            </a:r>
            <a:r>
              <a:rPr lang="ru-RU" u="sng" dirty="0" smtClean="0">
                <a:hlinkClick r:id="rId3"/>
              </a:rPr>
              <a:t>XV</a:t>
            </a:r>
            <a:r>
              <a:rPr lang="ru-RU" dirty="0" smtClean="0"/>
              <a:t>—</a:t>
            </a:r>
            <a:r>
              <a:rPr lang="ru-RU" u="sng" dirty="0" smtClean="0">
                <a:hlinkClick r:id="rId4"/>
              </a:rPr>
              <a:t>XVI векам</a:t>
            </a:r>
            <a:r>
              <a:rPr lang="ru-RU" dirty="0" smtClean="0"/>
              <a:t> шахматные правила в основном устоялись, началось развитие систематической </a:t>
            </a:r>
            <a:r>
              <a:rPr lang="ru-RU" u="sng" dirty="0" smtClean="0">
                <a:hlinkClick r:id="rId5"/>
              </a:rPr>
              <a:t>шахматной теории</a:t>
            </a:r>
            <a:r>
              <a:rPr lang="ru-RU" dirty="0" smtClean="0"/>
              <a:t>.  В </a:t>
            </a:r>
            <a:r>
              <a:rPr lang="ru-RU" u="sng" dirty="0" smtClean="0">
                <a:hlinkClick r:id="rId6"/>
              </a:rPr>
              <a:t>1561 году</a:t>
            </a:r>
            <a:r>
              <a:rPr lang="ru-RU" dirty="0" smtClean="0"/>
              <a:t> </a:t>
            </a:r>
            <a:r>
              <a:rPr lang="ru-RU" u="sng" dirty="0" err="1" smtClean="0">
                <a:hlinkClick r:id="rId7"/>
              </a:rPr>
              <a:t>Руи</a:t>
            </a:r>
            <a:r>
              <a:rPr lang="ru-RU" u="sng" dirty="0" smtClean="0">
                <a:hlinkClick r:id="rId7"/>
              </a:rPr>
              <a:t> Лопес</a:t>
            </a:r>
            <a:r>
              <a:rPr lang="ru-RU" dirty="0" smtClean="0"/>
              <a:t> издал первый полный </a:t>
            </a:r>
            <a:r>
              <a:rPr lang="ru-RU" u="sng" dirty="0" smtClean="0">
                <a:hlinkClick r:id="rId8"/>
              </a:rPr>
              <a:t>учебник</a:t>
            </a:r>
            <a:r>
              <a:rPr lang="ru-RU" dirty="0" smtClean="0"/>
              <a:t> шахмат, в котором были рассмотрены этапы партии — </a:t>
            </a:r>
            <a:r>
              <a:rPr lang="ru-RU" u="sng" dirty="0" smtClean="0">
                <a:hlinkClick r:id="rId9"/>
              </a:rPr>
              <a:t>дебют</a:t>
            </a:r>
            <a:r>
              <a:rPr lang="ru-RU" dirty="0" smtClean="0"/>
              <a:t>, </a:t>
            </a:r>
            <a:r>
              <a:rPr lang="ru-RU" u="sng" dirty="0" smtClean="0">
                <a:hlinkClick r:id="rId10"/>
              </a:rPr>
              <a:t>миттельшпиль</a:t>
            </a:r>
            <a:r>
              <a:rPr lang="ru-RU" dirty="0" smtClean="0"/>
              <a:t> и </a:t>
            </a:r>
            <a:r>
              <a:rPr lang="ru-RU" u="sng" dirty="0" smtClean="0">
                <a:hlinkClick r:id="rId11"/>
              </a:rPr>
              <a:t>эндшпиль</a:t>
            </a:r>
            <a:r>
              <a:rPr lang="ru-RU" dirty="0" smtClean="0"/>
              <a:t>.  Он же впервые описал характерный вид дебюта — «</a:t>
            </a:r>
            <a:r>
              <a:rPr lang="ru-RU" u="sng" dirty="0" smtClean="0">
                <a:hlinkClick r:id="rId12"/>
              </a:rPr>
              <a:t>гамбит</a:t>
            </a:r>
            <a:r>
              <a:rPr lang="ru-RU" dirty="0" smtClean="0"/>
              <a:t>», в котором преимущество в развитии достигается путём жертвы материала.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19 из 1018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715000" cy="40862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07707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Большой вклад в развитие шахматной теории в </a:t>
            </a:r>
            <a:r>
              <a:rPr lang="ru-RU" u="sng" dirty="0" smtClean="0">
                <a:hlinkClick r:id="rId3"/>
              </a:rPr>
              <a:t>XVIII веке</a:t>
            </a:r>
            <a:r>
              <a:rPr lang="ru-RU" dirty="0" smtClean="0"/>
              <a:t> внёс </a:t>
            </a:r>
            <a:r>
              <a:rPr lang="ru-RU" u="sng" dirty="0" err="1" smtClean="0">
                <a:hlinkClick r:id="rId4"/>
              </a:rPr>
              <a:t>Филидор</a:t>
            </a:r>
            <a:r>
              <a:rPr lang="ru-RU" dirty="0" smtClean="0"/>
              <a:t>. Он развил  позиционный стиль игры. Он считал, что игрок должен не бросаться в безрассудные атаки, а планомерно строить сильную, устойчивую позицию, наносить точно рассчитанные удары по слабостям позиции противника, при необходимости прибегать к разменам и упрощениям, если они ведут к выгодному эндшпилю. Правильная позиция, по </a:t>
            </a:r>
            <a:r>
              <a:rPr lang="ru-RU" dirty="0" err="1" smtClean="0"/>
              <a:t>Филидору</a:t>
            </a:r>
            <a:r>
              <a:rPr lang="ru-RU" dirty="0" smtClean="0"/>
              <a:t>, это, прежде всего, правильное расположение пешек. По словам </a:t>
            </a:r>
            <a:r>
              <a:rPr lang="ru-RU" dirty="0" err="1" smtClean="0"/>
              <a:t>Филидора</a:t>
            </a:r>
            <a:r>
              <a:rPr lang="ru-RU" dirty="0" smtClean="0"/>
              <a:t>, «Пешки — </a:t>
            </a:r>
            <a:r>
              <a:rPr lang="ru-RU" u="sng" dirty="0" smtClean="0">
                <a:hlinkClick r:id="rId5"/>
              </a:rPr>
              <a:t>душа</a:t>
            </a:r>
            <a:r>
              <a:rPr lang="ru-RU" dirty="0" smtClean="0"/>
              <a:t> шахмат; только они создают атаку и защиту, от их хорошего или плохого расположения целиком зависит победа или поражение». Книга </a:t>
            </a:r>
            <a:r>
              <a:rPr lang="ru-RU" dirty="0" err="1" smtClean="0"/>
              <a:t>Филидора</a:t>
            </a:r>
            <a:r>
              <a:rPr lang="ru-RU" dirty="0" smtClean="0"/>
              <a:t> «Анализ шахматной игры» стала </a:t>
            </a:r>
            <a:r>
              <a:rPr lang="ru-RU" u="sng" dirty="0" smtClean="0">
                <a:hlinkClick r:id="rId6"/>
              </a:rPr>
              <a:t>классикой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5103674"/>
            <a:ext cx="6623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 </a:t>
            </a:r>
            <a:r>
              <a:rPr lang="ru-RU" u="sng" dirty="0" smtClean="0">
                <a:hlinkClick r:id="rId2"/>
              </a:rPr>
              <a:t>XVI века</a:t>
            </a:r>
            <a:r>
              <a:rPr lang="ru-RU" dirty="0" smtClean="0"/>
              <a:t> начали появляться шахматные клубы, где собирались любители и полупрофессионалы, игравшие зачастую на денежную ставку. Затем  появились национальные турниры в большинстве европейских стран, стали проводиться </a:t>
            </a:r>
            <a:r>
              <a:rPr lang="ru-RU" u="sng" dirty="0" smtClean="0">
                <a:hlinkClick r:id="rId3"/>
              </a:rPr>
              <a:t>международные матчи (с1821-ого) и турниры (с 1851-ого)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" name="Picture 2" descr="C:\Users\1\Desktop\Шахматно-шашечный турнир 28.04.2017.Фото\IMG_12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6912" y="548680"/>
            <a:ext cx="7257496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69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История возникновения шахмат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ШАХМАТЫ МОЕЙ ЖИЗНИ</dc:title>
  <dc:creator>ПК</dc:creator>
  <cp:lastModifiedBy>Cветлана</cp:lastModifiedBy>
  <cp:revision>30</cp:revision>
  <dcterms:created xsi:type="dcterms:W3CDTF">2012-04-12T12:58:35Z</dcterms:created>
  <dcterms:modified xsi:type="dcterms:W3CDTF">2019-01-03T13:13:44Z</dcterms:modified>
</cp:coreProperties>
</file>