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17"/>
  </p:notesMasterIdLst>
  <p:sldIdLst>
    <p:sldId id="256" r:id="rId2"/>
    <p:sldId id="280" r:id="rId3"/>
    <p:sldId id="264" r:id="rId4"/>
    <p:sldId id="265" r:id="rId5"/>
    <p:sldId id="267" r:id="rId6"/>
    <p:sldId id="272" r:id="rId7"/>
    <p:sldId id="268" r:id="rId8"/>
    <p:sldId id="269" r:id="rId9"/>
    <p:sldId id="270" r:id="rId10"/>
    <p:sldId id="279" r:id="rId11"/>
    <p:sldId id="274" r:id="rId12"/>
    <p:sldId id="277" r:id="rId13"/>
    <p:sldId id="281" r:id="rId14"/>
    <p:sldId id="282" r:id="rId15"/>
    <p:sldId id="275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498DC6E-6F3C-4500-9767-84BA3C9489E1}" type="datetimeFigureOut">
              <a:rPr lang="ru-RU" smtClean="0"/>
              <a:pPr/>
              <a:t>14.12.2015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066213-2408-42EF-9EE9-68FA6E56411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27623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970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EA1339A5-EA3F-4F7F-A5B7-52E14083364A}" type="slidenum">
              <a:rPr lang="ru-RU" smtClean="0"/>
              <a:pPr/>
              <a:t>2</a:t>
            </a:fld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8388D6C-296E-4981-B966-510608ECD9D1}" type="slidenum">
              <a:rPr lang="ru-RU"/>
              <a:pPr/>
              <a:t>10</a:t>
            </a:fld>
            <a:endParaRPr lang="ru-RU"/>
          </a:p>
        </p:txBody>
      </p:sp>
      <p:sp>
        <p:nvSpPr>
          <p:cNvPr id="2222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22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ABFE8F-6DCC-4B5C-A251-332869515CEF}" type="datetimeFigureOut">
              <a:rPr lang="ru-RU" smtClean="0"/>
              <a:pPr/>
              <a:t>14.12.2015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AA7510-6A89-48F8-85E5-143ECFFAAEF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ABFE8F-6DCC-4B5C-A251-332869515CEF}" type="datetimeFigureOut">
              <a:rPr lang="ru-RU" smtClean="0"/>
              <a:pPr/>
              <a:t>14.12.2015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AA7510-6A89-48F8-85E5-143ECFFAAE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ABFE8F-6DCC-4B5C-A251-332869515CEF}" type="datetimeFigureOut">
              <a:rPr lang="ru-RU" smtClean="0"/>
              <a:pPr/>
              <a:t>14.12.2015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AA7510-6A89-48F8-85E5-143ECFFAAE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ABFE8F-6DCC-4B5C-A251-332869515CEF}" type="datetimeFigureOut">
              <a:rPr lang="ru-RU" smtClean="0"/>
              <a:pPr/>
              <a:t>14.12.2015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AA7510-6A89-48F8-85E5-143ECFFAAEF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ABFE8F-6DCC-4B5C-A251-332869515CEF}" type="datetimeFigureOut">
              <a:rPr lang="ru-RU" smtClean="0"/>
              <a:pPr/>
              <a:t>14.12.2015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AA7510-6A89-48F8-85E5-143ECFFAAE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ABFE8F-6DCC-4B5C-A251-332869515CEF}" type="datetimeFigureOut">
              <a:rPr lang="ru-RU" smtClean="0"/>
              <a:pPr/>
              <a:t>14.12.2015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AA7510-6A89-48F8-85E5-143ECFFAAEF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ABFE8F-6DCC-4B5C-A251-332869515CEF}" type="datetimeFigureOut">
              <a:rPr lang="ru-RU" smtClean="0"/>
              <a:pPr/>
              <a:t>14.12.2015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AA7510-6A89-48F8-85E5-143ECFFAAEF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ABFE8F-6DCC-4B5C-A251-332869515CEF}" type="datetimeFigureOut">
              <a:rPr lang="ru-RU" smtClean="0"/>
              <a:pPr/>
              <a:t>14.12.2015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AA7510-6A89-48F8-85E5-143ECFFAAE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ABFE8F-6DCC-4B5C-A251-332869515CEF}" type="datetimeFigureOut">
              <a:rPr lang="ru-RU" smtClean="0"/>
              <a:pPr/>
              <a:t>14.12.2015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AA7510-6A89-48F8-85E5-143ECFFAAE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ABFE8F-6DCC-4B5C-A251-332869515CEF}" type="datetimeFigureOut">
              <a:rPr lang="ru-RU" smtClean="0"/>
              <a:pPr/>
              <a:t>14.12.2015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AA7510-6A89-48F8-85E5-143ECFFAAE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ABFE8F-6DCC-4B5C-A251-332869515CEF}" type="datetimeFigureOut">
              <a:rPr lang="ru-RU" smtClean="0"/>
              <a:pPr/>
              <a:t>14.12.2015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AA7510-6A89-48F8-85E5-143ECFFAAEF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13ABFE8F-6DCC-4B5C-A251-332869515CEF}" type="datetimeFigureOut">
              <a:rPr lang="ru-RU" smtClean="0"/>
              <a:pPr/>
              <a:t>14.12.2015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47AA7510-6A89-48F8-85E5-143ECFFAAEF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1556792"/>
            <a:ext cx="7175351" cy="3168352"/>
          </a:xfrm>
        </p:spPr>
        <p:txBody>
          <a:bodyPr/>
          <a:lstStyle/>
          <a:p>
            <a:pPr marL="182880" indent="0" algn="ctr">
              <a:buNone/>
            </a:pPr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Как рассчитать равнодействующую сил?(закрепление)</a:t>
            </a:r>
            <a:endParaRPr lang="ru-RU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22636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8116" name="Picture 4" descr="img7"/>
          <p:cNvPicPr>
            <a:picLocks noGrp="1" noChangeAspect="1" noChangeArrowheads="1"/>
          </p:cNvPicPr>
          <p:nvPr>
            <p:ph type="body" idx="4294967295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395288" y="260350"/>
            <a:ext cx="8208962" cy="5905500"/>
          </a:xfrm>
          <a:prstGeom prst="rect">
            <a:avLst/>
          </a:prstGeo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ru-RU" dirty="0" smtClean="0"/>
              <a:t>Д/З</a:t>
            </a:r>
            <a:r>
              <a:rPr lang="en-US" dirty="0" smtClean="0"/>
              <a:t> </a:t>
            </a:r>
            <a:r>
              <a:rPr lang="ru-RU" dirty="0" smtClean="0"/>
              <a:t>выставление оценок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Заголовок 2"/>
          <p:cNvSpPr>
            <a:spLocks noGrp="1"/>
          </p:cNvSpPr>
          <p:nvPr>
            <p:ph type="title"/>
          </p:nvPr>
        </p:nvSpPr>
        <p:spPr>
          <a:xfrm>
            <a:off x="1475656" y="476672"/>
            <a:ext cx="6440503" cy="720080"/>
          </a:xfrm>
        </p:spPr>
        <p:txBody>
          <a:bodyPr/>
          <a:lstStyle/>
          <a:p>
            <a:pPr algn="ctr">
              <a:buNone/>
            </a:pPr>
            <a:r>
              <a:rPr lang="ru-RU" dirty="0" smtClean="0">
                <a:solidFill>
                  <a:srgbClr val="C00000"/>
                </a:solidFill>
              </a:rPr>
              <a:t>Продолжи фразу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idx="4294967295"/>
          </p:nvPr>
        </p:nvSpPr>
        <p:spPr>
          <a:xfrm>
            <a:off x="467544" y="1124744"/>
            <a:ext cx="8229600" cy="5733256"/>
          </a:xfrm>
          <a:prstGeom prst="rect">
            <a:avLst/>
          </a:prstGeom>
        </p:spPr>
        <p:txBody>
          <a:bodyPr/>
          <a:lstStyle/>
          <a:p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Сегодня я узнал…</a:t>
            </a:r>
          </a:p>
          <a:p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Было интересно…</a:t>
            </a:r>
          </a:p>
          <a:p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Я выполнял задания…</a:t>
            </a:r>
          </a:p>
          <a:p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Я понял, что…</a:t>
            </a:r>
          </a:p>
          <a:p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Теперь я могу…</a:t>
            </a:r>
          </a:p>
          <a:p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 меня получилось…</a:t>
            </a:r>
          </a:p>
          <a:p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Я смог…</a:t>
            </a:r>
          </a:p>
          <a:p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Я попробую…</a:t>
            </a:r>
          </a:p>
          <a:p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Урок дал мне для жизни…</a:t>
            </a:r>
          </a:p>
        </p:txBody>
      </p:sp>
    </p:spTree>
  </p:cSld>
  <p:clrMapOvr>
    <a:masterClrMapping/>
  </p:clrMapOvr>
  <p:transition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6" dur="20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9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2" dur="20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5" dur="5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/>
          <p:nvPr/>
        </p:nvPicPr>
        <p:blipFill>
          <a:blip r:embed="rId2" cstate="print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683568" y="404664"/>
            <a:ext cx="7704856" cy="583264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/>
          <p:nvPr/>
        </p:nvPicPr>
        <p:blipFill>
          <a:blip r:embed="rId2" cstate="print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611560" y="332656"/>
            <a:ext cx="8064896" cy="568863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Text Box 2"/>
          <p:cNvSpPr txBox="1">
            <a:spLocks noChangeArrowheads="1"/>
          </p:cNvSpPr>
          <p:nvPr/>
        </p:nvSpPr>
        <p:spPr bwMode="auto">
          <a:xfrm>
            <a:off x="827088" y="260350"/>
            <a:ext cx="8316912" cy="1873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r>
              <a:rPr lang="ru-RU" sz="8000" dirty="0">
                <a:solidFill>
                  <a:srgbClr val="FF0000"/>
                </a:solidFill>
                <a:latin typeface="Arial" charset="0"/>
              </a:rPr>
              <a:t>Спасибо за урок!</a:t>
            </a:r>
            <a:endParaRPr lang="en-US" sz="8000" dirty="0">
              <a:solidFill>
                <a:srgbClr val="FF0000"/>
              </a:solidFill>
              <a:latin typeface="Arial" charset="0"/>
            </a:endParaRPr>
          </a:p>
          <a:p>
            <a:r>
              <a:rPr lang="en-US" sz="8000" dirty="0">
                <a:solidFill>
                  <a:srgbClr val="FF0000"/>
                </a:solidFill>
                <a:latin typeface="Arial" charset="0"/>
              </a:rPr>
              <a:t>             </a:t>
            </a:r>
          </a:p>
        </p:txBody>
      </p:sp>
      <p:pic>
        <p:nvPicPr>
          <p:cNvPr id="37891" name="Picture 3" descr="мальчик с рюкзаком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15817" y="2254473"/>
            <a:ext cx="2736303" cy="3226641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sz="quarter" idx="4294967295"/>
          </p:nvPr>
        </p:nvGraphicFramePr>
        <p:xfrm>
          <a:off x="214313" y="1143000"/>
          <a:ext cx="8643999" cy="526471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71768"/>
                <a:gridCol w="3500462"/>
                <a:gridCol w="2571769"/>
              </a:tblGrid>
              <a:tr h="92869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eorgia" pitchFamily="18" charset="0"/>
                        </a:rPr>
                        <a:t>Направление 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eorgia" pitchFamily="18" charset="0"/>
                        </a:rPr>
                        <a:t>Рисунок 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eorgia" pitchFamily="18" charset="0"/>
                        </a:rPr>
                        <a:t>Формула  </a:t>
                      </a:r>
                    </a:p>
                  </a:txBody>
                  <a:tcPr horzOverflow="overflow"/>
                </a:tc>
              </a:tr>
              <a:tr h="139021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Georgia" pitchFamily="18" charset="0"/>
                        </a:rPr>
                        <a:t>По одной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Georgia" pitchFamily="18" charset="0"/>
                        </a:rPr>
                        <a:t>прямой </a:t>
                      </a: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Georgia" pitchFamily="18" charset="0"/>
                        </a:rPr>
                        <a:t> </a:t>
                      </a: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Georgia" pitchFamily="18" charset="0"/>
                        </a:rPr>
                        <a:t>в одну сторону</a:t>
                      </a: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Georgia" pitchFamily="18" charset="0"/>
                        </a:rPr>
                        <a:t> 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spc="0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     </a:t>
                      </a:r>
                      <a:r>
                        <a:rPr kumimoji="0" lang="en-US" sz="2800" b="0" i="0" u="none" strike="noStrike" cap="none" spc="0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</a:t>
                      </a:r>
                      <a:r>
                        <a:rPr kumimoji="0" lang="en-US" sz="1400" b="0" i="0" u="none" strike="noStrike" cap="none" spc="0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  <a:r>
                        <a:rPr kumimoji="0" lang="en-US" sz="2800" b="0" i="0" u="none" strike="noStrike" cap="none" spc="0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      </a:t>
                      </a:r>
                      <a:r>
                        <a:rPr kumimoji="0" lang="ru-RU" sz="2800" b="0" i="0" u="none" strike="noStrike" cap="none" spc="0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2800" b="0" i="0" u="none" strike="noStrike" cap="none" spc="0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spc="0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spc="0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      </a:t>
                      </a:r>
                      <a:r>
                        <a:rPr kumimoji="0" lang="ru-RU" sz="2800" b="0" i="0" u="none" strike="noStrike" cap="none" spc="0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 </a:t>
                      </a:r>
                      <a:r>
                        <a:rPr kumimoji="0" lang="en-US" sz="2800" b="0" i="0" u="none" strike="noStrike" cap="none" spc="0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</a:t>
                      </a:r>
                      <a:r>
                        <a:rPr kumimoji="0" lang="en-US" sz="1400" b="0" i="0" u="none" strike="noStrike" cap="none" spc="0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  <a:endParaRPr kumimoji="0" lang="ru-RU" sz="2800" b="0" i="0" u="none" strike="noStrike" cap="none" spc="0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1" i="0" u="none" strike="noStrike" cap="none" normalizeH="0" baseline="-25000" dirty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Georgia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1" i="0" u="none" strike="noStrike" cap="none" normalizeH="0" baseline="-25000" dirty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Georgia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1" i="0" u="none" strike="noStrike" cap="none" normalizeH="0" baseline="-25000" dirty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Georgia" pitchFamily="18" charset="0"/>
                      </a:endParaRPr>
                    </a:p>
                  </a:txBody>
                  <a:tcPr horzOverflow="overflow"/>
                </a:tc>
              </a:tr>
              <a:tr h="12305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Georgia" pitchFamily="18" charset="0"/>
                        </a:rPr>
                        <a:t>По одной прямой в разные стороны</a:t>
                      </a: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Georgia" pitchFamily="18" charset="0"/>
                        </a:rPr>
                        <a:t> 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</a:t>
                      </a: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</a:t>
                      </a: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F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   F  </a:t>
                      </a: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 </a:t>
                      </a: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1" i="0" u="none" strike="noStrike" cap="none" normalizeH="0" baseline="-25000" dirty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Georgia" pitchFamily="18" charset="0"/>
                      </a:endParaRPr>
                    </a:p>
                  </a:txBody>
                  <a:tcPr horzOverflow="overflow"/>
                </a:tc>
              </a:tr>
              <a:tr h="156316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Georgia" pitchFamily="18" charset="0"/>
                        </a:rPr>
                        <a:t>По одной прямой в разные стороны,</a:t>
                      </a: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Georgia" pitchFamily="18" charset="0"/>
                        </a:rPr>
                        <a:t> </a:t>
                      </a: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Georgia" pitchFamily="18" charset="0"/>
                        </a:rPr>
                        <a:t>равные друг другу</a:t>
                      </a: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Georgia" pitchFamily="18" charset="0"/>
                        </a:rPr>
                        <a:t> 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</a:t>
                      </a: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  </a:t>
                      </a: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      </a:t>
                      </a: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 </a:t>
                      </a: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eorgia" pitchFamily="18" charset="0"/>
                        </a:rPr>
                        <a:t/>
                      </a:r>
                      <a:b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eorgia" pitchFamily="18" charset="0"/>
                        </a:rPr>
                      </a:br>
                      <a:endParaRPr lang="ru-RU" sz="2400" b="1" dirty="0" smtClean="0"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Georgia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Georgia" pitchFamily="18" charset="0"/>
                      </a:endParaRPr>
                    </a:p>
                  </a:txBody>
                  <a:tcPr horzOverflow="overflow"/>
                </a:tc>
              </a:tr>
            </a:tbl>
          </a:graphicData>
        </a:graphic>
      </p:graphicFrame>
      <p:sp>
        <p:nvSpPr>
          <p:cNvPr id="12" name="Овал 11"/>
          <p:cNvSpPr/>
          <p:nvPr/>
        </p:nvSpPr>
        <p:spPr>
          <a:xfrm>
            <a:off x="4143375" y="4214813"/>
            <a:ext cx="571500" cy="571500"/>
          </a:xfrm>
          <a:prstGeom prst="ellipse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4" name="Стрелка вправо 13"/>
          <p:cNvSpPr/>
          <p:nvPr/>
        </p:nvSpPr>
        <p:spPr>
          <a:xfrm>
            <a:off x="4429125" y="4214813"/>
            <a:ext cx="642938" cy="571500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3214688" y="2786063"/>
            <a:ext cx="571500" cy="571500"/>
          </a:xfrm>
          <a:prstGeom prst="ellipse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1" name="Стрелка вправо 10"/>
          <p:cNvSpPr/>
          <p:nvPr/>
        </p:nvSpPr>
        <p:spPr>
          <a:xfrm>
            <a:off x="3500438" y="2786063"/>
            <a:ext cx="2214562" cy="571500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9484" name="Заголовок 1"/>
          <p:cNvSpPr>
            <a:spLocks noGrp="1"/>
          </p:cNvSpPr>
          <p:nvPr>
            <p:ph type="title"/>
          </p:nvPr>
        </p:nvSpPr>
        <p:spPr>
          <a:xfrm>
            <a:off x="683568" y="188641"/>
            <a:ext cx="7272808" cy="648071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sz="32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Как найти</a:t>
            </a:r>
            <a:r>
              <a:rPr lang="en-US" sz="32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равнодействующую сил?</a:t>
            </a:r>
          </a:p>
        </p:txBody>
      </p:sp>
      <p:sp>
        <p:nvSpPr>
          <p:cNvPr id="9" name="Стрелка вправо 8"/>
          <p:cNvSpPr/>
          <p:nvPr/>
        </p:nvSpPr>
        <p:spPr>
          <a:xfrm>
            <a:off x="3500438" y="2928938"/>
            <a:ext cx="785812" cy="285750"/>
          </a:xfrm>
          <a:prstGeom prst="right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" name="Стрелка вправо 9"/>
          <p:cNvSpPr/>
          <p:nvPr/>
        </p:nvSpPr>
        <p:spPr>
          <a:xfrm>
            <a:off x="3500438" y="3000375"/>
            <a:ext cx="1214437" cy="142875"/>
          </a:xfrm>
          <a:prstGeom prst="right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3" name="Стрелка вправо 12"/>
          <p:cNvSpPr/>
          <p:nvPr/>
        </p:nvSpPr>
        <p:spPr>
          <a:xfrm>
            <a:off x="4429125" y="4429125"/>
            <a:ext cx="1214438" cy="142875"/>
          </a:xfrm>
          <a:prstGeom prst="right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5" name="Стрелка влево 14"/>
          <p:cNvSpPr/>
          <p:nvPr/>
        </p:nvSpPr>
        <p:spPr>
          <a:xfrm>
            <a:off x="3786188" y="4357688"/>
            <a:ext cx="642937" cy="285750"/>
          </a:xfrm>
          <a:prstGeom prst="left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6" name="Овал 15"/>
          <p:cNvSpPr/>
          <p:nvPr/>
        </p:nvSpPr>
        <p:spPr>
          <a:xfrm>
            <a:off x="4214813" y="5572125"/>
            <a:ext cx="571500" cy="571500"/>
          </a:xfrm>
          <a:prstGeom prst="ellipse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7" name="Стрелка влево 16"/>
          <p:cNvSpPr/>
          <p:nvPr/>
        </p:nvSpPr>
        <p:spPr>
          <a:xfrm>
            <a:off x="3357563" y="5715000"/>
            <a:ext cx="1143000" cy="285750"/>
          </a:xfrm>
          <a:prstGeom prst="left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8" name="Стрелка вправо 17"/>
          <p:cNvSpPr/>
          <p:nvPr/>
        </p:nvSpPr>
        <p:spPr>
          <a:xfrm>
            <a:off x="4500563" y="5715000"/>
            <a:ext cx="1143000" cy="285750"/>
          </a:xfrm>
          <a:prstGeom prst="right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1" name="TextBox 20"/>
          <p:cNvSpPr txBox="1"/>
          <p:nvPr/>
        </p:nvSpPr>
        <p:spPr>
          <a:xfrm>
            <a:off x="6357938" y="2214563"/>
            <a:ext cx="2500312" cy="46166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spcBef>
                <a:spcPct val="20000"/>
              </a:spcBef>
              <a:defRPr/>
            </a:pPr>
            <a:r>
              <a:rPr lang="en-US" sz="2400" b="1" dirty="0" smtClean="0">
                <a:solidFill>
                  <a:srgbClr val="3333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</a:rPr>
              <a:t>R </a:t>
            </a:r>
            <a:r>
              <a:rPr lang="en-US" sz="2400" b="1" dirty="0">
                <a:solidFill>
                  <a:srgbClr val="3333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</a:rPr>
              <a:t>= F</a:t>
            </a:r>
            <a:r>
              <a:rPr lang="en-US" sz="2400" b="1" baseline="-25000" dirty="0">
                <a:solidFill>
                  <a:srgbClr val="3333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</a:rPr>
              <a:t>1</a:t>
            </a:r>
            <a:r>
              <a:rPr lang="en-US" sz="2400" b="1" dirty="0">
                <a:solidFill>
                  <a:srgbClr val="3333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</a:rPr>
              <a:t> + </a:t>
            </a:r>
            <a:r>
              <a:rPr lang="en-US" sz="2400" b="1" dirty="0" smtClean="0">
                <a:solidFill>
                  <a:srgbClr val="3333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</a:rPr>
              <a:t>F</a:t>
            </a:r>
            <a:r>
              <a:rPr lang="en-US" sz="2400" b="1" baseline="-25000" dirty="0" smtClean="0">
                <a:solidFill>
                  <a:srgbClr val="3333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</a:rPr>
              <a:t>2</a:t>
            </a:r>
            <a:endParaRPr lang="ru-RU" sz="2400" b="1" baseline="-25000" dirty="0">
              <a:solidFill>
                <a:srgbClr val="3333CC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eorgia" pitchFamily="18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6429375" y="3786188"/>
            <a:ext cx="2286000" cy="46166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spcBef>
                <a:spcPct val="20000"/>
              </a:spcBef>
              <a:defRPr/>
            </a:pPr>
            <a:r>
              <a:rPr lang="en-US" sz="2400" b="1" dirty="0" smtClean="0">
                <a:solidFill>
                  <a:srgbClr val="3333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</a:rPr>
              <a:t>R= </a:t>
            </a:r>
            <a:r>
              <a:rPr lang="en-US" sz="2400" b="1" dirty="0">
                <a:solidFill>
                  <a:srgbClr val="3333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</a:rPr>
              <a:t>F</a:t>
            </a:r>
            <a:r>
              <a:rPr lang="en-US" sz="2400" b="1" baseline="-25000" dirty="0">
                <a:solidFill>
                  <a:srgbClr val="3333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</a:rPr>
              <a:t>2</a:t>
            </a:r>
            <a:r>
              <a:rPr lang="en-US" sz="2400" b="1" dirty="0">
                <a:solidFill>
                  <a:srgbClr val="3333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</a:rPr>
              <a:t> -  </a:t>
            </a:r>
            <a:r>
              <a:rPr lang="en-US" sz="2400" b="1" dirty="0" smtClean="0">
                <a:solidFill>
                  <a:srgbClr val="3333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</a:rPr>
              <a:t>F</a:t>
            </a:r>
            <a:r>
              <a:rPr lang="en-US" sz="2400" b="1" baseline="-25000" dirty="0" smtClean="0">
                <a:solidFill>
                  <a:srgbClr val="3333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</a:rPr>
              <a:t>1</a:t>
            </a:r>
            <a:endParaRPr lang="en-US" sz="2400" b="1" baseline="-25000" dirty="0">
              <a:solidFill>
                <a:srgbClr val="3333CC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eorgia" pitchFamily="18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6429375" y="5143500"/>
            <a:ext cx="2143125" cy="46166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spcBef>
                <a:spcPct val="20000"/>
              </a:spcBef>
              <a:defRPr/>
            </a:pPr>
            <a:r>
              <a:rPr lang="en-US" sz="2400" b="1" dirty="0" smtClean="0">
                <a:solidFill>
                  <a:srgbClr val="3333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</a:rPr>
              <a:t>R= </a:t>
            </a:r>
            <a:r>
              <a:rPr lang="en-US" sz="2400" b="1" dirty="0">
                <a:solidFill>
                  <a:srgbClr val="3333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</a:rPr>
              <a:t>F</a:t>
            </a:r>
            <a:r>
              <a:rPr lang="en-US" sz="2400" b="1" baseline="-25000" dirty="0">
                <a:solidFill>
                  <a:srgbClr val="3333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</a:rPr>
              <a:t>2</a:t>
            </a:r>
            <a:r>
              <a:rPr lang="en-US" sz="2400" b="1" dirty="0">
                <a:solidFill>
                  <a:srgbClr val="3333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</a:rPr>
              <a:t> </a:t>
            </a:r>
            <a:r>
              <a:rPr lang="en-US" sz="2400" b="1" dirty="0" smtClean="0">
                <a:solidFill>
                  <a:srgbClr val="3333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</a:rPr>
              <a:t>-F</a:t>
            </a:r>
            <a:r>
              <a:rPr lang="en-US" sz="2400" b="1" baseline="-25000" dirty="0" smtClean="0">
                <a:solidFill>
                  <a:srgbClr val="3333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</a:rPr>
              <a:t>1</a:t>
            </a:r>
            <a:r>
              <a:rPr lang="en-US" sz="2400" b="1" dirty="0" smtClean="0">
                <a:solidFill>
                  <a:srgbClr val="3333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</a:rPr>
              <a:t>=</a:t>
            </a:r>
            <a:r>
              <a:rPr lang="ru-RU" sz="2400" b="1" dirty="0" smtClean="0">
                <a:solidFill>
                  <a:srgbClr val="3333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</a:rPr>
              <a:t>  </a:t>
            </a:r>
            <a:r>
              <a:rPr lang="ru-RU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</a:rPr>
              <a:t>0</a:t>
            </a:r>
            <a:r>
              <a:rPr lang="en-US" sz="2400" b="1" dirty="0">
                <a:solidFill>
                  <a:srgbClr val="3333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</a:rPr>
              <a:t> </a:t>
            </a:r>
            <a:endParaRPr lang="ru-RU" sz="2400" b="1" dirty="0">
              <a:solidFill>
                <a:srgbClr val="3333CC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1" grpId="0" animBg="1"/>
      <p:bldP spid="21" grpId="0"/>
      <p:bldP spid="22" grpId="0"/>
      <p:bldP spid="2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528638" y="485775"/>
            <a:ext cx="7504112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rgbClr val="3366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  <a:cs typeface="Arial" charset="0"/>
              </a:rPr>
              <a:t> </a:t>
            </a:r>
            <a:r>
              <a:rPr lang="ru-RU" sz="2800" b="1" dirty="0">
                <a:solidFill>
                  <a:srgbClr val="336600"/>
                </a:solidFill>
                <a:latin typeface="Georgia" pitchFamily="18" charset="0"/>
                <a:cs typeface="Arial" charset="0"/>
              </a:rPr>
              <a:t> </a:t>
            </a:r>
            <a:r>
              <a:rPr lang="ru-RU" sz="2800" b="1" dirty="0">
                <a:solidFill>
                  <a:srgbClr val="336600"/>
                </a:solidFill>
                <a:latin typeface="Times New Roman" pitchFamily="18" charset="0"/>
                <a:cs typeface="Times New Roman" pitchFamily="18" charset="0"/>
              </a:rPr>
              <a:t>1. Чему равна равнодействующая двух сил,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rgbClr val="336600"/>
                </a:solidFill>
                <a:latin typeface="Times New Roman" pitchFamily="18" charset="0"/>
                <a:cs typeface="Times New Roman" pitchFamily="18" charset="0"/>
              </a:rPr>
              <a:t>приложенных к телу в точке А?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19459" name="Rectangle 10"/>
          <p:cNvSpPr>
            <a:spLocks noChangeArrowheads="1"/>
          </p:cNvSpPr>
          <p:nvPr/>
        </p:nvSpPr>
        <p:spPr bwMode="auto">
          <a:xfrm>
            <a:off x="928688" y="2214563"/>
            <a:ext cx="485775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 sz="3600" b="1">
                <a:latin typeface="Cambria" pitchFamily="18" charset="0"/>
              </a:rPr>
              <a:t>А</a:t>
            </a:r>
          </a:p>
        </p:txBody>
      </p:sp>
      <p:grpSp>
        <p:nvGrpSpPr>
          <p:cNvPr id="2" name="Группа 19"/>
          <p:cNvGrpSpPr>
            <a:grpSpLocks/>
          </p:cNvGrpSpPr>
          <p:nvPr/>
        </p:nvGrpSpPr>
        <p:grpSpPr bwMode="auto">
          <a:xfrm>
            <a:off x="1785938" y="2928938"/>
            <a:ext cx="6461125" cy="1643062"/>
            <a:chOff x="1825437" y="2928934"/>
            <a:chExt cx="6461339" cy="1643074"/>
          </a:xfrm>
        </p:grpSpPr>
        <p:sp>
          <p:nvSpPr>
            <p:cNvPr id="19468" name="Rectangle 8"/>
            <p:cNvSpPr>
              <a:spLocks noChangeArrowheads="1"/>
            </p:cNvSpPr>
            <p:nvPr/>
          </p:nvSpPr>
          <p:spPr bwMode="auto">
            <a:xfrm>
              <a:off x="6357950" y="2928934"/>
              <a:ext cx="708848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r>
                <a:rPr lang="ru-RU" sz="2800">
                  <a:latin typeface="Cambria" pitchFamily="18" charset="0"/>
                </a:rPr>
                <a:t>8Н </a:t>
              </a:r>
            </a:p>
          </p:txBody>
        </p:sp>
        <p:sp>
          <p:nvSpPr>
            <p:cNvPr id="16" name="Стрелка вправо 15"/>
            <p:cNvSpPr/>
            <p:nvPr/>
          </p:nvSpPr>
          <p:spPr>
            <a:xfrm>
              <a:off x="1825437" y="3071810"/>
              <a:ext cx="6461339" cy="1500198"/>
            </a:xfrm>
            <a:prstGeom prst="rightArrow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</p:grpSp>
      <p:sp>
        <p:nvSpPr>
          <p:cNvPr id="19461" name="Oval 9"/>
          <p:cNvSpPr>
            <a:spLocks noChangeArrowheads="1"/>
          </p:cNvSpPr>
          <p:nvPr/>
        </p:nvSpPr>
        <p:spPr bwMode="auto">
          <a:xfrm>
            <a:off x="500063" y="3071813"/>
            <a:ext cx="1325562" cy="1500187"/>
          </a:xfrm>
          <a:prstGeom prst="ellipse">
            <a:avLst/>
          </a:prstGeom>
          <a:solidFill>
            <a:srgbClr val="CCFF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Cambria" pitchFamily="18" charset="0"/>
            </a:endParaRPr>
          </a:p>
        </p:txBody>
      </p:sp>
      <p:grpSp>
        <p:nvGrpSpPr>
          <p:cNvPr id="19462" name="Группа 18"/>
          <p:cNvGrpSpPr>
            <a:grpSpLocks/>
          </p:cNvGrpSpPr>
          <p:nvPr/>
        </p:nvGrpSpPr>
        <p:grpSpPr bwMode="auto">
          <a:xfrm>
            <a:off x="1825625" y="2928938"/>
            <a:ext cx="3976688" cy="1455737"/>
            <a:chOff x="1825437" y="2928934"/>
            <a:chExt cx="3976209" cy="1455550"/>
          </a:xfrm>
        </p:grpSpPr>
        <p:sp>
          <p:nvSpPr>
            <p:cNvPr id="19466" name="Rectangle 8"/>
            <p:cNvSpPr>
              <a:spLocks noChangeArrowheads="1"/>
            </p:cNvSpPr>
            <p:nvPr/>
          </p:nvSpPr>
          <p:spPr bwMode="auto">
            <a:xfrm>
              <a:off x="4357686" y="2928934"/>
              <a:ext cx="708848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r>
                <a:rPr lang="ru-RU" sz="2800">
                  <a:latin typeface="Cambria" pitchFamily="18" charset="0"/>
                </a:rPr>
                <a:t>5Н </a:t>
              </a:r>
            </a:p>
          </p:txBody>
        </p:sp>
        <p:sp>
          <p:nvSpPr>
            <p:cNvPr id="15" name="Стрелка вправо 14"/>
            <p:cNvSpPr/>
            <p:nvPr/>
          </p:nvSpPr>
          <p:spPr>
            <a:xfrm>
              <a:off x="1825437" y="3259092"/>
              <a:ext cx="3976209" cy="1125392"/>
            </a:xfrm>
            <a:prstGeom prst="rightArrow">
              <a:avLst/>
            </a:prstGeom>
            <a:solidFill>
              <a:srgbClr val="00B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</p:grpSp>
      <p:grpSp>
        <p:nvGrpSpPr>
          <p:cNvPr id="19463" name="Группа 17"/>
          <p:cNvGrpSpPr>
            <a:grpSpLocks/>
          </p:cNvGrpSpPr>
          <p:nvPr/>
        </p:nvGrpSpPr>
        <p:grpSpPr bwMode="auto">
          <a:xfrm>
            <a:off x="1825625" y="2928938"/>
            <a:ext cx="2484438" cy="1268412"/>
            <a:chOff x="1825437" y="2928934"/>
            <a:chExt cx="2485130" cy="1268025"/>
          </a:xfrm>
        </p:grpSpPr>
        <p:sp>
          <p:nvSpPr>
            <p:cNvPr id="19464" name="Rectangle 7"/>
            <p:cNvSpPr>
              <a:spLocks noChangeArrowheads="1"/>
            </p:cNvSpPr>
            <p:nvPr/>
          </p:nvSpPr>
          <p:spPr bwMode="auto">
            <a:xfrm>
              <a:off x="2428860" y="2928934"/>
              <a:ext cx="708848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r>
                <a:rPr lang="ru-RU" sz="2800">
                  <a:latin typeface="Cambria" pitchFamily="18" charset="0"/>
                </a:rPr>
                <a:t>3 Н</a:t>
              </a:r>
            </a:p>
          </p:txBody>
        </p:sp>
        <p:sp>
          <p:nvSpPr>
            <p:cNvPr id="13" name="Стрелка вправо 12"/>
            <p:cNvSpPr/>
            <p:nvPr/>
          </p:nvSpPr>
          <p:spPr>
            <a:xfrm>
              <a:off x="1825437" y="3446301"/>
              <a:ext cx="2485130" cy="750658"/>
            </a:xfrm>
            <a:prstGeom prst="rightArrow">
              <a:avLst/>
            </a:prstGeom>
            <a:solidFill>
              <a:srgbClr val="0070C0">
                <a:alpha val="63000"/>
              </a:srgb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xmlns="" val="35281345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608013" y="485775"/>
            <a:ext cx="7947025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rgbClr val="33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  <a:cs typeface="Arial" charset="0"/>
              </a:rPr>
              <a:t> </a:t>
            </a:r>
            <a:r>
              <a:rPr lang="ru-RU" sz="2400" b="1" dirty="0">
                <a:solidFill>
                  <a:srgbClr val="33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>
                <a:solidFill>
                  <a:srgbClr val="33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ru-RU" sz="3600" b="1" dirty="0">
                <a:solidFill>
                  <a:srgbClr val="336600"/>
                </a:solidFill>
                <a:latin typeface="Times New Roman" pitchFamily="18" charset="0"/>
                <a:cs typeface="Times New Roman" pitchFamily="18" charset="0"/>
              </a:rPr>
              <a:t>Чему равна равнодействующая двух сил,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srgbClr val="336600"/>
                </a:solidFill>
                <a:latin typeface="Times New Roman" pitchFamily="18" charset="0"/>
                <a:cs typeface="Times New Roman" pitchFamily="18" charset="0"/>
              </a:rPr>
              <a:t>приложенных к телу в точке А?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20483" name="Rectangle 11"/>
          <p:cNvSpPr>
            <a:spLocks noChangeArrowheads="1"/>
          </p:cNvSpPr>
          <p:nvPr/>
        </p:nvSpPr>
        <p:spPr bwMode="auto">
          <a:xfrm>
            <a:off x="3357563" y="2428875"/>
            <a:ext cx="519112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 sz="4000" b="1">
                <a:latin typeface="Cambria" pitchFamily="18" charset="0"/>
              </a:rPr>
              <a:t>А</a:t>
            </a:r>
          </a:p>
        </p:txBody>
      </p:sp>
      <p:grpSp>
        <p:nvGrpSpPr>
          <p:cNvPr id="20484" name="Группа 20"/>
          <p:cNvGrpSpPr>
            <a:grpSpLocks/>
          </p:cNvGrpSpPr>
          <p:nvPr/>
        </p:nvGrpSpPr>
        <p:grpSpPr bwMode="auto">
          <a:xfrm>
            <a:off x="4364038" y="3214688"/>
            <a:ext cx="2851150" cy="1436687"/>
            <a:chOff x="4364555" y="3214686"/>
            <a:chExt cx="2850651" cy="1437174"/>
          </a:xfrm>
        </p:grpSpPr>
        <p:sp>
          <p:nvSpPr>
            <p:cNvPr id="20492" name="Rectangle 9"/>
            <p:cNvSpPr>
              <a:spLocks noChangeArrowheads="1"/>
            </p:cNvSpPr>
            <p:nvPr/>
          </p:nvSpPr>
          <p:spPr bwMode="auto">
            <a:xfrm>
              <a:off x="5857884" y="3214686"/>
              <a:ext cx="708848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r>
                <a:rPr lang="ru-RU" sz="2800">
                  <a:latin typeface="Cambria" pitchFamily="18" charset="0"/>
                </a:rPr>
                <a:t>4Н </a:t>
              </a:r>
            </a:p>
          </p:txBody>
        </p:sp>
        <p:sp>
          <p:nvSpPr>
            <p:cNvPr id="17" name="Стрелка вправо 16"/>
            <p:cNvSpPr/>
            <p:nvPr/>
          </p:nvSpPr>
          <p:spPr>
            <a:xfrm>
              <a:off x="4364555" y="3554526"/>
              <a:ext cx="2850651" cy="1097334"/>
            </a:xfrm>
            <a:prstGeom prst="rightArrow">
              <a:avLst/>
            </a:prstGeom>
            <a:solidFill>
              <a:srgbClr val="0070C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</p:grpSp>
      <p:sp>
        <p:nvSpPr>
          <p:cNvPr id="20485" name="Oval 10"/>
          <p:cNvSpPr>
            <a:spLocks noChangeArrowheads="1"/>
          </p:cNvSpPr>
          <p:nvPr/>
        </p:nvSpPr>
        <p:spPr bwMode="auto">
          <a:xfrm>
            <a:off x="2857500" y="3214688"/>
            <a:ext cx="1541463" cy="1643062"/>
          </a:xfrm>
          <a:prstGeom prst="ellipse">
            <a:avLst/>
          </a:prstGeom>
          <a:solidFill>
            <a:srgbClr val="CCFF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Cambria" pitchFamily="18" charset="0"/>
            </a:endParaRPr>
          </a:p>
        </p:txBody>
      </p:sp>
      <p:grpSp>
        <p:nvGrpSpPr>
          <p:cNvPr id="20486" name="Группа 18"/>
          <p:cNvGrpSpPr>
            <a:grpSpLocks/>
          </p:cNvGrpSpPr>
          <p:nvPr/>
        </p:nvGrpSpPr>
        <p:grpSpPr bwMode="auto">
          <a:xfrm>
            <a:off x="1285875" y="3143250"/>
            <a:ext cx="1597025" cy="1371600"/>
            <a:chOff x="1285852" y="3143248"/>
            <a:chExt cx="1596365" cy="1371465"/>
          </a:xfrm>
        </p:grpSpPr>
        <p:sp>
          <p:nvSpPr>
            <p:cNvPr id="20490" name="Rectangle 8"/>
            <p:cNvSpPr>
              <a:spLocks noChangeArrowheads="1"/>
            </p:cNvSpPr>
            <p:nvPr/>
          </p:nvSpPr>
          <p:spPr bwMode="auto">
            <a:xfrm>
              <a:off x="2000232" y="3143248"/>
              <a:ext cx="708848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r>
                <a:rPr lang="ru-RU" sz="2800">
                  <a:latin typeface="Cambria" pitchFamily="18" charset="0"/>
                </a:rPr>
                <a:t>2 Н</a:t>
              </a:r>
            </a:p>
          </p:txBody>
        </p:sp>
        <p:sp>
          <p:nvSpPr>
            <p:cNvPr id="15" name="Стрелка влево 14"/>
            <p:cNvSpPr/>
            <p:nvPr/>
          </p:nvSpPr>
          <p:spPr>
            <a:xfrm>
              <a:off x="1285852" y="3692469"/>
              <a:ext cx="1596365" cy="822244"/>
            </a:xfrm>
            <a:prstGeom prst="leftArrow">
              <a:avLst/>
            </a:prstGeom>
            <a:solidFill>
              <a:srgbClr val="00B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</p:grpSp>
      <p:grpSp>
        <p:nvGrpSpPr>
          <p:cNvPr id="5" name="Группа 19"/>
          <p:cNvGrpSpPr>
            <a:grpSpLocks/>
          </p:cNvGrpSpPr>
          <p:nvPr/>
        </p:nvGrpSpPr>
        <p:grpSpPr bwMode="auto">
          <a:xfrm>
            <a:off x="4364038" y="3214688"/>
            <a:ext cx="1597025" cy="1300162"/>
            <a:chOff x="4364555" y="3214686"/>
            <a:chExt cx="1596365" cy="1300027"/>
          </a:xfrm>
        </p:grpSpPr>
        <p:sp>
          <p:nvSpPr>
            <p:cNvPr id="20488" name="Rectangle 8"/>
            <p:cNvSpPr>
              <a:spLocks noChangeArrowheads="1"/>
            </p:cNvSpPr>
            <p:nvPr/>
          </p:nvSpPr>
          <p:spPr bwMode="auto">
            <a:xfrm>
              <a:off x="4643438" y="3214686"/>
              <a:ext cx="708848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r>
                <a:rPr lang="ru-RU" sz="2800">
                  <a:latin typeface="Cambria" pitchFamily="18" charset="0"/>
                </a:rPr>
                <a:t>2 Н</a:t>
              </a:r>
            </a:p>
          </p:txBody>
        </p:sp>
        <p:sp>
          <p:nvSpPr>
            <p:cNvPr id="16" name="Стрелка вправо 15"/>
            <p:cNvSpPr/>
            <p:nvPr/>
          </p:nvSpPr>
          <p:spPr>
            <a:xfrm>
              <a:off x="4364555" y="3692473"/>
              <a:ext cx="1596365" cy="822240"/>
            </a:xfrm>
            <a:prstGeom prst="rightArrow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xmlns="" val="34582596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Овал 6"/>
          <p:cNvSpPr/>
          <p:nvPr/>
        </p:nvSpPr>
        <p:spPr>
          <a:xfrm>
            <a:off x="4143375" y="2500313"/>
            <a:ext cx="1214438" cy="1143000"/>
          </a:xfrm>
          <a:prstGeom prst="ellipse">
            <a:avLst/>
          </a:prstGeom>
          <a:gradFill>
            <a:gsLst>
              <a:gs pos="0">
                <a:srgbClr val="0070C0"/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63" y="0"/>
            <a:ext cx="8104385" cy="1584176"/>
          </a:xfrm>
        </p:spPr>
        <p:txBody>
          <a:bodyPr>
            <a:normAutofit/>
          </a:bodyPr>
          <a:lstStyle/>
          <a:p>
            <a:pPr marL="0" indent="0" algn="ctr" eaLnBrk="1" fontAlgn="auto" hangingPunct="1">
              <a:spcAft>
                <a:spcPts val="0"/>
              </a:spcAft>
              <a:buNone/>
              <a:defRPr/>
            </a:pP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Что происходит с телом в результате действия сил?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4294967295"/>
          </p:nvPr>
        </p:nvSpPr>
        <p:spPr>
          <a:xfrm>
            <a:off x="914400" y="1928813"/>
            <a:ext cx="7772400" cy="2000250"/>
          </a:xfrm>
          <a:prstGeom prst="rect">
            <a:avLst/>
          </a:prstGeom>
        </p:spPr>
        <p:txBody>
          <a:bodyPr>
            <a:normAutofit fontScale="47500" lnSpcReduction="20000"/>
          </a:bodyPr>
          <a:lstStyle/>
          <a:p>
            <a:pPr marL="274320" indent="-274320" eaLnBrk="1" fontAlgn="auto" hangingPunct="1">
              <a:spcBef>
                <a:spcPts val="580"/>
              </a:spcBef>
              <a:spcAft>
                <a:spcPts val="0"/>
              </a:spcAft>
              <a:buFont typeface="Wingdings 2"/>
              <a:buChar char=""/>
              <a:defRPr/>
            </a:pPr>
            <a:endParaRPr lang="ru-RU" dirty="0" smtClean="0"/>
          </a:p>
          <a:p>
            <a:pPr marL="274320" indent="-274320" eaLnBrk="1" fontAlgn="auto" hangingPunct="1">
              <a:spcBef>
                <a:spcPts val="580"/>
              </a:spcBef>
              <a:spcAft>
                <a:spcPts val="0"/>
              </a:spcAft>
              <a:buFont typeface="Wingdings 2"/>
              <a:buChar char=""/>
              <a:defRPr/>
            </a:pPr>
            <a:endParaRPr lang="ru-RU" dirty="0" smtClean="0"/>
          </a:p>
          <a:p>
            <a:pPr marL="274320" indent="-274320" eaLnBrk="1" fontAlgn="auto" hangingPunct="1">
              <a:spcBef>
                <a:spcPts val="58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/>
              <a:t>                                                   </a:t>
            </a:r>
            <a:r>
              <a:rPr lang="ru-RU" sz="4500" dirty="0" smtClean="0"/>
              <a:t>10 Н                                                    10 Н            </a:t>
            </a:r>
          </a:p>
          <a:p>
            <a:pPr marL="274320" indent="-274320" eaLnBrk="1" fontAlgn="auto" hangingPunct="1">
              <a:spcBef>
                <a:spcPts val="580"/>
              </a:spcBef>
              <a:spcAft>
                <a:spcPts val="0"/>
              </a:spcAft>
              <a:buFont typeface="Wingdings 2"/>
              <a:buNone/>
              <a:defRPr/>
            </a:pPr>
            <a:endParaRPr lang="ru-RU" dirty="0" smtClean="0"/>
          </a:p>
          <a:p>
            <a:pPr marL="274320" indent="-274320" eaLnBrk="1" fontAlgn="auto" hangingPunct="1">
              <a:spcBef>
                <a:spcPts val="580"/>
              </a:spcBef>
              <a:spcAft>
                <a:spcPts val="0"/>
              </a:spcAft>
              <a:buFont typeface="Wingdings 2"/>
              <a:buNone/>
              <a:defRPr/>
            </a:pPr>
            <a:endParaRPr lang="ru-RU" dirty="0" smtClean="0"/>
          </a:p>
          <a:p>
            <a:pPr marL="274320" indent="-274320" eaLnBrk="1" fontAlgn="auto" hangingPunct="1">
              <a:spcBef>
                <a:spcPts val="580"/>
              </a:spcBef>
              <a:spcAft>
                <a:spcPts val="0"/>
              </a:spcAft>
              <a:buFont typeface="Wingdings 2"/>
              <a:buNone/>
              <a:defRPr/>
            </a:pPr>
            <a:endParaRPr lang="ru-RU" dirty="0" smtClean="0"/>
          </a:p>
          <a:p>
            <a:pPr marL="274320" indent="-274320" eaLnBrk="1" fontAlgn="auto" hangingPunct="1">
              <a:spcBef>
                <a:spcPts val="58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/>
              <a:t>  </a:t>
            </a:r>
            <a:endParaRPr lang="ru-RU" dirty="0"/>
          </a:p>
        </p:txBody>
      </p:sp>
      <p:sp>
        <p:nvSpPr>
          <p:cNvPr id="5" name="Стрелка влево 4"/>
          <p:cNvSpPr/>
          <p:nvPr/>
        </p:nvSpPr>
        <p:spPr>
          <a:xfrm>
            <a:off x="2214563" y="2643188"/>
            <a:ext cx="2571750" cy="928687"/>
          </a:xfrm>
          <a:prstGeom prst="leftArrow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" name="Стрелка вправо 5"/>
          <p:cNvSpPr/>
          <p:nvPr/>
        </p:nvSpPr>
        <p:spPr>
          <a:xfrm>
            <a:off x="4786313" y="2643188"/>
            <a:ext cx="2571750" cy="928687"/>
          </a:xfrm>
          <a:prstGeom prst="right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500063" y="5085184"/>
            <a:ext cx="8358187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 dirty="0">
                <a:solidFill>
                  <a:srgbClr val="7030A0"/>
                </a:solidFill>
                <a:latin typeface="Cambria" pitchFamily="18" charset="0"/>
              </a:rPr>
              <a:t>Равнодействующая равна 0 значит тело либо находится в покое, либо движется равномерно и прямолинейно.</a:t>
            </a:r>
            <a:endParaRPr lang="ru-RU" sz="2400" dirty="0">
              <a:solidFill>
                <a:srgbClr val="7030A0"/>
              </a:solidFill>
              <a:latin typeface="Cambr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7894131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7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279400" y="188913"/>
            <a:ext cx="8599488" cy="1511300"/>
          </a:xfrm>
          <a:prstGeom prst="rect">
            <a:avLst/>
          </a:prstGeom>
        </p:spPr>
        <p:txBody>
          <a:bodyPr/>
          <a:lstStyle/>
          <a:p>
            <a:pPr marL="533400" indent="-533400"/>
            <a:r>
              <a:rPr lang="ru-RU" dirty="0" smtClean="0"/>
              <a:t>Два мальчика тянут сани, действуя на них силами </a:t>
            </a:r>
            <a:r>
              <a:rPr lang="en-US" dirty="0" smtClean="0"/>
              <a:t>2</a:t>
            </a:r>
            <a:r>
              <a:rPr lang="ru-RU" dirty="0" smtClean="0"/>
              <a:t>0Н и </a:t>
            </a:r>
            <a:r>
              <a:rPr lang="en-US" dirty="0" smtClean="0"/>
              <a:t>1</a:t>
            </a:r>
            <a:r>
              <a:rPr lang="ru-RU" dirty="0" smtClean="0"/>
              <a:t>0Н. Изобразите на чертеже эти силы. </a:t>
            </a:r>
          </a:p>
        </p:txBody>
      </p:sp>
      <p:sp>
        <p:nvSpPr>
          <p:cNvPr id="31748" name="Line 4"/>
          <p:cNvSpPr>
            <a:spLocks noChangeShapeType="1"/>
          </p:cNvSpPr>
          <p:nvPr/>
        </p:nvSpPr>
        <p:spPr bwMode="auto">
          <a:xfrm>
            <a:off x="1044575" y="5181600"/>
            <a:ext cx="217805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1749" name="Rectangle 5"/>
          <p:cNvSpPr>
            <a:spLocks noChangeArrowheads="1"/>
          </p:cNvSpPr>
          <p:nvPr/>
        </p:nvSpPr>
        <p:spPr bwMode="auto">
          <a:xfrm>
            <a:off x="1771650" y="4759325"/>
            <a:ext cx="798513" cy="406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1752" name="Rectangle 8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411163" y="2387600"/>
            <a:ext cx="3810000" cy="922338"/>
          </a:xfrm>
          <a:prstGeom prst="rect">
            <a:avLst/>
          </a:prstGeom>
        </p:spPr>
        <p:txBody>
          <a:bodyPr/>
          <a:lstStyle/>
          <a:p>
            <a:pPr lvl="1"/>
            <a:r>
              <a:rPr lang="ru-RU" dirty="0" smtClean="0"/>
              <a:t>Силы действуют в одну сторону.</a:t>
            </a:r>
          </a:p>
        </p:txBody>
      </p:sp>
      <p:sp>
        <p:nvSpPr>
          <p:cNvPr id="31755" name="Line 11"/>
          <p:cNvSpPr>
            <a:spLocks noChangeShapeType="1"/>
          </p:cNvSpPr>
          <p:nvPr/>
        </p:nvSpPr>
        <p:spPr bwMode="auto">
          <a:xfrm>
            <a:off x="5529263" y="5138738"/>
            <a:ext cx="217805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1756" name="Rectangle 12"/>
          <p:cNvSpPr>
            <a:spLocks noChangeArrowheads="1"/>
          </p:cNvSpPr>
          <p:nvPr/>
        </p:nvSpPr>
        <p:spPr bwMode="auto">
          <a:xfrm>
            <a:off x="6299200" y="4718050"/>
            <a:ext cx="798513" cy="406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1757" name="Text Box 13"/>
          <p:cNvSpPr txBox="1">
            <a:spLocks noChangeArrowheads="1"/>
          </p:cNvSpPr>
          <p:nvPr/>
        </p:nvSpPr>
        <p:spPr bwMode="auto">
          <a:xfrm>
            <a:off x="898525" y="3513138"/>
            <a:ext cx="11906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>
                <a:latin typeface="Times New Roman" pitchFamily="18" charset="0"/>
              </a:rPr>
              <a:t>F</a:t>
            </a:r>
            <a:r>
              <a:rPr lang="en-US" sz="2400" baseline="-25000">
                <a:latin typeface="Times New Roman" pitchFamily="18" charset="0"/>
              </a:rPr>
              <a:t>1</a:t>
            </a:r>
            <a:r>
              <a:rPr lang="en-US" sz="2400">
                <a:latin typeface="Times New Roman" pitchFamily="18" charset="0"/>
              </a:rPr>
              <a:t>=20H</a:t>
            </a:r>
            <a:endParaRPr lang="ru-RU" sz="2400">
              <a:latin typeface="Times New Roman" pitchFamily="18" charset="0"/>
            </a:endParaRPr>
          </a:p>
        </p:txBody>
      </p:sp>
      <p:sp>
        <p:nvSpPr>
          <p:cNvPr id="31758" name="Text Box 14"/>
          <p:cNvSpPr txBox="1">
            <a:spLocks noChangeArrowheads="1"/>
          </p:cNvSpPr>
          <p:nvPr/>
        </p:nvSpPr>
        <p:spPr bwMode="auto">
          <a:xfrm>
            <a:off x="2566988" y="3498850"/>
            <a:ext cx="11906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>
                <a:latin typeface="Times New Roman" pitchFamily="18" charset="0"/>
              </a:rPr>
              <a:t>F</a:t>
            </a:r>
            <a:r>
              <a:rPr lang="en-US" sz="2400" baseline="-25000">
                <a:latin typeface="Times New Roman" pitchFamily="18" charset="0"/>
              </a:rPr>
              <a:t>2</a:t>
            </a:r>
            <a:r>
              <a:rPr lang="en-US" sz="2400">
                <a:latin typeface="Times New Roman" pitchFamily="18" charset="0"/>
              </a:rPr>
              <a:t>=10H</a:t>
            </a:r>
            <a:endParaRPr lang="ru-RU" sz="2400">
              <a:latin typeface="Times New Roman" pitchFamily="18" charset="0"/>
            </a:endParaRPr>
          </a:p>
        </p:txBody>
      </p:sp>
      <p:grpSp>
        <p:nvGrpSpPr>
          <p:cNvPr id="2" name="Group 15"/>
          <p:cNvGrpSpPr>
            <a:grpSpLocks/>
          </p:cNvGrpSpPr>
          <p:nvPr/>
        </p:nvGrpSpPr>
        <p:grpSpPr bwMode="auto">
          <a:xfrm>
            <a:off x="4006850" y="4175125"/>
            <a:ext cx="277813" cy="188913"/>
            <a:chOff x="2990" y="2456"/>
            <a:chExt cx="301" cy="125"/>
          </a:xfrm>
        </p:grpSpPr>
        <p:sp>
          <p:nvSpPr>
            <p:cNvPr id="31760" name="Line 16"/>
            <p:cNvSpPr>
              <a:spLocks noChangeShapeType="1"/>
            </p:cNvSpPr>
            <p:nvPr/>
          </p:nvSpPr>
          <p:spPr bwMode="auto">
            <a:xfrm>
              <a:off x="2990" y="2514"/>
              <a:ext cx="301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1761" name="Line 17"/>
            <p:cNvSpPr>
              <a:spLocks noChangeShapeType="1"/>
            </p:cNvSpPr>
            <p:nvPr/>
          </p:nvSpPr>
          <p:spPr bwMode="auto">
            <a:xfrm>
              <a:off x="2990" y="2462"/>
              <a:ext cx="0" cy="119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1762" name="Line 18"/>
            <p:cNvSpPr>
              <a:spLocks noChangeShapeType="1"/>
            </p:cNvSpPr>
            <p:nvPr/>
          </p:nvSpPr>
          <p:spPr bwMode="auto">
            <a:xfrm>
              <a:off x="3291" y="2456"/>
              <a:ext cx="0" cy="119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31763" name="Text Box 19"/>
          <p:cNvSpPr txBox="1">
            <a:spLocks noChangeArrowheads="1"/>
          </p:cNvSpPr>
          <p:nvPr/>
        </p:nvSpPr>
        <p:spPr bwMode="auto">
          <a:xfrm>
            <a:off x="3851275" y="3790950"/>
            <a:ext cx="6000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>
                <a:latin typeface="Times New Roman" pitchFamily="18" charset="0"/>
              </a:rPr>
              <a:t>5H</a:t>
            </a:r>
            <a:endParaRPr lang="ru-RU" sz="2400">
              <a:latin typeface="Times New Roman" pitchFamily="18" charset="0"/>
            </a:endParaRPr>
          </a:p>
        </p:txBody>
      </p:sp>
      <p:sp>
        <p:nvSpPr>
          <p:cNvPr id="31764" name="Oval 20"/>
          <p:cNvSpPr>
            <a:spLocks noChangeArrowheads="1"/>
          </p:cNvSpPr>
          <p:nvPr/>
        </p:nvSpPr>
        <p:spPr bwMode="auto">
          <a:xfrm>
            <a:off x="6654800" y="4892675"/>
            <a:ext cx="88900" cy="88900"/>
          </a:xfrm>
          <a:prstGeom prst="ellipse">
            <a:avLst/>
          </a:prstGeom>
          <a:solidFill>
            <a:schemeClr val="bg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grpSp>
        <p:nvGrpSpPr>
          <p:cNvPr id="3" name="Group 21"/>
          <p:cNvGrpSpPr>
            <a:grpSpLocks/>
          </p:cNvGrpSpPr>
          <p:nvPr/>
        </p:nvGrpSpPr>
        <p:grpSpPr bwMode="auto">
          <a:xfrm>
            <a:off x="6696075" y="4867275"/>
            <a:ext cx="1116013" cy="147638"/>
            <a:chOff x="1538" y="2730"/>
            <a:chExt cx="703" cy="121"/>
          </a:xfrm>
        </p:grpSpPr>
        <p:grpSp>
          <p:nvGrpSpPr>
            <p:cNvPr id="4" name="Group 22"/>
            <p:cNvGrpSpPr>
              <a:grpSpLocks/>
            </p:cNvGrpSpPr>
            <p:nvPr/>
          </p:nvGrpSpPr>
          <p:grpSpPr bwMode="auto">
            <a:xfrm>
              <a:off x="1538" y="2730"/>
              <a:ext cx="175" cy="119"/>
              <a:chOff x="2990" y="2456"/>
              <a:chExt cx="301" cy="125"/>
            </a:xfrm>
          </p:grpSpPr>
          <p:sp>
            <p:nvSpPr>
              <p:cNvPr id="31767" name="Line 23"/>
              <p:cNvSpPr>
                <a:spLocks noChangeShapeType="1"/>
              </p:cNvSpPr>
              <p:nvPr/>
            </p:nvSpPr>
            <p:spPr bwMode="auto">
              <a:xfrm>
                <a:off x="2990" y="2514"/>
                <a:ext cx="301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768" name="Line 24"/>
              <p:cNvSpPr>
                <a:spLocks noChangeShapeType="1"/>
              </p:cNvSpPr>
              <p:nvPr/>
            </p:nvSpPr>
            <p:spPr bwMode="auto">
              <a:xfrm>
                <a:off x="2990" y="2462"/>
                <a:ext cx="0" cy="119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769" name="Line 25"/>
              <p:cNvSpPr>
                <a:spLocks noChangeShapeType="1"/>
              </p:cNvSpPr>
              <p:nvPr/>
            </p:nvSpPr>
            <p:spPr bwMode="auto">
              <a:xfrm>
                <a:off x="3291" y="2456"/>
                <a:ext cx="0" cy="119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5" name="Group 26"/>
            <p:cNvGrpSpPr>
              <a:grpSpLocks/>
            </p:cNvGrpSpPr>
            <p:nvPr/>
          </p:nvGrpSpPr>
          <p:grpSpPr bwMode="auto">
            <a:xfrm>
              <a:off x="1714" y="2732"/>
              <a:ext cx="175" cy="119"/>
              <a:chOff x="2990" y="2456"/>
              <a:chExt cx="301" cy="125"/>
            </a:xfrm>
          </p:grpSpPr>
          <p:sp>
            <p:nvSpPr>
              <p:cNvPr id="31771" name="Line 27"/>
              <p:cNvSpPr>
                <a:spLocks noChangeShapeType="1"/>
              </p:cNvSpPr>
              <p:nvPr/>
            </p:nvSpPr>
            <p:spPr bwMode="auto">
              <a:xfrm>
                <a:off x="2990" y="2514"/>
                <a:ext cx="301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772" name="Line 28"/>
              <p:cNvSpPr>
                <a:spLocks noChangeShapeType="1"/>
              </p:cNvSpPr>
              <p:nvPr/>
            </p:nvSpPr>
            <p:spPr bwMode="auto">
              <a:xfrm>
                <a:off x="2990" y="2462"/>
                <a:ext cx="0" cy="119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773" name="Line 29"/>
              <p:cNvSpPr>
                <a:spLocks noChangeShapeType="1"/>
              </p:cNvSpPr>
              <p:nvPr/>
            </p:nvSpPr>
            <p:spPr bwMode="auto">
              <a:xfrm>
                <a:off x="3291" y="2456"/>
                <a:ext cx="0" cy="119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6" name="Group 30"/>
            <p:cNvGrpSpPr>
              <a:grpSpLocks/>
            </p:cNvGrpSpPr>
            <p:nvPr/>
          </p:nvGrpSpPr>
          <p:grpSpPr bwMode="auto">
            <a:xfrm>
              <a:off x="1890" y="2732"/>
              <a:ext cx="175" cy="119"/>
              <a:chOff x="2990" y="2456"/>
              <a:chExt cx="301" cy="125"/>
            </a:xfrm>
          </p:grpSpPr>
          <p:sp>
            <p:nvSpPr>
              <p:cNvPr id="31775" name="Line 31"/>
              <p:cNvSpPr>
                <a:spLocks noChangeShapeType="1"/>
              </p:cNvSpPr>
              <p:nvPr/>
            </p:nvSpPr>
            <p:spPr bwMode="auto">
              <a:xfrm>
                <a:off x="2990" y="2514"/>
                <a:ext cx="301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776" name="Line 32"/>
              <p:cNvSpPr>
                <a:spLocks noChangeShapeType="1"/>
              </p:cNvSpPr>
              <p:nvPr/>
            </p:nvSpPr>
            <p:spPr bwMode="auto">
              <a:xfrm>
                <a:off x="2990" y="2462"/>
                <a:ext cx="0" cy="119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777" name="Line 33"/>
              <p:cNvSpPr>
                <a:spLocks noChangeShapeType="1"/>
              </p:cNvSpPr>
              <p:nvPr/>
            </p:nvSpPr>
            <p:spPr bwMode="auto">
              <a:xfrm>
                <a:off x="3291" y="2456"/>
                <a:ext cx="0" cy="119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31778" name="Line 34"/>
            <p:cNvSpPr>
              <a:spLocks noChangeShapeType="1"/>
            </p:cNvSpPr>
            <p:nvPr/>
          </p:nvSpPr>
          <p:spPr bwMode="auto">
            <a:xfrm>
              <a:off x="2066" y="2787"/>
              <a:ext cx="175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stealth" w="med" len="lg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1779" name="Line 35"/>
            <p:cNvSpPr>
              <a:spLocks noChangeShapeType="1"/>
            </p:cNvSpPr>
            <p:nvPr/>
          </p:nvSpPr>
          <p:spPr bwMode="auto">
            <a:xfrm>
              <a:off x="2066" y="2738"/>
              <a:ext cx="0" cy="113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1780" name="Line 36"/>
            <p:cNvSpPr>
              <a:spLocks noChangeShapeType="1"/>
            </p:cNvSpPr>
            <p:nvPr/>
          </p:nvSpPr>
          <p:spPr bwMode="auto">
            <a:xfrm>
              <a:off x="2241" y="2732"/>
              <a:ext cx="0" cy="113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7" name="Group 37"/>
          <p:cNvGrpSpPr>
            <a:grpSpLocks/>
          </p:cNvGrpSpPr>
          <p:nvPr/>
        </p:nvGrpSpPr>
        <p:grpSpPr bwMode="auto">
          <a:xfrm>
            <a:off x="6146800" y="4860925"/>
            <a:ext cx="554038" cy="150813"/>
            <a:chOff x="1048" y="3086"/>
            <a:chExt cx="349" cy="123"/>
          </a:xfrm>
        </p:grpSpPr>
        <p:grpSp>
          <p:nvGrpSpPr>
            <p:cNvPr id="8" name="Group 38"/>
            <p:cNvGrpSpPr>
              <a:grpSpLocks/>
            </p:cNvGrpSpPr>
            <p:nvPr/>
          </p:nvGrpSpPr>
          <p:grpSpPr bwMode="auto">
            <a:xfrm>
              <a:off x="1222" y="3090"/>
              <a:ext cx="175" cy="119"/>
              <a:chOff x="2990" y="2456"/>
              <a:chExt cx="301" cy="125"/>
            </a:xfrm>
          </p:grpSpPr>
          <p:sp>
            <p:nvSpPr>
              <p:cNvPr id="31783" name="Line 39"/>
              <p:cNvSpPr>
                <a:spLocks noChangeShapeType="1"/>
              </p:cNvSpPr>
              <p:nvPr/>
            </p:nvSpPr>
            <p:spPr bwMode="auto">
              <a:xfrm>
                <a:off x="2990" y="2514"/>
                <a:ext cx="301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784" name="Line 40"/>
              <p:cNvSpPr>
                <a:spLocks noChangeShapeType="1"/>
              </p:cNvSpPr>
              <p:nvPr/>
            </p:nvSpPr>
            <p:spPr bwMode="auto">
              <a:xfrm>
                <a:off x="2990" y="2462"/>
                <a:ext cx="0" cy="119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785" name="Line 41"/>
              <p:cNvSpPr>
                <a:spLocks noChangeShapeType="1"/>
              </p:cNvSpPr>
              <p:nvPr/>
            </p:nvSpPr>
            <p:spPr bwMode="auto">
              <a:xfrm>
                <a:off x="3291" y="2456"/>
                <a:ext cx="0" cy="119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31786" name="Line 42"/>
            <p:cNvSpPr>
              <a:spLocks noChangeShapeType="1"/>
            </p:cNvSpPr>
            <p:nvPr/>
          </p:nvSpPr>
          <p:spPr bwMode="auto">
            <a:xfrm>
              <a:off x="1048" y="3145"/>
              <a:ext cx="175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 type="stealth" w="med" len="lg"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1787" name="Line 43"/>
            <p:cNvSpPr>
              <a:spLocks noChangeShapeType="1"/>
            </p:cNvSpPr>
            <p:nvPr/>
          </p:nvSpPr>
          <p:spPr bwMode="auto">
            <a:xfrm>
              <a:off x="1048" y="3092"/>
              <a:ext cx="0" cy="113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1788" name="Line 44"/>
            <p:cNvSpPr>
              <a:spLocks noChangeShapeType="1"/>
            </p:cNvSpPr>
            <p:nvPr/>
          </p:nvSpPr>
          <p:spPr bwMode="auto">
            <a:xfrm>
              <a:off x="1223" y="3086"/>
              <a:ext cx="0" cy="113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31790" name="Oval 46"/>
          <p:cNvSpPr>
            <a:spLocks noChangeArrowheads="1"/>
          </p:cNvSpPr>
          <p:nvPr/>
        </p:nvSpPr>
        <p:spPr bwMode="auto">
          <a:xfrm>
            <a:off x="2174875" y="4913313"/>
            <a:ext cx="88900" cy="88900"/>
          </a:xfrm>
          <a:prstGeom prst="ellipse">
            <a:avLst/>
          </a:prstGeom>
          <a:solidFill>
            <a:schemeClr val="bg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grpSp>
        <p:nvGrpSpPr>
          <p:cNvPr id="9" name="Group 47"/>
          <p:cNvGrpSpPr>
            <a:grpSpLocks/>
          </p:cNvGrpSpPr>
          <p:nvPr/>
        </p:nvGrpSpPr>
        <p:grpSpPr bwMode="auto">
          <a:xfrm flipH="1">
            <a:off x="3335338" y="4897438"/>
            <a:ext cx="554037" cy="150812"/>
            <a:chOff x="1048" y="3086"/>
            <a:chExt cx="349" cy="123"/>
          </a:xfrm>
        </p:grpSpPr>
        <p:grpSp>
          <p:nvGrpSpPr>
            <p:cNvPr id="10" name="Group 48"/>
            <p:cNvGrpSpPr>
              <a:grpSpLocks/>
            </p:cNvGrpSpPr>
            <p:nvPr/>
          </p:nvGrpSpPr>
          <p:grpSpPr bwMode="auto">
            <a:xfrm>
              <a:off x="1222" y="3090"/>
              <a:ext cx="175" cy="119"/>
              <a:chOff x="2990" y="2456"/>
              <a:chExt cx="301" cy="125"/>
            </a:xfrm>
          </p:grpSpPr>
          <p:sp>
            <p:nvSpPr>
              <p:cNvPr id="31793" name="Line 49"/>
              <p:cNvSpPr>
                <a:spLocks noChangeShapeType="1"/>
              </p:cNvSpPr>
              <p:nvPr/>
            </p:nvSpPr>
            <p:spPr bwMode="auto">
              <a:xfrm>
                <a:off x="2990" y="2514"/>
                <a:ext cx="301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794" name="Line 50"/>
              <p:cNvSpPr>
                <a:spLocks noChangeShapeType="1"/>
              </p:cNvSpPr>
              <p:nvPr/>
            </p:nvSpPr>
            <p:spPr bwMode="auto">
              <a:xfrm>
                <a:off x="2990" y="2462"/>
                <a:ext cx="0" cy="119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795" name="Line 51"/>
              <p:cNvSpPr>
                <a:spLocks noChangeShapeType="1"/>
              </p:cNvSpPr>
              <p:nvPr/>
            </p:nvSpPr>
            <p:spPr bwMode="auto">
              <a:xfrm>
                <a:off x="3291" y="2456"/>
                <a:ext cx="0" cy="119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31796" name="Line 52"/>
            <p:cNvSpPr>
              <a:spLocks noChangeShapeType="1"/>
            </p:cNvSpPr>
            <p:nvPr/>
          </p:nvSpPr>
          <p:spPr bwMode="auto">
            <a:xfrm>
              <a:off x="1048" y="3145"/>
              <a:ext cx="175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 type="stealth" w="med" len="lg"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1797" name="Line 53"/>
            <p:cNvSpPr>
              <a:spLocks noChangeShapeType="1"/>
            </p:cNvSpPr>
            <p:nvPr/>
          </p:nvSpPr>
          <p:spPr bwMode="auto">
            <a:xfrm>
              <a:off x="1048" y="3092"/>
              <a:ext cx="0" cy="113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1798" name="Line 54"/>
            <p:cNvSpPr>
              <a:spLocks noChangeShapeType="1"/>
            </p:cNvSpPr>
            <p:nvPr/>
          </p:nvSpPr>
          <p:spPr bwMode="auto">
            <a:xfrm>
              <a:off x="1223" y="3086"/>
              <a:ext cx="0" cy="113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11" name="Group 56"/>
          <p:cNvGrpSpPr>
            <a:grpSpLocks/>
          </p:cNvGrpSpPr>
          <p:nvPr/>
        </p:nvGrpSpPr>
        <p:grpSpPr bwMode="auto">
          <a:xfrm>
            <a:off x="2219325" y="4899025"/>
            <a:ext cx="1116013" cy="147638"/>
            <a:chOff x="1538" y="2730"/>
            <a:chExt cx="703" cy="121"/>
          </a:xfrm>
        </p:grpSpPr>
        <p:grpSp>
          <p:nvGrpSpPr>
            <p:cNvPr id="12" name="Group 57"/>
            <p:cNvGrpSpPr>
              <a:grpSpLocks/>
            </p:cNvGrpSpPr>
            <p:nvPr/>
          </p:nvGrpSpPr>
          <p:grpSpPr bwMode="auto">
            <a:xfrm>
              <a:off x="1538" y="2730"/>
              <a:ext cx="175" cy="119"/>
              <a:chOff x="2990" y="2456"/>
              <a:chExt cx="301" cy="125"/>
            </a:xfrm>
          </p:grpSpPr>
          <p:sp>
            <p:nvSpPr>
              <p:cNvPr id="31802" name="Line 58"/>
              <p:cNvSpPr>
                <a:spLocks noChangeShapeType="1"/>
              </p:cNvSpPr>
              <p:nvPr/>
            </p:nvSpPr>
            <p:spPr bwMode="auto">
              <a:xfrm>
                <a:off x="2990" y="2514"/>
                <a:ext cx="301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803" name="Line 59"/>
              <p:cNvSpPr>
                <a:spLocks noChangeShapeType="1"/>
              </p:cNvSpPr>
              <p:nvPr/>
            </p:nvSpPr>
            <p:spPr bwMode="auto">
              <a:xfrm>
                <a:off x="2990" y="2462"/>
                <a:ext cx="0" cy="119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804" name="Line 60"/>
              <p:cNvSpPr>
                <a:spLocks noChangeShapeType="1"/>
              </p:cNvSpPr>
              <p:nvPr/>
            </p:nvSpPr>
            <p:spPr bwMode="auto">
              <a:xfrm>
                <a:off x="3291" y="2456"/>
                <a:ext cx="0" cy="119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13" name="Group 61"/>
            <p:cNvGrpSpPr>
              <a:grpSpLocks/>
            </p:cNvGrpSpPr>
            <p:nvPr/>
          </p:nvGrpSpPr>
          <p:grpSpPr bwMode="auto">
            <a:xfrm>
              <a:off x="1714" y="2732"/>
              <a:ext cx="175" cy="119"/>
              <a:chOff x="2990" y="2456"/>
              <a:chExt cx="301" cy="125"/>
            </a:xfrm>
          </p:grpSpPr>
          <p:sp>
            <p:nvSpPr>
              <p:cNvPr id="31806" name="Line 62"/>
              <p:cNvSpPr>
                <a:spLocks noChangeShapeType="1"/>
              </p:cNvSpPr>
              <p:nvPr/>
            </p:nvSpPr>
            <p:spPr bwMode="auto">
              <a:xfrm>
                <a:off x="2990" y="2514"/>
                <a:ext cx="301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807" name="Line 63"/>
              <p:cNvSpPr>
                <a:spLocks noChangeShapeType="1"/>
              </p:cNvSpPr>
              <p:nvPr/>
            </p:nvSpPr>
            <p:spPr bwMode="auto">
              <a:xfrm>
                <a:off x="2990" y="2462"/>
                <a:ext cx="0" cy="119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808" name="Line 64"/>
              <p:cNvSpPr>
                <a:spLocks noChangeShapeType="1"/>
              </p:cNvSpPr>
              <p:nvPr/>
            </p:nvSpPr>
            <p:spPr bwMode="auto">
              <a:xfrm>
                <a:off x="3291" y="2456"/>
                <a:ext cx="0" cy="119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14" name="Group 65"/>
            <p:cNvGrpSpPr>
              <a:grpSpLocks/>
            </p:cNvGrpSpPr>
            <p:nvPr/>
          </p:nvGrpSpPr>
          <p:grpSpPr bwMode="auto">
            <a:xfrm>
              <a:off x="1890" y="2732"/>
              <a:ext cx="175" cy="119"/>
              <a:chOff x="2990" y="2456"/>
              <a:chExt cx="301" cy="125"/>
            </a:xfrm>
          </p:grpSpPr>
          <p:sp>
            <p:nvSpPr>
              <p:cNvPr id="31810" name="Line 66"/>
              <p:cNvSpPr>
                <a:spLocks noChangeShapeType="1"/>
              </p:cNvSpPr>
              <p:nvPr/>
            </p:nvSpPr>
            <p:spPr bwMode="auto">
              <a:xfrm>
                <a:off x="2990" y="2514"/>
                <a:ext cx="301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811" name="Line 67"/>
              <p:cNvSpPr>
                <a:spLocks noChangeShapeType="1"/>
              </p:cNvSpPr>
              <p:nvPr/>
            </p:nvSpPr>
            <p:spPr bwMode="auto">
              <a:xfrm>
                <a:off x="2990" y="2462"/>
                <a:ext cx="0" cy="119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812" name="Line 68"/>
              <p:cNvSpPr>
                <a:spLocks noChangeShapeType="1"/>
              </p:cNvSpPr>
              <p:nvPr/>
            </p:nvSpPr>
            <p:spPr bwMode="auto">
              <a:xfrm>
                <a:off x="3291" y="2456"/>
                <a:ext cx="0" cy="119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31813" name="Line 69"/>
            <p:cNvSpPr>
              <a:spLocks noChangeShapeType="1"/>
            </p:cNvSpPr>
            <p:nvPr/>
          </p:nvSpPr>
          <p:spPr bwMode="auto">
            <a:xfrm>
              <a:off x="2066" y="2787"/>
              <a:ext cx="175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stealth" w="med" len="lg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1814" name="Line 70"/>
            <p:cNvSpPr>
              <a:spLocks noChangeShapeType="1"/>
            </p:cNvSpPr>
            <p:nvPr/>
          </p:nvSpPr>
          <p:spPr bwMode="auto">
            <a:xfrm>
              <a:off x="2066" y="2738"/>
              <a:ext cx="0" cy="113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1815" name="Line 71"/>
            <p:cNvSpPr>
              <a:spLocks noChangeShapeType="1"/>
            </p:cNvSpPr>
            <p:nvPr/>
          </p:nvSpPr>
          <p:spPr bwMode="auto">
            <a:xfrm>
              <a:off x="2241" y="2732"/>
              <a:ext cx="0" cy="113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15" name="Group 105"/>
          <p:cNvGrpSpPr>
            <a:grpSpLocks/>
          </p:cNvGrpSpPr>
          <p:nvPr/>
        </p:nvGrpSpPr>
        <p:grpSpPr bwMode="auto">
          <a:xfrm>
            <a:off x="5895975" y="4457700"/>
            <a:ext cx="514350" cy="457200"/>
            <a:chOff x="2898" y="3234"/>
            <a:chExt cx="324" cy="288"/>
          </a:xfrm>
        </p:grpSpPr>
        <p:sp>
          <p:nvSpPr>
            <p:cNvPr id="31850" name="Text Box 106"/>
            <p:cNvSpPr txBox="1">
              <a:spLocks noChangeArrowheads="1"/>
            </p:cNvSpPr>
            <p:nvPr/>
          </p:nvSpPr>
          <p:spPr bwMode="auto">
            <a:xfrm>
              <a:off x="2898" y="3234"/>
              <a:ext cx="324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400">
                  <a:latin typeface="Times New Roman" pitchFamily="18" charset="0"/>
                </a:rPr>
                <a:t>F</a:t>
              </a:r>
              <a:r>
                <a:rPr lang="en-US" sz="2400" baseline="-25000">
                  <a:latin typeface="Times New Roman" pitchFamily="18" charset="0"/>
                </a:rPr>
                <a:t>2</a:t>
              </a:r>
              <a:endParaRPr lang="ru-RU" sz="2400">
                <a:latin typeface="Times New Roman" pitchFamily="18" charset="0"/>
              </a:endParaRPr>
            </a:p>
          </p:txBody>
        </p:sp>
        <p:sp>
          <p:nvSpPr>
            <p:cNvPr id="31851" name="Line 107"/>
            <p:cNvSpPr>
              <a:spLocks noChangeShapeType="1"/>
            </p:cNvSpPr>
            <p:nvPr/>
          </p:nvSpPr>
          <p:spPr bwMode="auto">
            <a:xfrm>
              <a:off x="2964" y="3282"/>
              <a:ext cx="11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16" name="Group 108"/>
          <p:cNvGrpSpPr>
            <a:grpSpLocks/>
          </p:cNvGrpSpPr>
          <p:nvPr/>
        </p:nvGrpSpPr>
        <p:grpSpPr bwMode="auto">
          <a:xfrm>
            <a:off x="7019925" y="5110163"/>
            <a:ext cx="390525" cy="457200"/>
            <a:chOff x="2868" y="3792"/>
            <a:chExt cx="246" cy="288"/>
          </a:xfrm>
        </p:grpSpPr>
        <p:sp>
          <p:nvSpPr>
            <p:cNvPr id="31853" name="Text Box 109"/>
            <p:cNvSpPr txBox="1">
              <a:spLocks noChangeArrowheads="1"/>
            </p:cNvSpPr>
            <p:nvPr/>
          </p:nvSpPr>
          <p:spPr bwMode="auto">
            <a:xfrm>
              <a:off x="2868" y="3792"/>
              <a:ext cx="246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400">
                  <a:solidFill>
                    <a:schemeClr val="hlink"/>
                  </a:solidFill>
                  <a:latin typeface="Times New Roman" pitchFamily="18" charset="0"/>
                </a:rPr>
                <a:t>R</a:t>
              </a:r>
              <a:endParaRPr lang="ru-RU" sz="2400">
                <a:solidFill>
                  <a:schemeClr val="hlink"/>
                </a:solidFill>
                <a:latin typeface="Times New Roman" pitchFamily="18" charset="0"/>
              </a:endParaRPr>
            </a:p>
          </p:txBody>
        </p:sp>
        <p:sp>
          <p:nvSpPr>
            <p:cNvPr id="31854" name="Line 110"/>
            <p:cNvSpPr>
              <a:spLocks noChangeShapeType="1"/>
            </p:cNvSpPr>
            <p:nvPr/>
          </p:nvSpPr>
          <p:spPr bwMode="auto">
            <a:xfrm>
              <a:off x="2934" y="3846"/>
              <a:ext cx="114" cy="0"/>
            </a:xfrm>
            <a:prstGeom prst="line">
              <a:avLst/>
            </a:prstGeom>
            <a:noFill/>
            <a:ln w="9525">
              <a:solidFill>
                <a:schemeClr val="hlink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17" name="Group 111"/>
          <p:cNvGrpSpPr>
            <a:grpSpLocks/>
          </p:cNvGrpSpPr>
          <p:nvPr/>
        </p:nvGrpSpPr>
        <p:grpSpPr bwMode="auto">
          <a:xfrm>
            <a:off x="2667000" y="4505325"/>
            <a:ext cx="514350" cy="457200"/>
            <a:chOff x="2850" y="2778"/>
            <a:chExt cx="324" cy="288"/>
          </a:xfrm>
        </p:grpSpPr>
        <p:sp>
          <p:nvSpPr>
            <p:cNvPr id="31856" name="Text Box 112"/>
            <p:cNvSpPr txBox="1">
              <a:spLocks noChangeArrowheads="1"/>
            </p:cNvSpPr>
            <p:nvPr/>
          </p:nvSpPr>
          <p:spPr bwMode="auto">
            <a:xfrm>
              <a:off x="2850" y="2778"/>
              <a:ext cx="324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400">
                  <a:latin typeface="Times New Roman" pitchFamily="18" charset="0"/>
                </a:rPr>
                <a:t>F</a:t>
              </a:r>
              <a:r>
                <a:rPr lang="en-US" sz="2400" baseline="-25000">
                  <a:latin typeface="Times New Roman" pitchFamily="18" charset="0"/>
                </a:rPr>
                <a:t>1</a:t>
              </a:r>
              <a:endParaRPr lang="ru-RU" sz="2400">
                <a:latin typeface="Times New Roman" pitchFamily="18" charset="0"/>
              </a:endParaRPr>
            </a:p>
          </p:txBody>
        </p:sp>
        <p:sp>
          <p:nvSpPr>
            <p:cNvPr id="31857" name="Line 113"/>
            <p:cNvSpPr>
              <a:spLocks noChangeShapeType="1"/>
            </p:cNvSpPr>
            <p:nvPr/>
          </p:nvSpPr>
          <p:spPr bwMode="auto">
            <a:xfrm>
              <a:off x="2916" y="2820"/>
              <a:ext cx="11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18" name="Group 114"/>
          <p:cNvGrpSpPr>
            <a:grpSpLocks/>
          </p:cNvGrpSpPr>
          <p:nvPr/>
        </p:nvGrpSpPr>
        <p:grpSpPr bwMode="auto">
          <a:xfrm>
            <a:off x="7162800" y="4476750"/>
            <a:ext cx="514350" cy="457200"/>
            <a:chOff x="2850" y="2778"/>
            <a:chExt cx="324" cy="288"/>
          </a:xfrm>
        </p:grpSpPr>
        <p:sp>
          <p:nvSpPr>
            <p:cNvPr id="31859" name="Text Box 115"/>
            <p:cNvSpPr txBox="1">
              <a:spLocks noChangeArrowheads="1"/>
            </p:cNvSpPr>
            <p:nvPr/>
          </p:nvSpPr>
          <p:spPr bwMode="auto">
            <a:xfrm>
              <a:off x="2850" y="2778"/>
              <a:ext cx="324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400">
                  <a:latin typeface="Times New Roman" pitchFamily="18" charset="0"/>
                </a:rPr>
                <a:t>F</a:t>
              </a:r>
              <a:r>
                <a:rPr lang="en-US" sz="2400" baseline="-25000">
                  <a:latin typeface="Times New Roman" pitchFamily="18" charset="0"/>
                </a:rPr>
                <a:t>1</a:t>
              </a:r>
              <a:endParaRPr lang="ru-RU" sz="2400">
                <a:latin typeface="Times New Roman" pitchFamily="18" charset="0"/>
              </a:endParaRPr>
            </a:p>
          </p:txBody>
        </p:sp>
        <p:sp>
          <p:nvSpPr>
            <p:cNvPr id="31860" name="Line 116"/>
            <p:cNvSpPr>
              <a:spLocks noChangeShapeType="1"/>
            </p:cNvSpPr>
            <p:nvPr/>
          </p:nvSpPr>
          <p:spPr bwMode="auto">
            <a:xfrm>
              <a:off x="2916" y="2820"/>
              <a:ext cx="11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19" name="Group 117"/>
          <p:cNvGrpSpPr>
            <a:grpSpLocks/>
          </p:cNvGrpSpPr>
          <p:nvPr/>
        </p:nvGrpSpPr>
        <p:grpSpPr bwMode="auto">
          <a:xfrm>
            <a:off x="3352800" y="4495800"/>
            <a:ext cx="514350" cy="457200"/>
            <a:chOff x="2898" y="3234"/>
            <a:chExt cx="324" cy="288"/>
          </a:xfrm>
        </p:grpSpPr>
        <p:sp>
          <p:nvSpPr>
            <p:cNvPr id="31862" name="Text Box 118"/>
            <p:cNvSpPr txBox="1">
              <a:spLocks noChangeArrowheads="1"/>
            </p:cNvSpPr>
            <p:nvPr/>
          </p:nvSpPr>
          <p:spPr bwMode="auto">
            <a:xfrm>
              <a:off x="2898" y="3234"/>
              <a:ext cx="324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400">
                  <a:latin typeface="Times New Roman" pitchFamily="18" charset="0"/>
                </a:rPr>
                <a:t>F</a:t>
              </a:r>
              <a:r>
                <a:rPr lang="en-US" sz="2400" baseline="-25000">
                  <a:latin typeface="Times New Roman" pitchFamily="18" charset="0"/>
                </a:rPr>
                <a:t>2</a:t>
              </a:r>
              <a:endParaRPr lang="ru-RU" sz="2400">
                <a:latin typeface="Times New Roman" pitchFamily="18" charset="0"/>
              </a:endParaRPr>
            </a:p>
          </p:txBody>
        </p:sp>
        <p:sp>
          <p:nvSpPr>
            <p:cNvPr id="31863" name="Line 119"/>
            <p:cNvSpPr>
              <a:spLocks noChangeShapeType="1"/>
            </p:cNvSpPr>
            <p:nvPr/>
          </p:nvSpPr>
          <p:spPr bwMode="auto">
            <a:xfrm>
              <a:off x="2964" y="3282"/>
              <a:ext cx="11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20" name="Group 120"/>
          <p:cNvGrpSpPr>
            <a:grpSpLocks/>
          </p:cNvGrpSpPr>
          <p:nvPr/>
        </p:nvGrpSpPr>
        <p:grpSpPr bwMode="auto">
          <a:xfrm>
            <a:off x="3605213" y="5084763"/>
            <a:ext cx="390525" cy="457200"/>
            <a:chOff x="2868" y="3792"/>
            <a:chExt cx="246" cy="288"/>
          </a:xfrm>
        </p:grpSpPr>
        <p:sp>
          <p:nvSpPr>
            <p:cNvPr id="31865" name="Text Box 121"/>
            <p:cNvSpPr txBox="1">
              <a:spLocks noChangeArrowheads="1"/>
            </p:cNvSpPr>
            <p:nvPr/>
          </p:nvSpPr>
          <p:spPr bwMode="auto">
            <a:xfrm>
              <a:off x="2868" y="3792"/>
              <a:ext cx="246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400">
                  <a:solidFill>
                    <a:schemeClr val="hlink"/>
                  </a:solidFill>
                  <a:latin typeface="Times New Roman" pitchFamily="18" charset="0"/>
                </a:rPr>
                <a:t>R</a:t>
              </a:r>
              <a:endParaRPr lang="ru-RU" sz="2400">
                <a:solidFill>
                  <a:schemeClr val="hlink"/>
                </a:solidFill>
                <a:latin typeface="Times New Roman" pitchFamily="18" charset="0"/>
              </a:endParaRPr>
            </a:p>
          </p:txBody>
        </p:sp>
        <p:sp>
          <p:nvSpPr>
            <p:cNvPr id="31866" name="Line 122"/>
            <p:cNvSpPr>
              <a:spLocks noChangeShapeType="1"/>
            </p:cNvSpPr>
            <p:nvPr/>
          </p:nvSpPr>
          <p:spPr bwMode="auto">
            <a:xfrm>
              <a:off x="2934" y="3846"/>
              <a:ext cx="114" cy="0"/>
            </a:xfrm>
            <a:prstGeom prst="line">
              <a:avLst/>
            </a:prstGeom>
            <a:noFill/>
            <a:ln w="9525">
              <a:solidFill>
                <a:schemeClr val="hlink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31867" name="Rectangle 123"/>
          <p:cNvSpPr>
            <a:spLocks noChangeArrowheads="1"/>
          </p:cNvSpPr>
          <p:nvPr/>
        </p:nvSpPr>
        <p:spPr bwMode="auto">
          <a:xfrm>
            <a:off x="4213225" y="2357438"/>
            <a:ext cx="4592638" cy="922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742950" lvl="1" indent="-285750" eaLnBrk="0" hangingPunct="0">
              <a:spcBef>
                <a:spcPct val="20000"/>
              </a:spcBef>
              <a:buClr>
                <a:schemeClr val="hlink"/>
              </a:buClr>
              <a:buSzPct val="55000"/>
              <a:buFont typeface="Wingdings" pitchFamily="2" charset="2"/>
              <a:buChar char="n"/>
            </a:pPr>
            <a:r>
              <a:rPr lang="ru-RU" sz="2400" dirty="0"/>
              <a:t>Силы действуют в противоположные стороны.</a:t>
            </a:r>
          </a:p>
        </p:txBody>
      </p:sp>
      <p:sp>
        <p:nvSpPr>
          <p:cNvPr id="31869" name="Line 125"/>
          <p:cNvSpPr>
            <a:spLocks noChangeShapeType="1"/>
          </p:cNvSpPr>
          <p:nvPr/>
        </p:nvSpPr>
        <p:spPr bwMode="auto">
          <a:xfrm>
            <a:off x="2195513" y="5013325"/>
            <a:ext cx="1728787" cy="0"/>
          </a:xfrm>
          <a:prstGeom prst="line">
            <a:avLst/>
          </a:prstGeom>
          <a:noFill/>
          <a:ln w="28575">
            <a:solidFill>
              <a:schemeClr val="hlink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1870" name="Line 126"/>
          <p:cNvSpPr>
            <a:spLocks noChangeShapeType="1"/>
          </p:cNvSpPr>
          <p:nvPr/>
        </p:nvSpPr>
        <p:spPr bwMode="auto">
          <a:xfrm>
            <a:off x="6688138" y="4975225"/>
            <a:ext cx="576262" cy="0"/>
          </a:xfrm>
          <a:prstGeom prst="line">
            <a:avLst/>
          </a:prstGeom>
          <a:noFill/>
          <a:ln w="28575">
            <a:solidFill>
              <a:schemeClr val="hlink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1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17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17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17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17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17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17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17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17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17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17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317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00"/>
                            </p:stCondLst>
                            <p:childTnLst>
                              <p:par>
                                <p:cTn id="44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17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17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17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17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17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317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"/>
                            </p:stCondLst>
                            <p:childTnLst>
                              <p:par>
                                <p:cTn id="5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1000"/>
                            </p:stCondLst>
                            <p:childTnLst>
                              <p:par>
                                <p:cTn id="6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500"/>
                            </p:stCondLst>
                            <p:childTnLst>
                              <p:par>
                                <p:cTn id="72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2000"/>
                                        <p:tgtEl>
                                          <p:spTgt spid="318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2000"/>
                            </p:stCondLst>
                            <p:childTnLst>
                              <p:par>
                                <p:cTn id="83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85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0" dur="500"/>
                                        <p:tgtEl>
                                          <p:spTgt spid="31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5" dur="500"/>
                                        <p:tgtEl>
                                          <p:spTgt spid="317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500"/>
                            </p:stCondLst>
                            <p:childTnLst>
                              <p:par>
                                <p:cTn id="9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317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317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317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317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317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317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500"/>
                            </p:stCondLst>
                            <p:childTnLst>
                              <p:par>
                                <p:cTn id="11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14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500"/>
                            </p:stCondLst>
                            <p:childTnLst>
                              <p:par>
                                <p:cTn id="12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0" fill="hold">
                      <p:stCondLst>
                        <p:cond delay="indefinite"/>
                      </p:stCondLst>
                      <p:childTnLst>
                        <p:par>
                          <p:cTn id="131" fill="hold">
                            <p:stCondLst>
                              <p:cond delay="0"/>
                            </p:stCondLst>
                            <p:childTnLst>
                              <p:par>
                                <p:cTn id="13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4" dur="1000"/>
                                        <p:tgtEl>
                                          <p:spTgt spid="318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5" fill="hold">
                            <p:stCondLst>
                              <p:cond delay="1000"/>
                            </p:stCondLst>
                            <p:childTnLst>
                              <p:par>
                                <p:cTn id="136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0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48" grpId="0" animBg="1"/>
      <p:bldP spid="31749" grpId="0" animBg="1"/>
      <p:bldP spid="31755" grpId="0" animBg="1"/>
      <p:bldP spid="31756" grpId="0" animBg="1"/>
      <p:bldP spid="31763" grpId="0"/>
      <p:bldP spid="31764" grpId="0" animBg="1"/>
      <p:bldP spid="31790" grpId="0" animBg="1"/>
      <p:bldP spid="31869" grpId="0" animBg="1"/>
      <p:bldP spid="31870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ru-RU" smtClean="0"/>
          </a:p>
        </p:txBody>
      </p:sp>
      <p:sp>
        <p:nvSpPr>
          <p:cNvPr id="81923" name="Rectangle 3"/>
          <p:cNvSpPr>
            <a:spLocks noGrp="1" noRot="1" noChangeArrowheads="1"/>
          </p:cNvSpPr>
          <p:nvPr>
            <p:ph type="body" idx="4294967295"/>
          </p:nvPr>
        </p:nvSpPr>
        <p:spPr>
          <a:xfrm>
            <a:off x="838200" y="1905000"/>
            <a:ext cx="8007350" cy="4191000"/>
          </a:xfrm>
          <a:prstGeom prst="rect">
            <a:avLst/>
          </a:prstGeom>
        </p:spPr>
        <p:txBody>
          <a:bodyPr/>
          <a:lstStyle/>
          <a:p>
            <a:pPr eaLnBrk="1" hangingPunct="1">
              <a:defRPr/>
            </a:pPr>
            <a:endParaRPr lang="ru-RU" smtClean="0"/>
          </a:p>
        </p:txBody>
      </p:sp>
      <p:pic>
        <p:nvPicPr>
          <p:cNvPr id="16388" name="Picture 4" descr="i_05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304878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ru-RU" smtClean="0"/>
          </a:p>
        </p:txBody>
      </p:sp>
      <p:pic>
        <p:nvPicPr>
          <p:cNvPr id="17411" name="Picture 3" descr="forces"/>
          <p:cNvPicPr>
            <a:picLocks noGrp="1" noChangeAspect="1" noChangeArrowheads="1"/>
          </p:cNvPicPr>
          <p:nvPr>
            <p:ph type="body" idx="4294967295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029005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Заголовок 1"/>
          <p:cNvSpPr>
            <a:spLocks noGrp="1"/>
          </p:cNvSpPr>
          <p:nvPr>
            <p:ph type="title"/>
          </p:nvPr>
        </p:nvSpPr>
        <p:spPr>
          <a:xfrm>
            <a:off x="937326" y="8175"/>
            <a:ext cx="7772400" cy="864096"/>
          </a:xfrm>
        </p:spPr>
        <p:txBody>
          <a:bodyPr/>
          <a:lstStyle/>
          <a:p>
            <a:pPr marL="0" indent="0" algn="ctr" eaLnBrk="1" hangingPunct="1">
              <a:buNone/>
              <a:defRPr/>
            </a:pPr>
            <a:r>
              <a:rPr lang="ru-RU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Решите задачу</a:t>
            </a:r>
          </a:p>
        </p:txBody>
      </p:sp>
      <p:pic>
        <p:nvPicPr>
          <p:cNvPr id="26627" name="Содержимое 3" descr="репка.bmp"/>
          <p:cNvPicPr>
            <a:picLocks noGrp="1" noChangeAspect="1"/>
          </p:cNvPicPr>
          <p:nvPr>
            <p:ph sz="quarter" idx="4294967295"/>
          </p:nvPr>
        </p:nvPicPr>
        <p:blipFill>
          <a:blip r:embed="rId2" cstate="print"/>
          <a:srcRect l="8749" b="37917"/>
          <a:stretch>
            <a:fillRect/>
          </a:stretch>
        </p:blipFill>
        <p:spPr>
          <a:xfrm>
            <a:off x="750093" y="692696"/>
            <a:ext cx="7643813" cy="3900488"/>
          </a:xfrm>
          <a:prstGeom prst="rect">
            <a:avLst/>
          </a:prstGeom>
          <a:effectLst>
            <a:softEdge rad="112500"/>
          </a:effectLst>
        </p:spPr>
      </p:pic>
      <p:sp>
        <p:nvSpPr>
          <p:cNvPr id="27652" name="Прямоугольник 4"/>
          <p:cNvSpPr>
            <a:spLocks noChangeArrowheads="1"/>
          </p:cNvSpPr>
          <p:nvPr/>
        </p:nvSpPr>
        <p:spPr bwMode="auto">
          <a:xfrm>
            <a:off x="107504" y="4549676"/>
            <a:ext cx="8856983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Дед, взявшись за репку, развивает силу тяги до 600 Н, бабка до 100 Н, внучка до 50 Н, Жучка до 30 Н, кошка до 10 Н и мышка до 2 Н. Справилась бы с репкой эта компания без мышки, если силы, удерживающие репку, равны 791 Н? 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4079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324</TotalTime>
  <Words>257</Words>
  <Application>Microsoft Office PowerPoint</Application>
  <PresentationFormat>Экран (4:3)</PresentationFormat>
  <Paragraphs>69</Paragraphs>
  <Slides>15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Воздушный поток</vt:lpstr>
      <vt:lpstr>Как рассчитать равнодействующую сил?(закрепление)</vt:lpstr>
      <vt:lpstr>Как найти равнодействующую сил?</vt:lpstr>
      <vt:lpstr>Слайд 3</vt:lpstr>
      <vt:lpstr>Слайд 4</vt:lpstr>
      <vt:lpstr>Что происходит с телом в результате действия сил?</vt:lpstr>
      <vt:lpstr>Слайд 6</vt:lpstr>
      <vt:lpstr>Слайд 7</vt:lpstr>
      <vt:lpstr>Слайд 8</vt:lpstr>
      <vt:lpstr>Решите задачу</vt:lpstr>
      <vt:lpstr>Слайд 10</vt:lpstr>
      <vt:lpstr>Слайд 11</vt:lpstr>
      <vt:lpstr>Продолжи фразу</vt:lpstr>
      <vt:lpstr>Слайд 13</vt:lpstr>
      <vt:lpstr>Слайд 14</vt:lpstr>
      <vt:lpstr>Слайд 15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григорий</dc:creator>
  <cp:lastModifiedBy>user</cp:lastModifiedBy>
  <cp:revision>33</cp:revision>
  <dcterms:created xsi:type="dcterms:W3CDTF">2013-12-14T15:19:25Z</dcterms:created>
  <dcterms:modified xsi:type="dcterms:W3CDTF">2015-12-14T19:38:55Z</dcterms:modified>
</cp:coreProperties>
</file>