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200400"/>
            <a:ext cx="8352928" cy="238884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chemeClr val="accent2"/>
                </a:solidFill>
              </a:rPr>
              <a:t>Презентацию подготовила</a:t>
            </a:r>
          </a:p>
          <a:p>
            <a:pPr algn="l"/>
            <a:r>
              <a:rPr lang="ru-RU" dirty="0">
                <a:solidFill>
                  <a:schemeClr val="accent2"/>
                </a:solidFill>
              </a:rPr>
              <a:t>у</a:t>
            </a:r>
            <a:r>
              <a:rPr lang="ru-RU" dirty="0" smtClean="0">
                <a:solidFill>
                  <a:schemeClr val="accent2"/>
                </a:solidFill>
              </a:rPr>
              <a:t>ченица 10 класса </a:t>
            </a:r>
          </a:p>
          <a:p>
            <a:pPr algn="l"/>
            <a:r>
              <a:rPr lang="ru-RU" dirty="0" smtClean="0">
                <a:solidFill>
                  <a:schemeClr val="accent2"/>
                </a:solidFill>
              </a:rPr>
              <a:t>МБОУ гимназии №4 г. Пятигорска </a:t>
            </a:r>
          </a:p>
          <a:p>
            <a:pPr algn="l"/>
            <a:r>
              <a:rPr lang="ru-RU" dirty="0" smtClean="0">
                <a:solidFill>
                  <a:schemeClr val="accent2"/>
                </a:solidFill>
              </a:rPr>
              <a:t>Коношенко Мария</a:t>
            </a:r>
          </a:p>
          <a:p>
            <a:pPr algn="l"/>
            <a:r>
              <a:rPr lang="ru-RU" dirty="0" smtClean="0">
                <a:solidFill>
                  <a:schemeClr val="accent2"/>
                </a:solidFill>
              </a:rPr>
              <a:t>Под руководством учителя русского языка и литературы </a:t>
            </a:r>
            <a:r>
              <a:rPr lang="ru-RU" dirty="0" err="1" smtClean="0">
                <a:solidFill>
                  <a:schemeClr val="accent2"/>
                </a:solidFill>
              </a:rPr>
              <a:t>Арамян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err="1" smtClean="0">
                <a:solidFill>
                  <a:schemeClr val="accent2"/>
                </a:solidFill>
              </a:rPr>
              <a:t>Нунэ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>
                <a:solidFill>
                  <a:schemeClr val="accent2"/>
                </a:solidFill>
              </a:rPr>
              <a:t>Генриховны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ПРАВОПИСАНИЕ КОРНЕЙ С ЧЕРЕДОВАНИЕМ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4673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80928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использование нашего материала!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Желаем Успехов в учебе!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27216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Корни делятся на три группы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403648" y="1412776"/>
            <a:ext cx="79208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6099689" y="1412776"/>
            <a:ext cx="576064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067944" y="1412776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5536" y="2780928"/>
            <a:ext cx="18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Фонетическая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(правописание гласной зависит от ударения)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31348" y="2844365"/>
            <a:ext cx="1656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Лексическая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(правописание гласной зависит от значения)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8184" y="2844365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Морфологическая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(правописание гласной зависит от суффикса -а-)</a:t>
            </a: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62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Фонетическая группа корней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600100"/>
              </p:ext>
            </p:extLst>
          </p:nvPr>
        </p:nvGraphicFramePr>
        <p:xfrm>
          <a:off x="971600" y="1916832"/>
          <a:ext cx="7344816" cy="4576251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800200"/>
                <a:gridCol w="1800200"/>
                <a:gridCol w="1800200"/>
                <a:gridCol w="1944216"/>
              </a:tblGrid>
              <a:tr h="867251"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accent2"/>
                          </a:solidFill>
                        </a:rPr>
                        <a:t>Корни</a:t>
                      </a:r>
                      <a:endParaRPr lang="ru-RU" sz="20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2"/>
                          </a:solidFill>
                        </a:rPr>
                        <a:t>Правило</a:t>
                      </a:r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2"/>
                          </a:solidFill>
                        </a:rPr>
                        <a:t>Примеры</a:t>
                      </a:r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2"/>
                          </a:solidFill>
                        </a:rPr>
                        <a:t>Исключения</a:t>
                      </a:r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867251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err="1" smtClean="0"/>
                        <a:t>тв</a:t>
                      </a:r>
                      <a:r>
                        <a:rPr lang="ru-RU" u="sng" dirty="0" err="1" smtClean="0"/>
                        <a:t>а</a:t>
                      </a:r>
                      <a:r>
                        <a:rPr lang="ru-RU" dirty="0" err="1" smtClean="0"/>
                        <a:t>р</a:t>
                      </a:r>
                      <a:r>
                        <a:rPr lang="ru-RU" baseline="0" dirty="0" smtClean="0"/>
                        <a:t> – </a:t>
                      </a:r>
                      <a:r>
                        <a:rPr lang="ru-RU" baseline="0" dirty="0" err="1" smtClean="0"/>
                        <a:t>тв</a:t>
                      </a:r>
                      <a:r>
                        <a:rPr lang="ru-RU" u="sng" baseline="0" dirty="0" err="1" smtClean="0"/>
                        <a:t>о</a:t>
                      </a:r>
                      <a:r>
                        <a:rPr lang="ru-RU" baseline="0" dirty="0" err="1" smtClean="0"/>
                        <a:t>р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pPr algn="ctr"/>
                      <a:endParaRPr lang="ru-RU" sz="2000" dirty="0" smtClean="0"/>
                    </a:p>
                    <a:p>
                      <a:pPr algn="ctr"/>
                      <a:endParaRPr lang="ru-RU" sz="2000" dirty="0" smtClean="0"/>
                    </a:p>
                    <a:p>
                      <a:pPr algn="ctr"/>
                      <a:r>
                        <a:rPr lang="ru-RU" sz="2000" dirty="0" smtClean="0"/>
                        <a:t>Без ударения пишется</a:t>
                      </a:r>
                    </a:p>
                    <a:p>
                      <a:pPr algn="ctr"/>
                      <a:r>
                        <a:rPr lang="ru-RU" sz="2000" dirty="0" smtClean="0"/>
                        <a:t> -о-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err="1" smtClean="0"/>
                        <a:t>тв</a:t>
                      </a:r>
                      <a:r>
                        <a:rPr lang="ru-RU" u="sng" dirty="0" err="1" smtClean="0"/>
                        <a:t>о</a:t>
                      </a:r>
                      <a:r>
                        <a:rPr lang="ru-RU" dirty="0" err="1" smtClean="0"/>
                        <a:t>ре́ние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err="1" smtClean="0"/>
                        <a:t>у́тв</a:t>
                      </a:r>
                      <a:r>
                        <a:rPr lang="ru-RU" u="sng" dirty="0" err="1" smtClean="0"/>
                        <a:t>а</a:t>
                      </a:r>
                      <a:r>
                        <a:rPr lang="ru-RU" dirty="0" err="1" smtClean="0"/>
                        <a:t>рь</a:t>
                      </a:r>
                      <a:endParaRPr lang="ru-RU" dirty="0"/>
                    </a:p>
                  </a:txBody>
                  <a:tcPr/>
                </a:tc>
              </a:tr>
              <a:tr h="785778">
                <a:tc>
                  <a:txBody>
                    <a:bodyPr/>
                    <a:lstStyle/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кл</a:t>
                      </a:r>
                      <a:r>
                        <a:rPr lang="ru-RU" u="sng" dirty="0" smtClean="0"/>
                        <a:t>а</a:t>
                      </a:r>
                      <a:r>
                        <a:rPr lang="ru-RU" dirty="0" smtClean="0"/>
                        <a:t>н</a:t>
                      </a:r>
                      <a:r>
                        <a:rPr lang="ru-RU" baseline="0" dirty="0" smtClean="0"/>
                        <a:t> – </a:t>
                      </a:r>
                      <a:r>
                        <a:rPr lang="ru-RU" dirty="0" smtClean="0"/>
                        <a:t>кл</a:t>
                      </a:r>
                      <a:r>
                        <a:rPr lang="ru-RU" u="sng" dirty="0" smtClean="0"/>
                        <a:t>о</a:t>
                      </a:r>
                      <a:r>
                        <a:rPr lang="ru-RU" dirty="0" smtClean="0"/>
                        <a:t>н 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err="1" smtClean="0"/>
                        <a:t>накл</a:t>
                      </a:r>
                      <a:r>
                        <a:rPr lang="ru-RU" u="sng" dirty="0" err="1" smtClean="0"/>
                        <a:t>о</a:t>
                      </a:r>
                      <a:r>
                        <a:rPr lang="ru-RU" dirty="0" err="1" smtClean="0"/>
                        <a:t>ни́ть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err="1" smtClean="0"/>
                        <a:t>г</a:t>
                      </a:r>
                      <a:r>
                        <a:rPr lang="ru-RU" u="sng" dirty="0" err="1" smtClean="0"/>
                        <a:t>а</a:t>
                      </a:r>
                      <a:r>
                        <a:rPr lang="ru-RU" dirty="0" err="1" smtClean="0"/>
                        <a:t>р</a:t>
                      </a:r>
                      <a:r>
                        <a:rPr lang="ru-RU" baseline="0" dirty="0" smtClean="0"/>
                        <a:t> – г</a:t>
                      </a:r>
                      <a:r>
                        <a:rPr lang="ru-RU" u="sng" baseline="0" dirty="0" smtClean="0"/>
                        <a:t>о</a:t>
                      </a:r>
                      <a:r>
                        <a:rPr lang="ru-RU" baseline="0" dirty="0" smtClean="0"/>
                        <a:t>р 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err="1" smtClean="0"/>
                        <a:t>г</a:t>
                      </a:r>
                      <a:r>
                        <a:rPr lang="ru-RU" u="sng" dirty="0" err="1" smtClean="0"/>
                        <a:t>о</a:t>
                      </a:r>
                      <a:r>
                        <a:rPr lang="ru-RU" dirty="0" err="1" smtClean="0"/>
                        <a:t>ре́ние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dirty="0" err="1" smtClean="0"/>
                        <a:t>при́г</a:t>
                      </a:r>
                      <a:r>
                        <a:rPr lang="ru-RU" u="sng" dirty="0" err="1" smtClean="0"/>
                        <a:t>а</a:t>
                      </a:r>
                      <a:r>
                        <a:rPr lang="ru-RU" dirty="0" err="1" smtClean="0"/>
                        <a:t>рь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и́зг</a:t>
                      </a:r>
                      <a:r>
                        <a:rPr lang="ru-RU" u="sng" dirty="0" err="1" smtClean="0"/>
                        <a:t>а</a:t>
                      </a:r>
                      <a:r>
                        <a:rPr lang="ru-RU" dirty="0" err="1" smtClean="0"/>
                        <a:t>рь</a:t>
                      </a:r>
                      <a:r>
                        <a:rPr lang="ru-RU" dirty="0" smtClean="0"/>
                        <a:t>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err="1" smtClean="0"/>
                        <a:t>вы́г</a:t>
                      </a:r>
                      <a:r>
                        <a:rPr lang="ru-RU" u="sng" dirty="0" err="1" smtClean="0"/>
                        <a:t>а</a:t>
                      </a:r>
                      <a:r>
                        <a:rPr lang="ru-RU" dirty="0" err="1" smtClean="0"/>
                        <a:t>рки</a:t>
                      </a:r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</a:txBody>
                  <a:tcPr/>
                </a:tc>
              </a:tr>
              <a:tr h="867251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err="1" smtClean="0"/>
                        <a:t>з</a:t>
                      </a:r>
                      <a:r>
                        <a:rPr lang="ru-RU" u="sng" dirty="0" err="1" smtClean="0"/>
                        <a:t>а</a:t>
                      </a:r>
                      <a:r>
                        <a:rPr lang="ru-RU" dirty="0" err="1" smtClean="0"/>
                        <a:t>р</a:t>
                      </a:r>
                      <a:r>
                        <a:rPr lang="ru-RU" baseline="0" dirty="0" smtClean="0"/>
                        <a:t> – </a:t>
                      </a:r>
                      <a:r>
                        <a:rPr lang="ru-RU" baseline="0" dirty="0" err="1" smtClean="0"/>
                        <a:t>з</a:t>
                      </a:r>
                      <a:r>
                        <a:rPr lang="ru-RU" u="sng" baseline="0" dirty="0" err="1" smtClean="0"/>
                        <a:t>о</a:t>
                      </a:r>
                      <a:r>
                        <a:rPr lang="ru-RU" baseline="0" dirty="0" err="1" smtClean="0"/>
                        <a:t>р</a:t>
                      </a:r>
                      <a:r>
                        <a:rPr lang="ru-RU" baseline="0" dirty="0" smtClean="0"/>
                        <a:t> 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Без</a:t>
                      </a:r>
                      <a:r>
                        <a:rPr lang="ru-RU" baseline="0" dirty="0" smtClean="0"/>
                        <a:t> ударения пишется -а-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err="1" smtClean="0"/>
                        <a:t>з</a:t>
                      </a:r>
                      <a:r>
                        <a:rPr lang="ru-RU" u="sng" dirty="0" err="1" smtClean="0"/>
                        <a:t>а</a:t>
                      </a:r>
                      <a:r>
                        <a:rPr lang="ru-RU" dirty="0" err="1" smtClean="0"/>
                        <a:t>рни́ца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err="1" smtClean="0"/>
                        <a:t>з</a:t>
                      </a:r>
                      <a:r>
                        <a:rPr lang="ru-RU" u="sng" dirty="0" err="1" smtClean="0"/>
                        <a:t>о</a:t>
                      </a:r>
                      <a:r>
                        <a:rPr lang="ru-RU" dirty="0" err="1" smtClean="0"/>
                        <a:t>рева́ть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Арка 10"/>
          <p:cNvSpPr/>
          <p:nvPr/>
        </p:nvSpPr>
        <p:spPr>
          <a:xfrm>
            <a:off x="1078391" y="3013898"/>
            <a:ext cx="432048" cy="25357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Арка 11"/>
          <p:cNvSpPr/>
          <p:nvPr/>
        </p:nvSpPr>
        <p:spPr>
          <a:xfrm>
            <a:off x="1763688" y="3039511"/>
            <a:ext cx="432048" cy="25357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Арка 12"/>
          <p:cNvSpPr/>
          <p:nvPr/>
        </p:nvSpPr>
        <p:spPr>
          <a:xfrm>
            <a:off x="1043901" y="3884387"/>
            <a:ext cx="501027" cy="28803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Арка 13"/>
          <p:cNvSpPr/>
          <p:nvPr/>
        </p:nvSpPr>
        <p:spPr>
          <a:xfrm>
            <a:off x="1811969" y="3884387"/>
            <a:ext cx="501027" cy="28803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>
            <a:off x="1043901" y="4688370"/>
            <a:ext cx="369085" cy="25357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Арка 16"/>
          <p:cNvSpPr/>
          <p:nvPr/>
        </p:nvSpPr>
        <p:spPr>
          <a:xfrm>
            <a:off x="1596740" y="4688370"/>
            <a:ext cx="369085" cy="25357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Арка 17"/>
          <p:cNvSpPr/>
          <p:nvPr/>
        </p:nvSpPr>
        <p:spPr>
          <a:xfrm>
            <a:off x="1043901" y="5893945"/>
            <a:ext cx="369085" cy="25357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Арка 18"/>
          <p:cNvSpPr/>
          <p:nvPr/>
        </p:nvSpPr>
        <p:spPr>
          <a:xfrm>
            <a:off x="1610627" y="5867807"/>
            <a:ext cx="369085" cy="25357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Арка 19"/>
          <p:cNvSpPr/>
          <p:nvPr/>
        </p:nvSpPr>
        <p:spPr>
          <a:xfrm>
            <a:off x="5004048" y="3039511"/>
            <a:ext cx="432048" cy="25357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Арка 20"/>
          <p:cNvSpPr/>
          <p:nvPr/>
        </p:nvSpPr>
        <p:spPr>
          <a:xfrm>
            <a:off x="5185582" y="3884387"/>
            <a:ext cx="501027" cy="28803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Арка 21"/>
          <p:cNvSpPr/>
          <p:nvPr/>
        </p:nvSpPr>
        <p:spPr>
          <a:xfrm>
            <a:off x="5018875" y="4688370"/>
            <a:ext cx="369085" cy="25357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Арка 22"/>
          <p:cNvSpPr/>
          <p:nvPr/>
        </p:nvSpPr>
        <p:spPr>
          <a:xfrm>
            <a:off x="5032729" y="5893945"/>
            <a:ext cx="369085" cy="25357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Арка 23"/>
          <p:cNvSpPr/>
          <p:nvPr/>
        </p:nvSpPr>
        <p:spPr>
          <a:xfrm>
            <a:off x="6876256" y="4507506"/>
            <a:ext cx="369085" cy="25357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Арка 24"/>
          <p:cNvSpPr/>
          <p:nvPr/>
        </p:nvSpPr>
        <p:spPr>
          <a:xfrm>
            <a:off x="7665703" y="4485917"/>
            <a:ext cx="369085" cy="25357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Арка 25"/>
          <p:cNvSpPr/>
          <p:nvPr/>
        </p:nvSpPr>
        <p:spPr>
          <a:xfrm>
            <a:off x="6732241" y="4941944"/>
            <a:ext cx="328558" cy="21524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Арка 26"/>
          <p:cNvSpPr/>
          <p:nvPr/>
        </p:nvSpPr>
        <p:spPr>
          <a:xfrm>
            <a:off x="7149648" y="3039511"/>
            <a:ext cx="432048" cy="25357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Арка 27"/>
          <p:cNvSpPr/>
          <p:nvPr/>
        </p:nvSpPr>
        <p:spPr>
          <a:xfrm>
            <a:off x="6867516" y="5867807"/>
            <a:ext cx="369085" cy="25357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9524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772400" cy="1084982"/>
          </a:xfrm>
        </p:spPr>
        <p:txBody>
          <a:bodyPr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Лексическая группа корней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278971"/>
              </p:ext>
            </p:extLst>
          </p:nvPr>
        </p:nvGraphicFramePr>
        <p:xfrm>
          <a:off x="1043608" y="1497429"/>
          <a:ext cx="6984776" cy="521598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492388"/>
                <a:gridCol w="3492388"/>
              </a:tblGrid>
              <a:tr h="1007436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r>
                        <a:rPr lang="ru-RU" sz="2800" u="sng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</a:t>
                      </a:r>
                      <a:r>
                        <a:rPr kumimoji="0" lang="ru-RU" sz="28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554370">
                <a:tc>
                  <a:txBody>
                    <a:bodyPr/>
                    <a:lstStyle/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/>
                        <a:t>погрузить в жидкость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/>
                        <a:t>впитать</a:t>
                      </a:r>
                      <a:r>
                        <a:rPr lang="ru-RU" sz="2400" baseline="0" dirty="0" smtClean="0"/>
                        <a:t> жидкость</a:t>
                      </a:r>
                      <a:endParaRPr lang="ru-RU" sz="2400" dirty="0"/>
                    </a:p>
                  </a:txBody>
                  <a:tcPr/>
                </a:tc>
              </a:tr>
              <a:tr h="27718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437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/>
                        <a:t>Обм</a:t>
                      </a:r>
                      <a:r>
                        <a:rPr lang="ru-RU" u="sng" dirty="0" smtClean="0"/>
                        <a:t>а</a:t>
                      </a:r>
                      <a:r>
                        <a:rPr lang="ru-RU" dirty="0" smtClean="0"/>
                        <a:t>кнуть</a:t>
                      </a:r>
                      <a:r>
                        <a:rPr lang="ru-RU" baseline="0" dirty="0" smtClean="0"/>
                        <a:t> кисть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/>
                        <a:t>Обувь пром</a:t>
                      </a:r>
                      <a:r>
                        <a:rPr lang="ru-RU" u="sng" dirty="0" smtClean="0"/>
                        <a:t>о</a:t>
                      </a:r>
                      <a:r>
                        <a:rPr lang="ru-RU" dirty="0" smtClean="0"/>
                        <a:t>кает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Арка 8"/>
          <p:cNvSpPr/>
          <p:nvPr/>
        </p:nvSpPr>
        <p:spPr>
          <a:xfrm>
            <a:off x="2483768" y="1736812"/>
            <a:ext cx="576064" cy="36004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Арка 10"/>
          <p:cNvSpPr/>
          <p:nvPr/>
        </p:nvSpPr>
        <p:spPr>
          <a:xfrm>
            <a:off x="5972441" y="1736812"/>
            <a:ext cx="576064" cy="36004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501008"/>
            <a:ext cx="2376264" cy="261026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Арка 9"/>
          <p:cNvSpPr/>
          <p:nvPr/>
        </p:nvSpPr>
        <p:spPr>
          <a:xfrm>
            <a:off x="5989780" y="6190929"/>
            <a:ext cx="399759" cy="19804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>
            <a:off x="1691680" y="6190929"/>
            <a:ext cx="399759" cy="19804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102" y="3726021"/>
            <a:ext cx="3238741" cy="216024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925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316754"/>
              </p:ext>
            </p:extLst>
          </p:nvPr>
        </p:nvGraphicFramePr>
        <p:xfrm>
          <a:off x="467544" y="715634"/>
          <a:ext cx="8136903" cy="5881718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4253381"/>
                <a:gridCol w="3883522"/>
              </a:tblGrid>
              <a:tr h="8640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</a:t>
                      </a:r>
                      <a:r>
                        <a:rPr kumimoji="0" lang="ru-RU" sz="2800" b="1" i="0" u="sng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kumimoji="0" lang="ru-RU" sz="2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вн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</a:t>
                      </a:r>
                      <a:r>
                        <a:rPr kumimoji="0" lang="ru-RU" sz="2800" b="1" i="0" u="sng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</a:t>
                      </a:r>
                      <a:r>
                        <a:rPr kumimoji="0" lang="ru-RU" sz="2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вн</a:t>
                      </a:r>
                      <a:endParaRPr kumimoji="0" lang="ru-RU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66607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/>
                        <a:t>Р</a:t>
                      </a:r>
                      <a:r>
                        <a:rPr lang="ru-RU" sz="2400" u="sng" dirty="0" smtClean="0"/>
                        <a:t>а</a:t>
                      </a:r>
                      <a:r>
                        <a:rPr lang="ru-RU" sz="2400" dirty="0" smtClean="0"/>
                        <a:t>вный, одинаковый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r>
                        <a:rPr lang="ru-RU" sz="2400" u="sng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вный,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гладкий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6642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6607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 smtClean="0"/>
                        <a:t>Ур</a:t>
                      </a:r>
                      <a:r>
                        <a:rPr lang="ru-RU" sz="2000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</a:t>
                      </a:r>
                      <a:r>
                        <a:rPr lang="ru-RU" sz="2000" dirty="0" smtClean="0"/>
                        <a:t>внение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 smtClean="0"/>
                        <a:t>Выр</a:t>
                      </a:r>
                      <a:r>
                        <a:rPr lang="ru-RU" sz="2000" u="sng" dirty="0" smtClean="0"/>
                        <a:t>о</a:t>
                      </a:r>
                      <a:r>
                        <a:rPr lang="ru-RU" sz="2000" dirty="0" smtClean="0"/>
                        <a:t>внять дорогу</a:t>
                      </a:r>
                      <a:endParaRPr lang="ru-RU" sz="2000" dirty="0"/>
                    </a:p>
                  </a:txBody>
                  <a:tcPr/>
                </a:tc>
              </a:tr>
              <a:tr h="66607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Исключения:  </a:t>
                      </a:r>
                      <a:r>
                        <a:rPr lang="ru-RU" b="0" dirty="0" smtClean="0"/>
                        <a:t>ур</a:t>
                      </a:r>
                      <a:r>
                        <a:rPr lang="ru-RU" b="0" u="sng" dirty="0" smtClean="0"/>
                        <a:t>о</a:t>
                      </a:r>
                      <a:r>
                        <a:rPr lang="ru-RU" b="0" dirty="0" smtClean="0"/>
                        <a:t>вень, пор</a:t>
                      </a:r>
                      <a:r>
                        <a:rPr lang="ru-RU" b="0" u="sng" dirty="0" smtClean="0"/>
                        <a:t>о</a:t>
                      </a:r>
                      <a:r>
                        <a:rPr lang="ru-RU" b="0" dirty="0" smtClean="0"/>
                        <a:t>вну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Исключения:</a:t>
                      </a:r>
                      <a:r>
                        <a:rPr lang="ru-RU" b="1" baseline="0" dirty="0" smtClean="0"/>
                        <a:t>  </a:t>
                      </a:r>
                      <a:r>
                        <a:rPr lang="ru-RU" b="0" baseline="0" dirty="0" smtClean="0"/>
                        <a:t>р</a:t>
                      </a:r>
                      <a:r>
                        <a:rPr lang="ru-RU" b="0" u="sng" baseline="0" dirty="0" smtClean="0"/>
                        <a:t>а</a:t>
                      </a:r>
                      <a:r>
                        <a:rPr lang="ru-RU" b="0" baseline="0" dirty="0" smtClean="0"/>
                        <a:t>внина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Арка 4"/>
          <p:cNvSpPr/>
          <p:nvPr/>
        </p:nvSpPr>
        <p:spPr>
          <a:xfrm>
            <a:off x="2165878" y="1177826"/>
            <a:ext cx="864096" cy="33242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Арка 5"/>
          <p:cNvSpPr/>
          <p:nvPr/>
        </p:nvSpPr>
        <p:spPr>
          <a:xfrm>
            <a:off x="6228184" y="1184703"/>
            <a:ext cx="864096" cy="36004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40967"/>
            <a:ext cx="4032448" cy="1624241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Арка 6"/>
          <p:cNvSpPr/>
          <p:nvPr/>
        </p:nvSpPr>
        <p:spPr>
          <a:xfrm>
            <a:off x="1017502" y="5337212"/>
            <a:ext cx="530161" cy="21602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Арка 9"/>
          <p:cNvSpPr/>
          <p:nvPr/>
        </p:nvSpPr>
        <p:spPr>
          <a:xfrm>
            <a:off x="5436096" y="5337212"/>
            <a:ext cx="530161" cy="21602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939" y="2852936"/>
            <a:ext cx="3752501" cy="230425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Арка 7"/>
          <p:cNvSpPr/>
          <p:nvPr/>
        </p:nvSpPr>
        <p:spPr>
          <a:xfrm>
            <a:off x="6417379" y="6014867"/>
            <a:ext cx="477619" cy="21602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>
            <a:off x="2291208" y="5985284"/>
            <a:ext cx="330182" cy="245607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Арка 10"/>
          <p:cNvSpPr/>
          <p:nvPr/>
        </p:nvSpPr>
        <p:spPr>
          <a:xfrm rot="21377129">
            <a:off x="3347864" y="6014867"/>
            <a:ext cx="477619" cy="23465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0323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13706"/>
              </p:ext>
            </p:extLst>
          </p:nvPr>
        </p:nvGraphicFramePr>
        <p:xfrm>
          <a:off x="899592" y="548680"/>
          <a:ext cx="7272808" cy="604867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7272808"/>
              </a:tblGrid>
              <a:tr h="9361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пл</a:t>
                      </a:r>
                      <a:r>
                        <a:rPr kumimoji="0" lang="ru-RU" sz="28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/>
                        <a:t>Во</a:t>
                      </a:r>
                      <a:r>
                        <a:rPr lang="ru-RU" sz="2400" baseline="0" dirty="0" smtClean="0"/>
                        <a:t> всех словах пишется -а- </a:t>
                      </a:r>
                      <a:endParaRPr lang="ru-RU" sz="2400" dirty="0"/>
                    </a:p>
                  </a:txBody>
                  <a:tcPr/>
                </a:tc>
              </a:tr>
              <a:tr h="28803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 smtClean="0"/>
                        <a:t>Попл</a:t>
                      </a:r>
                      <a:r>
                        <a:rPr lang="ru-RU" sz="2000" u="sng" dirty="0" smtClean="0"/>
                        <a:t>а</a:t>
                      </a:r>
                      <a:r>
                        <a:rPr lang="ru-RU" sz="2000" dirty="0" smtClean="0"/>
                        <a:t>вок</a:t>
                      </a:r>
                      <a:endParaRPr lang="ru-RU" sz="2000" dirty="0"/>
                    </a:p>
                  </a:txBody>
                  <a:tcPr/>
                </a:tc>
              </a:tr>
              <a:tr h="783312">
                <a:tc>
                  <a:txBody>
                    <a:bodyPr/>
                    <a:lstStyle/>
                    <a:p>
                      <a:endParaRPr lang="ru-RU" b="1" dirty="0" smtClean="0"/>
                    </a:p>
                    <a:p>
                      <a:r>
                        <a:rPr lang="ru-RU" b="1" dirty="0" smtClean="0"/>
                        <a:t>Исключения:</a:t>
                      </a:r>
                      <a:r>
                        <a:rPr lang="ru-RU" b="1" baseline="0" dirty="0" smtClean="0"/>
                        <a:t>  </a:t>
                      </a:r>
                      <a:r>
                        <a:rPr lang="ru-RU" b="0" baseline="0" dirty="0" smtClean="0"/>
                        <a:t>пл</a:t>
                      </a:r>
                      <a:r>
                        <a:rPr lang="ru-RU" b="0" u="sng" baseline="0" dirty="0" smtClean="0"/>
                        <a:t>о</a:t>
                      </a:r>
                      <a:r>
                        <a:rPr lang="ru-RU" b="0" baseline="0" dirty="0" smtClean="0"/>
                        <a:t>вец, пл</a:t>
                      </a:r>
                      <a:r>
                        <a:rPr lang="ru-RU" b="0" u="sng" baseline="0" dirty="0" smtClean="0"/>
                        <a:t>о</a:t>
                      </a:r>
                      <a:r>
                        <a:rPr lang="ru-RU" b="0" baseline="0" dirty="0" smtClean="0"/>
                        <a:t>вчиха, пл</a:t>
                      </a:r>
                      <a:r>
                        <a:rPr lang="ru-RU" b="0" u="sng" baseline="0" dirty="0" smtClean="0"/>
                        <a:t>ы</a:t>
                      </a:r>
                      <a:r>
                        <a:rPr lang="ru-RU" b="0" baseline="0" dirty="0" smtClean="0"/>
                        <a:t>вун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Арка 2"/>
          <p:cNvSpPr/>
          <p:nvPr/>
        </p:nvSpPr>
        <p:spPr>
          <a:xfrm>
            <a:off x="4139952" y="980728"/>
            <a:ext cx="792088" cy="28803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Арка 3"/>
          <p:cNvSpPr/>
          <p:nvPr/>
        </p:nvSpPr>
        <p:spPr>
          <a:xfrm>
            <a:off x="1619672" y="5121188"/>
            <a:ext cx="504056" cy="21602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Арка 4"/>
          <p:cNvSpPr/>
          <p:nvPr/>
        </p:nvSpPr>
        <p:spPr>
          <a:xfrm>
            <a:off x="2622454" y="6087428"/>
            <a:ext cx="504056" cy="21602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Арка 5"/>
          <p:cNvSpPr/>
          <p:nvPr/>
        </p:nvSpPr>
        <p:spPr>
          <a:xfrm>
            <a:off x="3419872" y="6087428"/>
            <a:ext cx="504056" cy="21602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Арка 6"/>
          <p:cNvSpPr/>
          <p:nvPr/>
        </p:nvSpPr>
        <p:spPr>
          <a:xfrm>
            <a:off x="4535996" y="6087428"/>
            <a:ext cx="504056" cy="21602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741" y="2324398"/>
            <a:ext cx="4482499" cy="266562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587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Морфологическая группа корней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410919"/>
              </p:ext>
            </p:extLst>
          </p:nvPr>
        </p:nvGraphicFramePr>
        <p:xfrm>
          <a:off x="1115616" y="1700808"/>
          <a:ext cx="6912768" cy="390421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304256"/>
                <a:gridCol w="2304256"/>
                <a:gridCol w="2304256"/>
              </a:tblGrid>
              <a:tr h="78084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Корни</a:t>
                      </a:r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2"/>
                          </a:solidFill>
                        </a:rPr>
                        <a:t>Примеры</a:t>
                      </a:r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2"/>
                          </a:solidFill>
                        </a:rPr>
                        <a:t>Исключения</a:t>
                      </a:r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78084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err="1" smtClean="0"/>
                        <a:t>б</a:t>
                      </a:r>
                      <a:r>
                        <a:rPr lang="ru-RU" u="sng" dirty="0" err="1" smtClean="0"/>
                        <a:t>е</a:t>
                      </a:r>
                      <a:r>
                        <a:rPr lang="ru-RU" dirty="0" err="1" smtClean="0"/>
                        <a:t>р</a:t>
                      </a:r>
                      <a:r>
                        <a:rPr lang="ru-RU" baseline="0" dirty="0" smtClean="0"/>
                        <a:t> – </a:t>
                      </a:r>
                      <a:r>
                        <a:rPr lang="ru-RU" baseline="0" dirty="0" err="1" smtClean="0"/>
                        <a:t>б</a:t>
                      </a:r>
                      <a:r>
                        <a:rPr lang="ru-RU" u="sng" baseline="0" dirty="0" err="1" smtClean="0"/>
                        <a:t>и</a:t>
                      </a:r>
                      <a:r>
                        <a:rPr lang="ru-RU" baseline="0" dirty="0" err="1" smtClean="0"/>
                        <a:t>р</a:t>
                      </a:r>
                      <a:r>
                        <a:rPr lang="ru-RU" b="0" baseline="0" dirty="0" smtClean="0"/>
                        <a:t>(а)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уб</a:t>
                      </a:r>
                      <a:r>
                        <a:rPr lang="ru-RU" u="sng" dirty="0" smtClean="0"/>
                        <a:t>е</a:t>
                      </a:r>
                      <a:r>
                        <a:rPr lang="ru-RU" dirty="0" smtClean="0"/>
                        <a:t>ру</a:t>
                      </a:r>
                      <a:r>
                        <a:rPr lang="ru-RU" baseline="0" dirty="0" smtClean="0"/>
                        <a:t> – уб</a:t>
                      </a:r>
                      <a:r>
                        <a:rPr lang="ru-RU" u="sng" baseline="0" dirty="0" smtClean="0"/>
                        <a:t>и</a:t>
                      </a:r>
                      <a:r>
                        <a:rPr lang="ru-RU" baseline="0" dirty="0" smtClean="0"/>
                        <a:t>рать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____</a:t>
                      </a:r>
                      <a:endParaRPr lang="ru-RU" dirty="0"/>
                    </a:p>
                  </a:txBody>
                  <a:tcPr/>
                </a:tc>
              </a:tr>
              <a:tr h="78084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п</a:t>
                      </a:r>
                      <a:r>
                        <a:rPr lang="ru-RU" u="sng" dirty="0" smtClean="0"/>
                        <a:t>е</a:t>
                      </a:r>
                      <a:r>
                        <a:rPr lang="ru-RU" dirty="0" smtClean="0"/>
                        <a:t>р</a:t>
                      </a:r>
                      <a:r>
                        <a:rPr lang="ru-RU" baseline="0" dirty="0" smtClean="0"/>
                        <a:t> – п</a:t>
                      </a:r>
                      <a:r>
                        <a:rPr lang="ru-RU" u="sng" baseline="0" dirty="0" smtClean="0"/>
                        <a:t>и</a:t>
                      </a:r>
                      <a:r>
                        <a:rPr lang="ru-RU" baseline="0" dirty="0" smtClean="0"/>
                        <a:t>р(а)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зап</a:t>
                      </a:r>
                      <a:r>
                        <a:rPr lang="ru-RU" u="sng" dirty="0" smtClean="0"/>
                        <a:t>е</a:t>
                      </a:r>
                      <a:r>
                        <a:rPr lang="ru-RU" dirty="0" smtClean="0"/>
                        <a:t>р</a:t>
                      </a:r>
                      <a:r>
                        <a:rPr lang="ru-RU" baseline="0" dirty="0" smtClean="0"/>
                        <a:t> – зап</a:t>
                      </a:r>
                      <a:r>
                        <a:rPr lang="ru-RU" u="sng" baseline="0" dirty="0" smtClean="0"/>
                        <a:t>и</a:t>
                      </a:r>
                      <a:r>
                        <a:rPr lang="ru-RU" baseline="0" dirty="0" smtClean="0"/>
                        <a:t>рать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____</a:t>
                      </a:r>
                      <a:endParaRPr lang="ru-RU" dirty="0"/>
                    </a:p>
                  </a:txBody>
                  <a:tcPr/>
                </a:tc>
              </a:tr>
              <a:tr h="78084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т</a:t>
                      </a:r>
                      <a:r>
                        <a:rPr lang="ru-RU" u="sng" dirty="0" smtClean="0"/>
                        <a:t>е</a:t>
                      </a:r>
                      <a:r>
                        <a:rPr lang="ru-RU" dirty="0" smtClean="0"/>
                        <a:t>р</a:t>
                      </a:r>
                      <a:r>
                        <a:rPr lang="ru-RU" baseline="0" dirty="0" smtClean="0"/>
                        <a:t> – т</a:t>
                      </a:r>
                      <a:r>
                        <a:rPr lang="ru-RU" u="sng" baseline="0" dirty="0" smtClean="0"/>
                        <a:t>и</a:t>
                      </a:r>
                      <a:r>
                        <a:rPr lang="ru-RU" baseline="0" dirty="0" smtClean="0"/>
                        <a:t>р(а)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выт</a:t>
                      </a:r>
                      <a:r>
                        <a:rPr lang="ru-RU" u="sng" dirty="0" smtClean="0"/>
                        <a:t>е</a:t>
                      </a:r>
                      <a:r>
                        <a:rPr lang="ru-RU" dirty="0" smtClean="0"/>
                        <a:t>р</a:t>
                      </a:r>
                      <a:r>
                        <a:rPr lang="ru-RU" baseline="0" dirty="0" smtClean="0"/>
                        <a:t> – выт</a:t>
                      </a:r>
                      <a:r>
                        <a:rPr lang="ru-RU" u="sng" baseline="0" dirty="0" smtClean="0"/>
                        <a:t>и</a:t>
                      </a:r>
                      <a:r>
                        <a:rPr lang="ru-RU" baseline="0" dirty="0" smtClean="0"/>
                        <a:t>рать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____</a:t>
                      </a:r>
                      <a:endParaRPr lang="ru-RU" dirty="0"/>
                    </a:p>
                  </a:txBody>
                  <a:tcPr/>
                </a:tc>
              </a:tr>
              <a:tr h="78084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ж</a:t>
                      </a:r>
                      <a:r>
                        <a:rPr lang="ru-RU" u="sng" dirty="0" smtClean="0"/>
                        <a:t>е</a:t>
                      </a:r>
                      <a:r>
                        <a:rPr lang="ru-RU" dirty="0" smtClean="0"/>
                        <a:t>г</a:t>
                      </a:r>
                      <a:r>
                        <a:rPr lang="ru-RU" baseline="0" dirty="0" smtClean="0"/>
                        <a:t> – ж</a:t>
                      </a:r>
                      <a:r>
                        <a:rPr lang="ru-RU" u="sng" baseline="0" dirty="0" smtClean="0"/>
                        <a:t>и</a:t>
                      </a:r>
                      <a:r>
                        <a:rPr lang="ru-RU" baseline="0" dirty="0" smtClean="0"/>
                        <a:t>г(а)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выж</a:t>
                      </a:r>
                      <a:r>
                        <a:rPr lang="ru-RU" u="sng" dirty="0" smtClean="0"/>
                        <a:t>е</a:t>
                      </a:r>
                      <a:r>
                        <a:rPr lang="ru-RU" dirty="0" smtClean="0"/>
                        <a:t>г</a:t>
                      </a:r>
                      <a:r>
                        <a:rPr lang="ru-RU" baseline="0" dirty="0" smtClean="0"/>
                        <a:t> – выж</a:t>
                      </a:r>
                      <a:r>
                        <a:rPr lang="ru-RU" u="sng" baseline="0" dirty="0" smtClean="0"/>
                        <a:t>и</a:t>
                      </a:r>
                      <a:r>
                        <a:rPr lang="ru-RU" baseline="0" dirty="0" smtClean="0"/>
                        <a:t>гать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____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827" y="2708920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Равнобедренный треугольник 8"/>
          <p:cNvSpPr/>
          <p:nvPr/>
        </p:nvSpPr>
        <p:spPr>
          <a:xfrm flipH="1">
            <a:off x="2240979" y="2612748"/>
            <a:ext cx="96044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3498850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386" y="3498850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429" y="3386137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913" y="4171380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2" y="4326955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827" y="4326955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1" y="5085184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386" y="5085184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506" y="4972471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27687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578" y="2727687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844" y="3541712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683" y="3547918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375" y="4291019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312" y="4326955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374" y="5085183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6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770" y="5050547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945" y="5007684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8" name="Picture 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738" y="4205294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9" name="Picture 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300" y="3455987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0" name="Picture 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113" y="2641962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26683" y="6218754"/>
            <a:ext cx="4149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См. продолжение таблицы далее</a:t>
            </a:r>
            <a:r>
              <a:rPr lang="ru-RU" dirty="0" smtClean="0">
                <a:sym typeface="Symbol"/>
              </a:rPr>
              <a:t>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24497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Морфологическая группа корней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190544"/>
              </p:ext>
            </p:extLst>
          </p:nvPr>
        </p:nvGraphicFramePr>
        <p:xfrm>
          <a:off x="1115616" y="1700808"/>
          <a:ext cx="6912768" cy="390421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304256"/>
                <a:gridCol w="2520280"/>
                <a:gridCol w="2088232"/>
              </a:tblGrid>
              <a:tr h="78084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Корни</a:t>
                      </a:r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2"/>
                          </a:solidFill>
                        </a:rPr>
                        <a:t>Примеры</a:t>
                      </a:r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2"/>
                          </a:solidFill>
                        </a:rPr>
                        <a:t>Исключения</a:t>
                      </a:r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78084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u="none" dirty="0" smtClean="0"/>
                        <a:t>ч</a:t>
                      </a:r>
                      <a:r>
                        <a:rPr lang="ru-RU" u="sng" dirty="0" smtClean="0"/>
                        <a:t>е</a:t>
                      </a:r>
                      <a:r>
                        <a:rPr lang="ru-RU" u="none" dirty="0" smtClean="0"/>
                        <a:t>т</a:t>
                      </a:r>
                      <a:r>
                        <a:rPr lang="ru-RU" baseline="0" dirty="0" smtClean="0"/>
                        <a:t> – </a:t>
                      </a:r>
                      <a:r>
                        <a:rPr lang="ru-RU" baseline="0" dirty="0" err="1" smtClean="0"/>
                        <a:t>ч</a:t>
                      </a:r>
                      <a:r>
                        <a:rPr lang="ru-RU" u="sng" baseline="0" dirty="0" err="1" smtClean="0"/>
                        <a:t>и</a:t>
                      </a:r>
                      <a:r>
                        <a:rPr lang="ru-RU" u="none" baseline="0" dirty="0" err="1" smtClean="0"/>
                        <a:t>т</a:t>
                      </a:r>
                      <a:r>
                        <a:rPr lang="ru-RU" b="0" baseline="0" dirty="0" smtClean="0"/>
                        <a:t>(а)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выч</a:t>
                      </a:r>
                      <a:r>
                        <a:rPr lang="ru-RU" u="sng" dirty="0" smtClean="0"/>
                        <a:t>е</a:t>
                      </a:r>
                      <a:r>
                        <a:rPr lang="ru-RU" dirty="0" smtClean="0"/>
                        <a:t>т</a:t>
                      </a:r>
                      <a:r>
                        <a:rPr lang="ru-RU" baseline="0" dirty="0" smtClean="0"/>
                        <a:t> – выч</a:t>
                      </a:r>
                      <a:r>
                        <a:rPr lang="ru-RU" u="sng" baseline="0" dirty="0" smtClean="0"/>
                        <a:t>и</a:t>
                      </a:r>
                      <a:r>
                        <a:rPr lang="ru-RU" baseline="0" dirty="0" smtClean="0"/>
                        <a:t>тать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сочетать, сочетание</a:t>
                      </a:r>
                      <a:endParaRPr lang="ru-RU" dirty="0"/>
                    </a:p>
                  </a:txBody>
                  <a:tcPr/>
                </a:tc>
              </a:tr>
              <a:tr h="78084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u="none" dirty="0" smtClean="0"/>
                        <a:t>м</a:t>
                      </a:r>
                      <a:r>
                        <a:rPr lang="ru-RU" u="sng" dirty="0" smtClean="0"/>
                        <a:t>е</a:t>
                      </a:r>
                      <a:r>
                        <a:rPr lang="ru-RU" dirty="0" smtClean="0"/>
                        <a:t>р</a:t>
                      </a:r>
                      <a:r>
                        <a:rPr lang="ru-RU" baseline="0" dirty="0" smtClean="0"/>
                        <a:t> – м</a:t>
                      </a:r>
                      <a:r>
                        <a:rPr lang="ru-RU" u="sng" baseline="0" dirty="0" smtClean="0"/>
                        <a:t>и</a:t>
                      </a:r>
                      <a:r>
                        <a:rPr lang="ru-RU" baseline="0" dirty="0" smtClean="0"/>
                        <a:t>р(а)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зам</a:t>
                      </a:r>
                      <a:r>
                        <a:rPr lang="ru-RU" u="sng" dirty="0" smtClean="0"/>
                        <a:t>е</a:t>
                      </a:r>
                      <a:r>
                        <a:rPr lang="ru-RU" dirty="0" smtClean="0"/>
                        <a:t>р</a:t>
                      </a:r>
                      <a:r>
                        <a:rPr lang="ru-RU" baseline="0" dirty="0" smtClean="0"/>
                        <a:t> – зам</a:t>
                      </a:r>
                      <a:r>
                        <a:rPr lang="ru-RU" u="sng" baseline="0" dirty="0" smtClean="0"/>
                        <a:t>и</a:t>
                      </a:r>
                      <a:r>
                        <a:rPr lang="ru-RU" baseline="0" dirty="0" smtClean="0"/>
                        <a:t>рать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____</a:t>
                      </a:r>
                      <a:endParaRPr lang="ru-RU" dirty="0"/>
                    </a:p>
                  </a:txBody>
                  <a:tcPr/>
                </a:tc>
              </a:tr>
              <a:tr h="78084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u="none" dirty="0" smtClean="0"/>
                        <a:t>д</a:t>
                      </a:r>
                      <a:r>
                        <a:rPr lang="ru-RU" u="sng" dirty="0" smtClean="0"/>
                        <a:t>е</a:t>
                      </a:r>
                      <a:r>
                        <a:rPr lang="ru-RU" dirty="0" smtClean="0"/>
                        <a:t>р</a:t>
                      </a:r>
                      <a:r>
                        <a:rPr lang="ru-RU" baseline="0" dirty="0" smtClean="0"/>
                        <a:t> – </a:t>
                      </a:r>
                      <a:r>
                        <a:rPr lang="ru-RU" baseline="0" dirty="0" err="1" smtClean="0"/>
                        <a:t>д</a:t>
                      </a:r>
                      <a:r>
                        <a:rPr lang="ru-RU" u="sng" baseline="0" dirty="0" err="1" smtClean="0"/>
                        <a:t>и</a:t>
                      </a:r>
                      <a:r>
                        <a:rPr lang="ru-RU" baseline="0" dirty="0" err="1" smtClean="0"/>
                        <a:t>р</a:t>
                      </a:r>
                      <a:r>
                        <a:rPr lang="ru-RU" baseline="0" dirty="0" smtClean="0"/>
                        <a:t>(а)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уд</a:t>
                      </a:r>
                      <a:r>
                        <a:rPr lang="ru-RU" u="sng" dirty="0" smtClean="0"/>
                        <a:t>е</a:t>
                      </a:r>
                      <a:r>
                        <a:rPr lang="ru-RU" dirty="0" smtClean="0"/>
                        <a:t>ру</a:t>
                      </a:r>
                      <a:r>
                        <a:rPr lang="ru-RU" baseline="0" dirty="0" smtClean="0"/>
                        <a:t> – уд</a:t>
                      </a:r>
                      <a:r>
                        <a:rPr lang="ru-RU" u="sng" baseline="0" dirty="0" smtClean="0"/>
                        <a:t>и</a:t>
                      </a:r>
                      <a:r>
                        <a:rPr lang="ru-RU" baseline="0" dirty="0" smtClean="0"/>
                        <a:t>рать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____</a:t>
                      </a:r>
                      <a:endParaRPr lang="ru-RU" dirty="0"/>
                    </a:p>
                  </a:txBody>
                  <a:tcPr/>
                </a:tc>
              </a:tr>
              <a:tr h="78084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baseline="0" dirty="0" smtClean="0"/>
                        <a:t>к</a:t>
                      </a:r>
                      <a:r>
                        <a:rPr lang="ru-RU" u="sng" baseline="0" dirty="0" smtClean="0"/>
                        <a:t>о</a:t>
                      </a:r>
                      <a:r>
                        <a:rPr lang="ru-RU" baseline="0" dirty="0" smtClean="0"/>
                        <a:t>с –  </a:t>
                      </a:r>
                      <a:r>
                        <a:rPr lang="ru-RU" baseline="0" dirty="0" err="1" smtClean="0"/>
                        <a:t>к</a:t>
                      </a:r>
                      <a:r>
                        <a:rPr lang="ru-RU" u="sng" baseline="0" dirty="0" err="1" smtClean="0"/>
                        <a:t>а</a:t>
                      </a:r>
                      <a:r>
                        <a:rPr lang="ru-RU" baseline="0" dirty="0" err="1" smtClean="0"/>
                        <a:t>с</a:t>
                      </a:r>
                      <a:r>
                        <a:rPr lang="ru-RU" baseline="0" dirty="0" smtClean="0"/>
                        <a:t> (а)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</a:t>
                      </a:r>
                      <a:r>
                        <a:rPr lang="ru-RU" u="sng" dirty="0" smtClean="0"/>
                        <a:t>о</a:t>
                      </a:r>
                      <a:r>
                        <a:rPr lang="ru-RU" dirty="0" smtClean="0"/>
                        <a:t>снуться</a:t>
                      </a:r>
                      <a:r>
                        <a:rPr lang="ru-RU" baseline="0" dirty="0" smtClean="0"/>
                        <a:t> – к</a:t>
                      </a:r>
                      <a:r>
                        <a:rPr lang="ru-RU" u="sng" baseline="0" dirty="0" smtClean="0"/>
                        <a:t>а</a:t>
                      </a:r>
                      <a:r>
                        <a:rPr lang="ru-RU" baseline="0" dirty="0" smtClean="0"/>
                        <a:t>саться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____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827" y="2708920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Равнобедренный треугольник 8"/>
          <p:cNvSpPr/>
          <p:nvPr/>
        </p:nvSpPr>
        <p:spPr>
          <a:xfrm flipH="1">
            <a:off x="2240979" y="2612748"/>
            <a:ext cx="96044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3498850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386" y="3498850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429" y="3386137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913" y="4171380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2" y="4326955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827" y="4326955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1" y="5085184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386" y="5085184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506" y="4972471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749" y="2739738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369" y="2727687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844" y="3541712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683" y="3547918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661" y="4291019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691" y="4295933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108" y="5059194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6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866" y="5050547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294" y="5007684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8" name="Picture 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925" y="4205294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9" name="Picture 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300" y="3455987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0" name="Picture 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544" y="2666057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473048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748469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95790" y="6281795"/>
            <a:ext cx="42331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См. </a:t>
            </a:r>
            <a:r>
              <a:rPr lang="ru-RU" dirty="0" smtClean="0"/>
              <a:t>продолжение таблицы </a:t>
            </a:r>
            <a:r>
              <a:rPr lang="ru-RU" dirty="0"/>
              <a:t>далее</a:t>
            </a:r>
            <a:r>
              <a:rPr lang="ru-RU" dirty="0">
                <a:sym typeface="Symbol"/>
              </a:rPr>
              <a:t>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40374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Морфологическая группа корней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943340"/>
              </p:ext>
            </p:extLst>
          </p:nvPr>
        </p:nvGraphicFramePr>
        <p:xfrm>
          <a:off x="1115616" y="1700808"/>
          <a:ext cx="7344816" cy="3986905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304256"/>
                <a:gridCol w="2880320"/>
                <a:gridCol w="2160240"/>
              </a:tblGrid>
              <a:tr h="78084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1800" dirty="0" smtClean="0">
                          <a:solidFill>
                            <a:schemeClr val="accent2"/>
                          </a:solidFill>
                        </a:rPr>
                        <a:t>Корни</a:t>
                      </a:r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2"/>
                          </a:solidFill>
                        </a:rPr>
                        <a:t>Примеры</a:t>
                      </a:r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2"/>
                          </a:solidFill>
                        </a:rPr>
                        <a:t>Исключения</a:t>
                      </a:r>
                      <a:endParaRPr lang="ru-RU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78084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u="none" dirty="0" smtClean="0"/>
                        <a:t>ст</a:t>
                      </a:r>
                      <a:r>
                        <a:rPr lang="ru-RU" u="sng" dirty="0" smtClean="0"/>
                        <a:t>е</a:t>
                      </a:r>
                      <a:r>
                        <a:rPr lang="ru-RU" u="none" dirty="0" smtClean="0"/>
                        <a:t>л</a:t>
                      </a:r>
                      <a:r>
                        <a:rPr lang="ru-RU" baseline="0" dirty="0" smtClean="0"/>
                        <a:t> – </a:t>
                      </a:r>
                      <a:r>
                        <a:rPr lang="ru-RU" baseline="0" dirty="0" err="1" smtClean="0"/>
                        <a:t>ст</a:t>
                      </a:r>
                      <a:r>
                        <a:rPr lang="ru-RU" u="sng" baseline="0" dirty="0" err="1" smtClean="0"/>
                        <a:t>и</a:t>
                      </a:r>
                      <a:r>
                        <a:rPr lang="ru-RU" u="none" baseline="0" dirty="0" err="1" smtClean="0"/>
                        <a:t>л</a:t>
                      </a:r>
                      <a:r>
                        <a:rPr lang="ru-RU" b="0" baseline="0" dirty="0" smtClean="0"/>
                        <a:t>(а)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заст</a:t>
                      </a:r>
                      <a:r>
                        <a:rPr lang="ru-RU" u="sng" dirty="0" smtClean="0"/>
                        <a:t>е</a:t>
                      </a:r>
                      <a:r>
                        <a:rPr lang="ru-RU" dirty="0" smtClean="0"/>
                        <a:t>лить</a:t>
                      </a:r>
                      <a:r>
                        <a:rPr lang="ru-RU" baseline="0" dirty="0" smtClean="0"/>
                        <a:t> – </a:t>
                      </a:r>
                      <a:r>
                        <a:rPr lang="ru-RU" u="none" baseline="0" dirty="0" smtClean="0"/>
                        <a:t>заст</a:t>
                      </a:r>
                      <a:r>
                        <a:rPr lang="ru-RU" u="sng" baseline="0" dirty="0" smtClean="0"/>
                        <a:t>и</a:t>
                      </a:r>
                      <a:r>
                        <a:rPr lang="ru-RU" u="none" baseline="0" dirty="0" smtClean="0"/>
                        <a:t>лать</a:t>
                      </a:r>
                      <a:endParaRPr lang="ru-RU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____</a:t>
                      </a:r>
                      <a:endParaRPr lang="ru-RU" dirty="0"/>
                    </a:p>
                  </a:txBody>
                  <a:tcPr/>
                </a:tc>
              </a:tr>
              <a:tr h="78084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u="none" baseline="0" dirty="0" smtClean="0"/>
                        <a:t>л</a:t>
                      </a:r>
                      <a:r>
                        <a:rPr lang="ru-RU" u="sng" baseline="0" dirty="0" smtClean="0"/>
                        <a:t>о</a:t>
                      </a:r>
                      <a:r>
                        <a:rPr lang="ru-RU" u="none" baseline="0" dirty="0" smtClean="0"/>
                        <a:t>ж</a:t>
                      </a:r>
                      <a:r>
                        <a:rPr lang="ru-RU" baseline="0" dirty="0" smtClean="0"/>
                        <a:t> – л</a:t>
                      </a:r>
                      <a:r>
                        <a:rPr lang="ru-RU" u="sng" baseline="0" dirty="0" smtClean="0"/>
                        <a:t>а</a:t>
                      </a:r>
                      <a:r>
                        <a:rPr lang="ru-RU" baseline="0" dirty="0" smtClean="0"/>
                        <a:t>г(а)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изл</a:t>
                      </a:r>
                      <a:r>
                        <a:rPr lang="ru-RU" u="sng" dirty="0" smtClean="0"/>
                        <a:t>о</a:t>
                      </a:r>
                      <a:r>
                        <a:rPr lang="ru-RU" dirty="0" smtClean="0"/>
                        <a:t>жить</a:t>
                      </a:r>
                      <a:r>
                        <a:rPr lang="ru-RU" baseline="0" dirty="0" smtClean="0"/>
                        <a:t> – изл</a:t>
                      </a:r>
                      <a:r>
                        <a:rPr lang="ru-RU" u="sng" baseline="0" dirty="0" smtClean="0"/>
                        <a:t>а</a:t>
                      </a:r>
                      <a:r>
                        <a:rPr lang="ru-RU" baseline="0" dirty="0" smtClean="0"/>
                        <a:t>гать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____</a:t>
                      </a:r>
                      <a:endParaRPr lang="ru-RU" dirty="0"/>
                    </a:p>
                  </a:txBody>
                  <a:tcPr/>
                </a:tc>
              </a:tr>
              <a:tr h="78084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u="none" baseline="0" dirty="0" err="1" smtClean="0"/>
                        <a:t>бл</a:t>
                      </a:r>
                      <a:r>
                        <a:rPr lang="ru-RU" u="sng" baseline="0" dirty="0" err="1" smtClean="0"/>
                        <a:t>е</a:t>
                      </a:r>
                      <a:r>
                        <a:rPr lang="ru-RU" u="none" baseline="0" dirty="0" err="1" smtClean="0"/>
                        <a:t>ст</a:t>
                      </a:r>
                      <a:r>
                        <a:rPr lang="ru-RU" baseline="0" dirty="0" smtClean="0"/>
                        <a:t> – </a:t>
                      </a:r>
                      <a:r>
                        <a:rPr lang="ru-RU" baseline="0" dirty="0" err="1" smtClean="0"/>
                        <a:t>бл</a:t>
                      </a:r>
                      <a:r>
                        <a:rPr lang="ru-RU" u="sng" baseline="0" dirty="0" err="1" smtClean="0"/>
                        <a:t>и</a:t>
                      </a:r>
                      <a:r>
                        <a:rPr lang="ru-RU" baseline="0" dirty="0" err="1" smtClean="0"/>
                        <a:t>ст</a:t>
                      </a:r>
                      <a:r>
                        <a:rPr lang="ru-RU" baseline="0" dirty="0" smtClean="0"/>
                        <a:t>(а)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бл</a:t>
                      </a:r>
                      <a:r>
                        <a:rPr lang="ru-RU" u="sng" dirty="0" smtClean="0"/>
                        <a:t>е</a:t>
                      </a:r>
                      <a:r>
                        <a:rPr lang="ru-RU" dirty="0" smtClean="0"/>
                        <a:t>стеть</a:t>
                      </a:r>
                      <a:r>
                        <a:rPr lang="ru-RU" baseline="0" dirty="0" smtClean="0"/>
                        <a:t> – бл</a:t>
                      </a:r>
                      <a:r>
                        <a:rPr lang="ru-RU" u="sng" baseline="0" dirty="0" smtClean="0"/>
                        <a:t>и</a:t>
                      </a:r>
                      <a:r>
                        <a:rPr lang="ru-RU" baseline="0" dirty="0" smtClean="0"/>
                        <a:t>стать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бл</a:t>
                      </a:r>
                      <a:r>
                        <a:rPr lang="ru-RU" u="sng" dirty="0" smtClean="0"/>
                        <a:t>е</a:t>
                      </a:r>
                      <a:r>
                        <a:rPr lang="ru-RU" dirty="0" smtClean="0"/>
                        <a:t>снуть</a:t>
                      </a:r>
                      <a:endParaRPr lang="ru-RU" dirty="0"/>
                    </a:p>
                  </a:txBody>
                  <a:tcPr/>
                </a:tc>
              </a:tr>
              <a:tr h="78084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baseline="0" dirty="0" err="1" smtClean="0"/>
                        <a:t>ск</a:t>
                      </a:r>
                      <a:r>
                        <a:rPr lang="ru-RU" u="sng" baseline="0" dirty="0" err="1" smtClean="0"/>
                        <a:t>о</a:t>
                      </a:r>
                      <a:r>
                        <a:rPr lang="ru-RU" baseline="0" dirty="0" err="1" smtClean="0"/>
                        <a:t>ч</a:t>
                      </a:r>
                      <a:r>
                        <a:rPr lang="ru-RU" baseline="0" dirty="0" smtClean="0"/>
                        <a:t> –  ск</a:t>
                      </a:r>
                      <a:r>
                        <a:rPr lang="ru-RU" u="sng" baseline="0" dirty="0" smtClean="0"/>
                        <a:t>а</a:t>
                      </a:r>
                      <a:r>
                        <a:rPr lang="ru-RU" baseline="0" dirty="0" smtClean="0"/>
                        <a:t>к (а)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выск</a:t>
                      </a:r>
                      <a:r>
                        <a:rPr lang="ru-RU" u="sng" dirty="0" smtClean="0"/>
                        <a:t>о</a:t>
                      </a:r>
                      <a:r>
                        <a:rPr lang="ru-RU" dirty="0" smtClean="0"/>
                        <a:t>чить</a:t>
                      </a:r>
                      <a:r>
                        <a:rPr lang="ru-RU" baseline="0" dirty="0" smtClean="0"/>
                        <a:t> – ск</a:t>
                      </a:r>
                      <a:r>
                        <a:rPr lang="ru-RU" u="sng" baseline="0" dirty="0" smtClean="0"/>
                        <a:t>а</a:t>
                      </a:r>
                      <a:r>
                        <a:rPr lang="ru-RU" baseline="0" dirty="0" smtClean="0"/>
                        <a:t>кать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ск</a:t>
                      </a:r>
                      <a:r>
                        <a:rPr lang="ru-RU" u="sng" dirty="0" smtClean="0"/>
                        <a:t>а</a:t>
                      </a:r>
                      <a:r>
                        <a:rPr lang="ru-RU" dirty="0" smtClean="0"/>
                        <a:t>чок,</a:t>
                      </a:r>
                      <a:r>
                        <a:rPr lang="ru-RU" baseline="0" dirty="0" smtClean="0"/>
                        <a:t> ск</a:t>
                      </a:r>
                      <a:r>
                        <a:rPr lang="ru-RU" u="sng" baseline="0" dirty="0" smtClean="0"/>
                        <a:t>а</a:t>
                      </a:r>
                      <a:r>
                        <a:rPr lang="ru-RU" baseline="0" dirty="0" smtClean="0"/>
                        <a:t>чи, ск</a:t>
                      </a:r>
                      <a:r>
                        <a:rPr lang="ru-RU" u="sng" baseline="0" dirty="0" smtClean="0"/>
                        <a:t>а</a:t>
                      </a:r>
                      <a:r>
                        <a:rPr lang="ru-RU" baseline="0" dirty="0" smtClean="0"/>
                        <a:t>чу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19"/>
            <a:ext cx="504056" cy="183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643" y="2668344"/>
            <a:ext cx="547368" cy="19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Равнобедренный треугольник 8"/>
          <p:cNvSpPr/>
          <p:nvPr/>
        </p:nvSpPr>
        <p:spPr>
          <a:xfrm flipH="1">
            <a:off x="2462999" y="2581513"/>
            <a:ext cx="96044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568" y="3455987"/>
            <a:ext cx="519112" cy="188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643" y="3480521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429" y="3386137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144" y="4184959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2" y="4166801"/>
            <a:ext cx="658021" cy="23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628" y="4186351"/>
            <a:ext cx="629602" cy="228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1" y="5085184"/>
            <a:ext cx="504059" cy="183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615" y="5016770"/>
            <a:ext cx="535636" cy="194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043" y="4911688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832" y="2695375"/>
            <a:ext cx="461541" cy="167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406" y="2683878"/>
            <a:ext cx="461925" cy="167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048" y="3501880"/>
            <a:ext cx="435325" cy="15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968" y="3519052"/>
            <a:ext cx="384175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165" y="4235455"/>
            <a:ext cx="559712" cy="203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59" y="4199149"/>
            <a:ext cx="617422" cy="224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021" y="5042880"/>
            <a:ext cx="463834" cy="168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6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332" y="5050546"/>
            <a:ext cx="487615" cy="177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947" y="4951972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8" name="Picture 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354" y="4205294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9" name="Picture 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526" y="3419330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0" name="Picture 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611667"/>
            <a:ext cx="103187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727" y="4875536"/>
            <a:ext cx="487363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866667"/>
            <a:ext cx="487363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13" y="5274106"/>
            <a:ext cx="487363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363" y="4184959"/>
            <a:ext cx="625811" cy="226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256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192</TotalTime>
  <Words>290</Words>
  <Application>Microsoft Office PowerPoint</Application>
  <PresentationFormat>Экран (4:3)</PresentationFormat>
  <Paragraphs>159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Cambria</vt:lpstr>
      <vt:lpstr>Franklin Gothic Book</vt:lpstr>
      <vt:lpstr>Perpetua</vt:lpstr>
      <vt:lpstr>Symbol</vt:lpstr>
      <vt:lpstr>Wingdings 2</vt:lpstr>
      <vt:lpstr>Справедливость</vt:lpstr>
      <vt:lpstr>ПРАВОПИСАНИЕ КОРНЕЙ С ЧЕРЕДОВАНИЕМ</vt:lpstr>
      <vt:lpstr>Корни делятся на три группы</vt:lpstr>
      <vt:lpstr>Фонетическая группа корней</vt:lpstr>
      <vt:lpstr>Лексическая группа корней</vt:lpstr>
      <vt:lpstr>Презентация PowerPoint</vt:lpstr>
      <vt:lpstr>Презентация PowerPoint</vt:lpstr>
      <vt:lpstr>Морфологическая группа корней</vt:lpstr>
      <vt:lpstr>Морфологическая группа корней</vt:lpstr>
      <vt:lpstr>Морфологическая группа корней</vt:lpstr>
      <vt:lpstr>Спасибо за использование нашего материала!  Желаем Успехов в учебе!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КОРНЕЙ С ЧЕРЕДОВАНИЕМ</dc:title>
  <dc:creator>User</dc:creator>
  <cp:lastModifiedBy>Олег Карапаев</cp:lastModifiedBy>
  <cp:revision>22</cp:revision>
  <dcterms:created xsi:type="dcterms:W3CDTF">2019-01-01T10:14:03Z</dcterms:created>
  <dcterms:modified xsi:type="dcterms:W3CDTF">2019-01-03T16:36:48Z</dcterms:modified>
</cp:coreProperties>
</file>